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5"></Relationship><Relationship Target="docProps/thumbnail.jpeg" Type="http://schemas.openxmlformats.org/package/2006/relationships/metadata/thumbnail" Id="rId6"></Relationship><Relationship Target="docProps/app.xml" Type="http://schemas.openxmlformats.org/officeDocument/2006/relationships/extended-properties" Id="rId7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</p:sldMasterIdLst>
  <p:notesMasterIdLst>
    <p:notesMasterId r:id="rId5"/>
  </p:notesMasterIdLst>
  <p:sldIdLst>
    <p:sldId id="257" r:id="rId2"/>
    <p:sldId id="258" r:id="rId3"/>
    <p:sldId id="259" r:id="rId4"/>
  </p:sldIdLst>
  <p:sldSz cx="10691813" cy="7559675"/>
  <p:notesSz cx="6858000" cy="9144000"/>
  <p:defaultTextStyle>
    <a:defPPr>
      <a:defRPr lang="ru-RU"/>
    </a:defPPr>
    <a:lvl1pPr marL="0" algn="l" defTabSz="927116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1pPr>
    <a:lvl2pPr marL="463558" algn="l" defTabSz="927116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2pPr>
    <a:lvl3pPr marL="927116" algn="l" defTabSz="927116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3pPr>
    <a:lvl4pPr marL="1390674" algn="l" defTabSz="927116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4pPr>
    <a:lvl5pPr marL="1854231" algn="l" defTabSz="927116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5pPr>
    <a:lvl6pPr marL="2317790" algn="l" defTabSz="927116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6pPr>
    <a:lvl7pPr marL="2781348" algn="l" defTabSz="927116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7pPr>
    <a:lvl8pPr marL="3244906" algn="l" defTabSz="927116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8pPr>
    <a:lvl9pPr marL="3708464" algn="l" defTabSz="927116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9640"/>
    <a:srgbClr val="219741"/>
    <a:srgbClr val="209740"/>
    <a:srgbClr val="FCAF17"/>
    <a:srgbClr val="00A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4" autoAdjust="0"/>
    <p:restoredTop sz="89242" autoAdjust="0"/>
  </p:normalViewPr>
  <p:slideViewPr>
    <p:cSldViewPr snapToGrid="0">
      <p:cViewPr varScale="1">
        <p:scale>
          <a:sx n="105" d="100"/>
          <a:sy n="105" d="100"/>
        </p:scale>
        <p:origin x="78" y="2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?><Relationships xmlns="http://schemas.openxmlformats.org/package/2006/relationships"><Relationship Target="theme/theme1.xml" Type="http://schemas.openxmlformats.org/officeDocument/2006/relationships/theme" Id="rId8"></Relationship><Relationship Target="slides/slide2.xml" Type="http://schemas.openxmlformats.org/officeDocument/2006/relationships/slide" Id="rId3"></Relationship><Relationship Target="viewProps.xml" Type="http://schemas.openxmlformats.org/officeDocument/2006/relationships/viewProps" Id="rId7"></Relationship><Relationship Target="slides/slide1.xml" Type="http://schemas.openxmlformats.org/officeDocument/2006/relationships/slide" Id="rId2"></Relationship><Relationship Target="slideMasters/slideMaster1.xml" Type="http://schemas.openxmlformats.org/officeDocument/2006/relationships/slideMaster" Id="rId1"></Relationship><Relationship Target="presProps.xml" Type="http://schemas.openxmlformats.org/officeDocument/2006/relationships/presProps" Id="rId6"></Relationship><Relationship Target="notesMasters/notesMaster1.xml" Type="http://schemas.openxmlformats.org/officeDocument/2006/relationships/notesMaster" Id="rId5"></Relationship><Relationship Target="slides/slide3.xml" Type="http://schemas.openxmlformats.org/officeDocument/2006/relationships/slide" Id="rId4"></Relationship><Relationship Target="tableStyles.xml" Type="http://schemas.openxmlformats.org/officeDocument/2006/relationships/tableStyles" Id="rId9"></Relationship></Relationships>
</file>

<file path=ppt/notesMasters/_rels/notesMaster1.xml.rels><?xml version="1.0" encoding="UTF-8" ?><Relationships xmlns="http://schemas.openxmlformats.org/package/2006/relationships"><Relationship Target="../theme/theme2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A2836-9155-43AB-A64B-D8ECD7EDE658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3C69C-DAC1-4407-BF2B-A6F0F4428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728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27116" rtl="0" eaLnBrk="1" latinLnBrk="0" hangingPunct="1">
      <a:defRPr sz="1217" kern="1200">
        <a:solidFill>
          <a:schemeClr val="tx1"/>
        </a:solidFill>
        <a:latin typeface="+mn-lt"/>
        <a:ea typeface="+mn-ea"/>
        <a:cs typeface="+mn-cs"/>
      </a:defRPr>
    </a:lvl1pPr>
    <a:lvl2pPr marL="463558" algn="l" defTabSz="927116" rtl="0" eaLnBrk="1" latinLnBrk="0" hangingPunct="1">
      <a:defRPr sz="1217" kern="1200">
        <a:solidFill>
          <a:schemeClr val="tx1"/>
        </a:solidFill>
        <a:latin typeface="+mn-lt"/>
        <a:ea typeface="+mn-ea"/>
        <a:cs typeface="+mn-cs"/>
      </a:defRPr>
    </a:lvl2pPr>
    <a:lvl3pPr marL="927116" algn="l" defTabSz="927116" rtl="0" eaLnBrk="1" latinLnBrk="0" hangingPunct="1">
      <a:defRPr sz="1217" kern="1200">
        <a:solidFill>
          <a:schemeClr val="tx1"/>
        </a:solidFill>
        <a:latin typeface="+mn-lt"/>
        <a:ea typeface="+mn-ea"/>
        <a:cs typeface="+mn-cs"/>
      </a:defRPr>
    </a:lvl3pPr>
    <a:lvl4pPr marL="1390674" algn="l" defTabSz="927116" rtl="0" eaLnBrk="1" latinLnBrk="0" hangingPunct="1">
      <a:defRPr sz="1217" kern="1200">
        <a:solidFill>
          <a:schemeClr val="tx1"/>
        </a:solidFill>
        <a:latin typeface="+mn-lt"/>
        <a:ea typeface="+mn-ea"/>
        <a:cs typeface="+mn-cs"/>
      </a:defRPr>
    </a:lvl4pPr>
    <a:lvl5pPr marL="1854231" algn="l" defTabSz="927116" rtl="0" eaLnBrk="1" latinLnBrk="0" hangingPunct="1">
      <a:defRPr sz="1217" kern="1200">
        <a:solidFill>
          <a:schemeClr val="tx1"/>
        </a:solidFill>
        <a:latin typeface="+mn-lt"/>
        <a:ea typeface="+mn-ea"/>
        <a:cs typeface="+mn-cs"/>
      </a:defRPr>
    </a:lvl5pPr>
    <a:lvl6pPr marL="2317790" algn="l" defTabSz="927116" rtl="0" eaLnBrk="1" latinLnBrk="0" hangingPunct="1">
      <a:defRPr sz="1217" kern="1200">
        <a:solidFill>
          <a:schemeClr val="tx1"/>
        </a:solidFill>
        <a:latin typeface="+mn-lt"/>
        <a:ea typeface="+mn-ea"/>
        <a:cs typeface="+mn-cs"/>
      </a:defRPr>
    </a:lvl6pPr>
    <a:lvl7pPr marL="2781348" algn="l" defTabSz="927116" rtl="0" eaLnBrk="1" latinLnBrk="0" hangingPunct="1">
      <a:defRPr sz="1217" kern="1200">
        <a:solidFill>
          <a:schemeClr val="tx1"/>
        </a:solidFill>
        <a:latin typeface="+mn-lt"/>
        <a:ea typeface="+mn-ea"/>
        <a:cs typeface="+mn-cs"/>
      </a:defRPr>
    </a:lvl7pPr>
    <a:lvl8pPr marL="3244906" algn="l" defTabSz="927116" rtl="0" eaLnBrk="1" latinLnBrk="0" hangingPunct="1">
      <a:defRPr sz="1217" kern="1200">
        <a:solidFill>
          <a:schemeClr val="tx1"/>
        </a:solidFill>
        <a:latin typeface="+mn-lt"/>
        <a:ea typeface="+mn-ea"/>
        <a:cs typeface="+mn-cs"/>
      </a:defRPr>
    </a:lvl8pPr>
    <a:lvl9pPr marL="3708464" algn="l" defTabSz="927116" rtl="0" eaLnBrk="1" latinLnBrk="0" hangingPunct="1">
      <a:defRPr sz="121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3C69C-DAC1-4407-BF2B-A6F0F44289C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880467"/>
      </p:ext>
    </p:extLst>
  </p:cSld>
  <p:clrMapOvr>
    <a:masterClrMapping/>
  </p:clrMapOvr>
</p:notes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2.xml.rels><?xml version="1.0" encoding="UTF-8" ?><Relationships xmlns="http://schemas.openxmlformats.org/package/2006/relationships"><Relationship Target="../media/image1.jpe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0C42-DD44-4C3F-968F-EA5E1783C502}" type="datetime1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90C7-4BC0-4D89-BD88-39ED782AA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26947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0C42-DD44-4C3F-968F-EA5E1783C502}" type="datetime1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90C7-4BC0-4D89-BD88-39ED782AA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94192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0C42-DD44-4C3F-968F-EA5E1783C502}" type="datetime1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90C7-4BC0-4D89-BD88-39ED782AA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42405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/>
          <p:cNvSpPr/>
          <p:nvPr userDrawn="1"/>
        </p:nvSpPr>
        <p:spPr>
          <a:xfrm>
            <a:off x="616857" y="992169"/>
            <a:ext cx="5970779" cy="45719"/>
          </a:xfrm>
          <a:custGeom>
            <a:avLst/>
            <a:gdLst/>
            <a:ahLst/>
            <a:cxnLst/>
            <a:rect l="l" t="t" r="r" b="b"/>
            <a:pathLst>
              <a:path w="5532120">
                <a:moveTo>
                  <a:pt x="553200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1520"/>
          </a:p>
        </p:txBody>
      </p:sp>
      <p:sp>
        <p:nvSpPr>
          <p:cNvPr id="10" name="object 3"/>
          <p:cNvSpPr/>
          <p:nvPr userDrawn="1"/>
        </p:nvSpPr>
        <p:spPr>
          <a:xfrm flipV="1">
            <a:off x="7013882" y="945678"/>
            <a:ext cx="3153122" cy="46491"/>
          </a:xfrm>
          <a:custGeom>
            <a:avLst/>
            <a:gdLst/>
            <a:ahLst/>
            <a:cxnLst/>
            <a:rect l="l" t="t" r="r" b="b"/>
            <a:pathLst>
              <a:path w="5532120">
                <a:moveTo>
                  <a:pt x="553200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1520"/>
          </a:p>
        </p:txBody>
      </p:sp>
      <p:sp>
        <p:nvSpPr>
          <p:cNvPr id="11" name="object 15"/>
          <p:cNvSpPr txBox="1">
            <a:spLocks noGrp="1"/>
          </p:cNvSpPr>
          <p:nvPr>
            <p:ph type="sldNum" sz="quarter" idx="7"/>
          </p:nvPr>
        </p:nvSpPr>
        <p:spPr>
          <a:xfrm>
            <a:off x="9866755" y="830102"/>
            <a:ext cx="300249" cy="1157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3988">
              <a:lnSpc>
                <a:spcPts val="924"/>
              </a:lnSpc>
            </a:pPr>
            <a:fld id="{AB02D261-884C-40DD-891C-4A75CEDEF679}" type="slidenum">
              <a:rPr lang="ru-RU" smtClean="0"/>
              <a:pPr marL="33988">
                <a:lnSpc>
                  <a:spcPts val="924"/>
                </a:lnSpc>
              </a:pPr>
              <a:t>‹#›</a:t>
            </a:fld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104" y="6874314"/>
            <a:ext cx="2247900" cy="49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370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0C42-DD44-4C3F-968F-EA5E1783C502}" type="datetime1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90C7-4BC0-4D89-BD88-39ED782AA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44948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0C42-DD44-4C3F-968F-EA5E1783C502}" type="datetime1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90C7-4BC0-4D89-BD88-39ED782AA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68164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0C42-DD44-4C3F-968F-EA5E1783C502}" type="datetime1">
              <a:rPr lang="ru-RU" smtClean="0"/>
              <a:t>09.10.2017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90C7-4BC0-4D89-BD88-39ED782AA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8486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0C42-DD44-4C3F-968F-EA5E1783C502}" type="datetime1">
              <a:rPr lang="ru-RU" smtClean="0"/>
              <a:t>09.10.2017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90C7-4BC0-4D89-BD88-39ED782AA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07060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0C42-DD44-4C3F-968F-EA5E1783C502}" type="datetime1">
              <a:rPr lang="ru-RU" smtClean="0"/>
              <a:t>09.10.2017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90C7-4BC0-4D89-BD88-39ED782AA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44828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0C42-DD44-4C3F-968F-EA5E1783C502}" type="datetime1">
              <a:rPr lang="ru-RU" smtClean="0"/>
              <a:t>09.10.2017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90C7-4BC0-4D89-BD88-39ED782AA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8372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0C42-DD44-4C3F-968F-EA5E1783C502}" type="datetime1">
              <a:rPr lang="ru-RU" smtClean="0"/>
              <a:t>09.10.2017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90C7-4BC0-4D89-BD88-39ED782AA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5232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0C42-DD44-4C3F-968F-EA5E1783C502}" type="datetime1">
              <a:rPr lang="ru-RU" smtClean="0"/>
              <a:t>09.10.2017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90C7-4BC0-4D89-BD88-39ED782AA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504631"/>
      </p:ext>
    </p:extLst>
  </p:cSld>
  <p:clrMapOvr>
    <a:masterClrMapping/>
  </p:clrMapOvr>
  <p:hf hdr="0" ftr="0" dt="0"/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theme/theme1.xml" Type="http://schemas.openxmlformats.org/officeDocument/2006/relationships/theme" Id="rId13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slideLayouts/slideLayout12.xml" Type="http://schemas.openxmlformats.org/officeDocument/2006/relationships/slideLayout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0C42-DD44-4C3F-968F-EA5E1783C502}" type="datetime1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E90C7-4BC0-4D89-BD88-39ED782AA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08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3" r:id="rId12"/>
  </p:sldLayoutIdLst>
  <p:hf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media/image2.png" Type="http://schemas.openxmlformats.org/officeDocument/2006/relationships/image" Id="rId3"></Relationship><Relationship Target="../notesSlides/notesSlide1.xml" Type="http://schemas.openxmlformats.org/officeDocument/2006/relationships/notesSlide" Id="rId2"></Relationship><Relationship Target="../slideLayouts/slideLayout12.xml" Type="http://schemas.openxmlformats.org/officeDocument/2006/relationships/slideLayout" Id="rId1"></Relationship></Relationships>
</file>

<file path=ppt/slides/_rels/slide2.xml.rels><?xml version="1.0" encoding="UTF-8" ?><Relationships xmlns="http://schemas.openxmlformats.org/package/2006/relationships"><Relationship Target="../slideLayouts/slideLayout12.xml" Type="http://schemas.openxmlformats.org/officeDocument/2006/relationships/slideLayout" Id="rId1"></Relationship></Relationships>
</file>

<file path=ppt/slides/_rels/slide3.xml.rels><?xml version="1.0" encoding="UTF-8" ?><Relationships xmlns="http://schemas.openxmlformats.org/package/2006/relationships"><Relationship Target="../slideLayouts/slideLayout12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73" y="617376"/>
            <a:ext cx="10691813" cy="7555379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3988">
              <a:lnSpc>
                <a:spcPts val="924"/>
              </a:lnSpc>
            </a:pPr>
            <a:fld id="{AB02D261-884C-40DD-891C-4A75CEDEF679}" type="slidenum">
              <a:rPr lang="ru-RU" smtClean="0"/>
              <a:pPr marL="33988">
                <a:lnSpc>
                  <a:spcPts val="924"/>
                </a:lnSpc>
              </a:pPr>
              <a:t>1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41305" y="599270"/>
            <a:ext cx="2703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ПОРТРЕТ ЗАЕМЩИКА</a:t>
            </a:r>
            <a:endParaRPr lang="ru-RU" sz="1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040" y="7054624"/>
            <a:ext cx="80232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Данные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GFK Ukraine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по заказу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World Bank Group, 12/2016 – 01/2017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94592" y="2129534"/>
            <a:ext cx="5190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467941" y="1759195"/>
            <a:ext cx="17489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r>
              <a:rPr lang="ru-RU" sz="1200" b="1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	</a:t>
            </a:r>
            <a:r>
              <a:rPr lang="ru-RU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Женский</a:t>
            </a:r>
            <a:endParaRPr lang="ru-RU" sz="1200" b="1" i="0" u="none" strike="noStrike" baseline="0" dirty="0" smtClean="0">
              <a:solidFill>
                <a:srgbClr val="2096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67941" y="2440919"/>
            <a:ext cx="19549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46%	</a:t>
            </a:r>
            <a:r>
              <a:rPr lang="ru-RU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Мужской</a:t>
            </a:r>
            <a:endParaRPr lang="ru-RU" sz="1200" b="1" i="0" u="none" strike="noStrike" baseline="0" dirty="0" smtClean="0">
              <a:solidFill>
                <a:srgbClr val="2096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77358" y="4002034"/>
            <a:ext cx="9049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ВОЗРАСТ</a:t>
            </a:r>
            <a:endParaRPr lang="ru-RU" sz="1200" b="1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45049" y="3340638"/>
            <a:ext cx="19777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r>
              <a:rPr lang="ru-RU" sz="1200" b="1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	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50-65 лет</a:t>
            </a:r>
            <a:endParaRPr lang="ru-RU" sz="1200" b="1" i="0" u="none" strike="noStrike" baseline="0" dirty="0" smtClean="0">
              <a:solidFill>
                <a:srgbClr val="2096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45050" y="3813066"/>
            <a:ext cx="17953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ru-RU" sz="1200" b="1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40-49 лет</a:t>
            </a:r>
            <a:endParaRPr lang="ru-RU" sz="1200" b="1" i="0" u="none" strike="noStrike" baseline="0" dirty="0" smtClean="0">
              <a:solidFill>
                <a:srgbClr val="2096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22871" y="4157879"/>
            <a:ext cx="1794009" cy="279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ru-RU" sz="1200" b="1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	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30-39 лет</a:t>
            </a:r>
            <a:endParaRPr lang="ru-RU" sz="1200" b="1" i="0" u="none" strike="noStrike" baseline="0" dirty="0" smtClean="0">
              <a:solidFill>
                <a:srgbClr val="2096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41935" y="4418705"/>
            <a:ext cx="198090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15%	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24-29 лет</a:t>
            </a:r>
            <a:endParaRPr lang="ru-RU" sz="1200" b="1" dirty="0">
              <a:solidFill>
                <a:srgbClr val="2096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93049" y="5854419"/>
            <a:ext cx="1203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СЕМЕЙНОЕ </a:t>
            </a:r>
            <a:endParaRPr lang="en-US" sz="12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</a:t>
            </a:r>
            <a:endParaRPr lang="ru-RU" sz="1200" b="1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22871" y="4897135"/>
            <a:ext cx="27408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sz="1200" b="1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	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замужем/не женат</a:t>
            </a:r>
            <a:endParaRPr lang="ru-RU" sz="1200" b="1" dirty="0">
              <a:solidFill>
                <a:srgbClr val="2096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404765" y="5503717"/>
            <a:ext cx="28396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14%</a:t>
            </a:r>
            <a:r>
              <a:rPr lang="ru-RU" sz="1200" b="1" dirty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Разведен/вдовец/вдова</a:t>
            </a:r>
            <a:endParaRPr lang="ru-RU" sz="1200" b="1" dirty="0">
              <a:solidFill>
                <a:srgbClr val="2096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422872" y="6128406"/>
            <a:ext cx="26299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73%	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Женат/живут 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вместе </a:t>
            </a:r>
            <a:endParaRPr lang="ru-RU" sz="1200" b="1" dirty="0">
              <a:solidFill>
                <a:srgbClr val="2096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163769" y="1897695"/>
            <a:ext cx="1371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</a:t>
            </a:r>
            <a:endParaRPr lang="en-US" sz="12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НАСЕЛЕННОГО</a:t>
            </a:r>
            <a:endParaRPr lang="en-US" sz="12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ПУНКТА</a:t>
            </a:r>
            <a:endParaRPr lang="ru-RU" sz="1200" b="1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052734" y="1875319"/>
            <a:ext cx="25968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5%	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51-100 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человек </a:t>
            </a:r>
            <a:endParaRPr lang="ru-RU" sz="1200" b="1" i="0" u="none" strike="noStrike" baseline="0" dirty="0" smtClean="0">
              <a:solidFill>
                <a:srgbClr val="2096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048059" y="2100135"/>
            <a:ext cx="2508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23%	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тыс. человек </a:t>
            </a:r>
            <a:endParaRPr lang="ru-RU" sz="1200" b="1" i="0" u="none" strike="noStrike" baseline="0" dirty="0" smtClean="0">
              <a:solidFill>
                <a:srgbClr val="2096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039006" y="2353187"/>
            <a:ext cx="26818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17%	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101-500 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человек </a:t>
            </a:r>
            <a:endParaRPr lang="ru-RU" sz="1200" b="1" i="0" u="none" strike="noStrike" baseline="0" dirty="0" smtClean="0">
              <a:solidFill>
                <a:srgbClr val="2096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039006" y="2661005"/>
            <a:ext cx="27491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21%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свыше 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млн. человек </a:t>
            </a:r>
            <a:endParaRPr lang="ru-RU" sz="1200" b="1" i="0" u="none" strike="noStrike" baseline="0" dirty="0" smtClean="0">
              <a:solidFill>
                <a:srgbClr val="2096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057112" y="1562721"/>
            <a:ext cx="14620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31%	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</a:t>
            </a:r>
            <a:endParaRPr lang="ru-RU" sz="1200" b="1" dirty="0">
              <a:solidFill>
                <a:srgbClr val="2096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795949" y="3820823"/>
            <a:ext cx="6096001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ОБРАЗОВАНИЕ СРЕДНЕ-СПЕЦИАЛЬНОЕ (39%)</a:t>
            </a:r>
            <a:r>
              <a:rPr lang="ru-RU" sz="1200" b="1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200" b="1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ВЫСШЕЕ (35%)</a:t>
            </a:r>
            <a:r>
              <a:rPr lang="ru-RU" sz="1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b="1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815321" y="5402042"/>
            <a:ext cx="6096001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РАБОТАЕТ</a:t>
            </a:r>
            <a:r>
              <a:rPr lang="ru-RU" sz="1200" b="1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НАЙМУ (64%), ФОП (11%) </a:t>
            </a:r>
            <a:br>
              <a:rPr lang="ru-RU" sz="1200" b="1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1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ПЕНСИОНЕР (15%)</a:t>
            </a:r>
            <a:endParaRPr lang="ru-RU" sz="1200" b="1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6065822" y="4394403"/>
            <a:ext cx="3800933" cy="0"/>
          </a:xfrm>
          <a:prstGeom prst="line">
            <a:avLst/>
          </a:prstGeom>
          <a:ln w="19050">
            <a:solidFill>
              <a:srgbClr val="2096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065822" y="5924439"/>
            <a:ext cx="3800933" cy="0"/>
          </a:xfrm>
          <a:prstGeom prst="line">
            <a:avLst/>
          </a:prstGeom>
          <a:ln w="19050">
            <a:solidFill>
              <a:srgbClr val="2096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95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3988">
              <a:lnSpc>
                <a:spcPts val="924"/>
              </a:lnSpc>
            </a:pPr>
            <a:fld id="{AB02D261-884C-40DD-891C-4A75CEDEF679}" type="slidenum">
              <a:rPr lang="ru-RU" smtClean="0"/>
              <a:pPr marL="33988">
                <a:lnSpc>
                  <a:spcPts val="924"/>
                </a:lnSpc>
              </a:pPr>
              <a:t>2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1305" y="599270"/>
            <a:ext cx="4558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КОШЕЛЕК УКРАИНСКОГО ЗАЕМЩИКА</a:t>
            </a:r>
            <a:endParaRPr lang="ru-RU" sz="1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15833" y="4512849"/>
            <a:ext cx="436555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ТЕКУЩИЕ ЗАЙМЫ У ФИЗЛИЦ </a:t>
            </a:r>
          </a:p>
          <a:p>
            <a:endParaRPr lang="ru-RU" sz="14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88988"/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Общая сумма долга 	</a:t>
            </a: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	 </a:t>
            </a:r>
            <a:r>
              <a:rPr lang="ru-RU" sz="1400" b="1" i="0" u="none" strike="noStrike" baseline="0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4660 </a:t>
            </a:r>
            <a:r>
              <a:rPr lang="ru-RU" sz="1400" b="1" i="0" u="none" strike="noStrike" baseline="0" dirty="0" err="1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грн</a:t>
            </a:r>
            <a:r>
              <a:rPr lang="ru-RU" sz="1400" b="1" i="0" u="none" strike="noStrike" baseline="0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14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Ежемесячная сумма </a:t>
            </a:r>
            <a:endParaRPr lang="ru-RU" sz="14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погашения долгов </a:t>
            </a: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	         </a:t>
            </a:r>
            <a:r>
              <a:rPr lang="ru-RU" sz="1400" b="1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729</a:t>
            </a:r>
            <a:r>
              <a:rPr lang="ru-RU" sz="1400" b="1" i="0" u="none" strike="noStrike" baseline="0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0" u="none" strike="noStrike" baseline="0" dirty="0" err="1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грн</a:t>
            </a:r>
            <a:r>
              <a:rPr lang="ru-RU" sz="1400" b="1" i="0" u="none" strike="noStrike" baseline="0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Сумма, которую чаще </a:t>
            </a:r>
            <a:endParaRPr lang="ru-RU" sz="14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 </a:t>
            </a: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занимают </a:t>
            </a: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    	</a:t>
            </a:r>
            <a:r>
              <a:rPr lang="ru-RU" sz="1400" b="0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sz="1400" b="1" i="0" u="none" strike="noStrike" baseline="0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1778 </a:t>
            </a:r>
            <a:r>
              <a:rPr lang="ru-RU" sz="1400" b="1" i="0" u="none" strike="noStrike" baseline="0" dirty="0" err="1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грн</a:t>
            </a:r>
            <a:endParaRPr lang="ru-RU" sz="1400" b="1" dirty="0">
              <a:solidFill>
                <a:srgbClr val="2096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77721" y="1212134"/>
            <a:ext cx="59919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b="1" i="0" u="none" strike="noStrike" baseline="0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ЕЖЕМЕСЯЧНЫЙ ДОХОД В СРЕДНЕМ </a:t>
            </a:r>
            <a:r>
              <a:rPr lang="ru-RU" sz="3200" b="1" i="0" u="none" strike="noStrike" baseline="0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6184</a:t>
            </a:r>
            <a:r>
              <a:rPr lang="ru-RU" b="1" i="0" u="none" strike="noStrike" baseline="0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u="none" strike="noStrike" baseline="0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94088" y="1988030"/>
            <a:ext cx="4437833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ДОХОДА </a:t>
            </a:r>
          </a:p>
          <a:p>
            <a:endParaRPr lang="ru-RU" sz="1400" b="1" i="0" u="none" strike="noStrike" baseline="0" dirty="0" smtClean="0">
              <a:solidFill>
                <a:srgbClr val="2096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400" b="1" dirty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Зарплата</a:t>
            </a: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(83%) 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Пенсия</a:t>
            </a: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(29%) </a:t>
            </a:r>
          </a:p>
          <a:p>
            <a:pPr>
              <a:lnSpc>
                <a:spcPct val="150000"/>
              </a:lnSpc>
            </a:pP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Нерегулярная / временная </a:t>
            </a:r>
            <a:r>
              <a:rPr lang="ru-RU" sz="1400" b="1" dirty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подработка</a:t>
            </a: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(16%) </a:t>
            </a:r>
          </a:p>
          <a:p>
            <a:pPr>
              <a:lnSpc>
                <a:spcPct val="150000"/>
              </a:lnSpc>
            </a:pPr>
            <a:r>
              <a:rPr lang="ru-RU" sz="1400" b="1" dirty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Социальная</a:t>
            </a: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помощь</a:t>
            </a: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(11%) </a:t>
            </a:r>
          </a:p>
          <a:p>
            <a:pPr>
              <a:lnSpc>
                <a:spcPct val="150000"/>
              </a:lnSpc>
            </a:pP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 </a:t>
            </a:r>
            <a:r>
              <a:rPr lang="ru-RU" sz="1400" b="1" dirty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ФОП</a:t>
            </a: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(10%)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15833" y="2015189"/>
            <a:ext cx="47006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ЕЖЕМЕСЯЧНЫЕ РАСХОДЫ </a:t>
            </a:r>
          </a:p>
          <a:p>
            <a:endParaRPr lang="ru-RU" sz="14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питание и постоянные расходы </a:t>
            </a:r>
          </a:p>
          <a:p>
            <a:r>
              <a:rPr lang="ru-RU" sz="1400" b="1" i="0" u="none" strike="noStrike" baseline="0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2541 </a:t>
            </a:r>
            <a:r>
              <a:rPr lang="ru-RU" sz="1400" b="1" i="0" u="none" strike="noStrike" baseline="0" dirty="0" err="1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грн</a:t>
            </a:r>
            <a:r>
              <a:rPr lang="ru-RU" sz="1400" b="1" i="0" u="none" strike="noStrike" baseline="0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(53% тратит от 1000</a:t>
            </a:r>
            <a:r>
              <a:rPr lang="ru-RU" sz="1200" b="0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3000 </a:t>
            </a:r>
            <a:r>
              <a:rPr lang="ru-RU" sz="1200" b="0" i="0" u="none" strike="noStrike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грн</a:t>
            </a:r>
            <a:r>
              <a:rPr lang="ru-RU" sz="1200" b="0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12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оплату квартиры и коммунальных услуг </a:t>
            </a:r>
          </a:p>
          <a:p>
            <a:r>
              <a:rPr lang="ru-RU" sz="1400" b="1" i="0" u="none" strike="noStrike" baseline="0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1323 </a:t>
            </a:r>
            <a:r>
              <a:rPr lang="ru-RU" sz="1400" b="1" i="0" u="none" strike="noStrike" baseline="0" dirty="0" err="1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грн</a:t>
            </a:r>
            <a:r>
              <a:rPr lang="ru-RU" sz="1400" b="1" i="0" u="none" strike="noStrike" baseline="0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(73% тратит от 500</a:t>
            </a:r>
            <a:r>
              <a:rPr lang="ru-RU" sz="1200" b="0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2000 </a:t>
            </a:r>
            <a:r>
              <a:rPr lang="ru-RU" sz="1200" b="0" i="0" u="none" strike="noStrike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грн</a:t>
            </a:r>
            <a:r>
              <a:rPr lang="ru-RU" sz="1400" b="0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94088" y="4512849"/>
            <a:ext cx="46571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ТЕКУЩИЕ КРЕДИТЫ В ФИНУЧРЕЖДЕНИЯХ </a:t>
            </a:r>
          </a:p>
          <a:p>
            <a:endParaRPr lang="ru-RU" sz="14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Общая сумма долга 		</a:t>
            </a:r>
            <a:r>
              <a:rPr lang="ru-RU" sz="1400" b="1" i="0" u="none" strike="noStrike" baseline="0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6346 </a:t>
            </a:r>
            <a:r>
              <a:rPr lang="ru-RU" sz="1400" b="1" i="0" u="none" strike="noStrike" baseline="0" dirty="0" err="1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грн</a:t>
            </a:r>
            <a:r>
              <a:rPr lang="ru-RU" sz="1400" b="1" i="0" u="none" strike="noStrike" baseline="0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Ежемесячный платеж </a:t>
            </a:r>
            <a:endParaRPr lang="ru-RU" sz="14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всем </a:t>
            </a: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кредитам                           </a:t>
            </a:r>
            <a:r>
              <a:rPr lang="ru-RU" sz="1400" b="1" i="0" u="none" strike="noStrike" baseline="0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933 </a:t>
            </a:r>
            <a:r>
              <a:rPr lang="ru-RU" sz="1400" b="1" i="0" u="none" strike="noStrike" baseline="0" dirty="0" err="1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грн</a:t>
            </a:r>
            <a:endParaRPr lang="ru-RU" sz="1400" b="1" i="0" u="none" strike="noStrike" baseline="0" dirty="0" smtClean="0">
              <a:solidFill>
                <a:srgbClr val="2096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040" y="6950199"/>
            <a:ext cx="80232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Данные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GFK Ukraine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по заказу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World Bank Group, 12/2016 – 01/2017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Оценочные данные опроса респондентов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994088" y="4291341"/>
            <a:ext cx="8715471" cy="0"/>
          </a:xfrm>
          <a:prstGeom prst="line">
            <a:avLst/>
          </a:prstGeom>
          <a:ln w="19050">
            <a:solidFill>
              <a:srgbClr val="2096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124256" y="2015189"/>
            <a:ext cx="0" cy="4322237"/>
          </a:xfrm>
          <a:prstGeom prst="line">
            <a:avLst/>
          </a:prstGeom>
          <a:ln w="19050">
            <a:solidFill>
              <a:srgbClr val="2096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915489" y="1253700"/>
            <a:ext cx="8872667" cy="570368"/>
          </a:xfrm>
          <a:prstGeom prst="rect">
            <a:avLst/>
          </a:prstGeom>
          <a:noFill/>
          <a:ln w="19050">
            <a:solidFill>
              <a:srgbClr val="209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3988">
              <a:lnSpc>
                <a:spcPts val="924"/>
              </a:lnSpc>
            </a:pPr>
            <a:fld id="{AB02D261-884C-40DD-891C-4A75CEDEF679}" type="slidenum">
              <a:rPr lang="ru-RU" smtClean="0"/>
              <a:pPr marL="33988">
                <a:lnSpc>
                  <a:spcPts val="924"/>
                </a:lnSpc>
              </a:pPr>
              <a:t>3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41305" y="344773"/>
            <a:ext cx="53652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ТЕКУЩИЕ КРЕДИТЫ </a:t>
            </a:r>
          </a:p>
          <a:p>
            <a:r>
              <a:rPr lang="ru-RU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ФИНАНСОВО-КРЕДИТНЫХ УЧРЕЖДЕНИЯХ</a:t>
            </a:r>
            <a:endParaRPr lang="ru-RU" sz="1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5040" y="6918822"/>
            <a:ext cx="80232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Данные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GFK Ukraine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по заказу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World Bank Group, 12/2016 – 01/2017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10444" y="4412577"/>
            <a:ext cx="790823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ЦЕЛИ,</a:t>
            </a:r>
            <a:r>
              <a:rPr lang="ru-RU" sz="1400" b="1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КОТОРЫЕ БЕРУТ КРЕДИТЫ</a:t>
            </a:r>
            <a:endParaRPr lang="ru-RU" sz="1400" b="1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Оплата повседневных расходов </a:t>
            </a:r>
            <a:r>
              <a:rPr lang="ru-RU" sz="14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(44,3%)</a:t>
            </a:r>
          </a:p>
          <a:p>
            <a:pPr algn="ctr"/>
            <a:r>
              <a:rPr lang="ru-RU" sz="14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Покупка бытовой техники и 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электроники </a:t>
            </a:r>
            <a:r>
              <a:rPr lang="ru-RU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(28,6%)</a:t>
            </a:r>
            <a:endParaRPr lang="ru-RU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 квартиры, </a:t>
            </a:r>
            <a:r>
              <a:rPr lang="ru-RU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дома </a:t>
            </a:r>
            <a:r>
              <a:rPr lang="ru-RU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(9,3%)</a:t>
            </a:r>
            <a:endParaRPr lang="ru-RU" sz="1400" b="1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Лечение, операция, услуги </a:t>
            </a:r>
            <a:r>
              <a:rPr lang="ru-RU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стоматологии </a:t>
            </a:r>
            <a:r>
              <a:rPr lang="ru-RU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(5,7%)</a:t>
            </a:r>
            <a:endParaRPr lang="ru-RU" sz="1400" b="1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Покупка энергосберегающих материалов и оборудования </a:t>
            </a:r>
            <a:r>
              <a:rPr lang="ru-RU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(3,9%)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Начало или развитие собственного бизнеса </a:t>
            </a:r>
            <a:r>
              <a:rPr lang="ru-RU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(2,5%)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Погашение другого кредита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(1,5%)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285" y="1698764"/>
            <a:ext cx="240899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ИСТОЧНИК КРЕДИТОВ – </a:t>
            </a:r>
          </a:p>
          <a:p>
            <a:pPr algn="ctr"/>
            <a:r>
              <a:rPr lang="ru-RU" sz="1600" b="1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(96%) </a:t>
            </a:r>
            <a:endParaRPr lang="ru-RU" sz="1600" dirty="0">
              <a:solidFill>
                <a:srgbClr val="2096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28667" y="1698764"/>
            <a:ext cx="210718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ОФОРМЛЕН </a:t>
            </a:r>
          </a:p>
          <a:p>
            <a:pPr algn="ctr"/>
            <a:r>
              <a:rPr lang="ru-RU" sz="1600" b="1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</a:t>
            </a:r>
            <a:r>
              <a:rPr lang="ru-RU" sz="1600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</a:t>
            </a:r>
            <a:r>
              <a:rPr lang="ru-RU" sz="1600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(87%)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280159" y="1698764"/>
            <a:ext cx="272459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СРЕДНЯЯ СУММА КРЕДИТА </a:t>
            </a:r>
          </a:p>
          <a:p>
            <a:pPr algn="ctr"/>
            <a:r>
              <a:rPr lang="ru-RU" sz="1600" b="1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1600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746</a:t>
            </a:r>
            <a:r>
              <a:rPr lang="ru-RU" sz="1600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грн</a:t>
            </a:r>
            <a:endParaRPr lang="ru-RU" sz="1600" dirty="0" smtClean="0">
              <a:solidFill>
                <a:srgbClr val="2096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139" y="3172523"/>
            <a:ext cx="73428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ОСНОВНАЯ МАССА ЗАЕМЩИКОВ ПОГАШАЮТ КРЕДИТ </a:t>
            </a:r>
            <a:r>
              <a:rPr lang="ru-RU" sz="1600" b="1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</a:t>
            </a:r>
            <a:r>
              <a:rPr lang="ru-RU" sz="1600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УСТАНОВЛЕННЫЙ БАНКОМ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(91%), </a:t>
            </a:r>
            <a:r>
              <a:rPr lang="ru-RU" sz="1600" b="1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</a:t>
            </a:r>
            <a:r>
              <a:rPr lang="ru-RU" sz="1600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ПРОСРОЧЕК</a:t>
            </a:r>
            <a:r>
              <a:rPr lang="ru-RU" sz="1600" dirty="0" smtClean="0">
                <a:solidFill>
                  <a:srgbClr val="209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ВЫПЛАТЕ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(76%)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47297" y="1593411"/>
            <a:ext cx="3023857" cy="796180"/>
          </a:xfrm>
          <a:prstGeom prst="rect">
            <a:avLst/>
          </a:prstGeom>
          <a:noFill/>
          <a:ln w="19050">
            <a:solidFill>
              <a:srgbClr val="209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70329" y="1593411"/>
            <a:ext cx="3023857" cy="796180"/>
          </a:xfrm>
          <a:prstGeom prst="rect">
            <a:avLst/>
          </a:prstGeom>
          <a:noFill/>
          <a:ln w="19050">
            <a:solidFill>
              <a:srgbClr val="209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102418" y="1593411"/>
            <a:ext cx="3023857" cy="796180"/>
          </a:xfrm>
          <a:prstGeom prst="rect">
            <a:avLst/>
          </a:prstGeom>
          <a:noFill/>
          <a:ln w="19050">
            <a:solidFill>
              <a:srgbClr val="209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733331" y="4074057"/>
            <a:ext cx="9392944" cy="0"/>
          </a:xfrm>
          <a:prstGeom prst="line">
            <a:avLst/>
          </a:prstGeom>
          <a:ln w="19050">
            <a:solidFill>
              <a:srgbClr val="2096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33331" y="2969534"/>
            <a:ext cx="9392944" cy="0"/>
          </a:xfrm>
          <a:prstGeom prst="line">
            <a:avLst/>
          </a:prstGeom>
          <a:ln w="19050">
            <a:solidFill>
              <a:srgbClr val="2096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970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</TotalTime>
  <Words>305</Words>
  <Application>Microsoft Office PowerPoint</Application>
  <PresentationFormat>Произвольный</PresentationFormat>
  <Paragraphs>84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Маценко Андрей Викторович</dc:creator>
  <cp:lastModifiedBy>Маценко Андрей Викторович</cp:lastModifiedBy>
  <cp:revision>61</cp:revision>
  <dcterms:created xsi:type="dcterms:W3CDTF">2017-01-30T09:13:54Z</dcterms:created>
  <dcterms:modified xsi:type="dcterms:W3CDTF">2017-10-09T12:21:58Z</dcterms:modified>
</cp:coreProperties>
</file>