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59" r:id="rId1"/>
  </p:sldMasterIdLst>
  <p:notesMasterIdLst>
    <p:notesMasterId r:id="rId11"/>
  </p:notesMasterIdLst>
  <p:handoutMasterIdLst>
    <p:handoutMasterId r:id="rId12"/>
  </p:handoutMasterIdLst>
  <p:sldIdLst>
    <p:sldId id="996" r:id="rId2"/>
    <p:sldId id="995" r:id="rId3"/>
    <p:sldId id="1017" r:id="rId4"/>
    <p:sldId id="1013" r:id="rId5"/>
    <p:sldId id="1012" r:id="rId6"/>
    <p:sldId id="1014" r:id="rId7"/>
    <p:sldId id="1018" r:id="rId8"/>
    <p:sldId id="1016" r:id="rId9"/>
    <p:sldId id="1011" r:id="rId10"/>
  </p:sldIdLst>
  <p:sldSz cx="9906000" cy="6858000" type="A4"/>
  <p:notesSz cx="9874250" cy="6797675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88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77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66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55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4440" algn="l" defTabSz="91377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1329" algn="l" defTabSz="91377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8216" algn="l" defTabSz="91377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5105" algn="l" defTabSz="91377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94">
          <p15:clr>
            <a:srgbClr val="A4A3A4"/>
          </p15:clr>
        </p15:guide>
        <p15:guide id="2" pos="31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Вероніка Янковська" initials="ВЯ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760"/>
    <a:srgbClr val="364D6E"/>
    <a:srgbClr val="8CC63E"/>
    <a:srgbClr val="82BB37"/>
    <a:srgbClr val="68B131"/>
    <a:srgbClr val="DFE5EF"/>
    <a:srgbClr val="4C6C9C"/>
    <a:srgbClr val="6F8DB9"/>
    <a:srgbClr val="407855"/>
    <a:srgbClr val="D9E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1" autoAdjust="0"/>
    <p:restoredTop sz="99645" autoAdjust="0"/>
  </p:normalViewPr>
  <p:slideViewPr>
    <p:cSldViewPr snapToGrid="0" snapToObjects="1">
      <p:cViewPr varScale="1">
        <p:scale>
          <a:sx n="73" d="100"/>
          <a:sy n="73" d="100"/>
        </p:scale>
        <p:origin x="1362" y="72"/>
      </p:cViewPr>
      <p:guideLst>
        <p:guide orient="horz" pos="2194"/>
        <p:guide pos="31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1746" y="-96"/>
      </p:cViewPr>
      <p:guideLst>
        <p:guide orient="horz" pos="2141"/>
        <p:guide pos="31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783575528261082E-2"/>
          <c:y val="0"/>
          <c:w val="0.88400039775625416"/>
          <c:h val="0.97835647845702711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F85E-4578-ADA0-D9C42B45682C}"/>
              </c:ext>
            </c:extLst>
          </c:dPt>
          <c:dPt>
            <c:idx val="1"/>
            <c:bubble3D val="0"/>
            <c:spPr>
              <a:solidFill>
                <a:srgbClr val="68B131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F85E-4578-ADA0-D9C42B45682C}"/>
              </c:ext>
            </c:extLst>
          </c:dPt>
          <c:dPt>
            <c:idx val="2"/>
            <c:bubble3D val="0"/>
            <c:spPr>
              <a:solidFill>
                <a:srgbClr val="82BB37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F85E-4578-ADA0-D9C42B45682C}"/>
              </c:ext>
            </c:extLst>
          </c:dPt>
          <c:dPt>
            <c:idx val="3"/>
            <c:bubble3D val="0"/>
            <c:spPr>
              <a:solidFill>
                <a:srgbClr val="8CC63E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F85E-4578-ADA0-D9C42B45682C}"/>
              </c:ext>
            </c:extLst>
          </c:dPt>
          <c:cat>
            <c:strRef>
              <c:f>Лист1!$A$2:$A$4</c:f>
              <c:strCache>
                <c:ptCount val="3"/>
                <c:pt idx="0">
                  <c:v>Товарні АР</c:v>
                </c:pt>
                <c:pt idx="1">
                  <c:v>Фінансові АР</c:v>
                </c:pt>
                <c:pt idx="2">
                  <c:v>Фінансові АР, оформлені АП Банк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</c:v>
                </c:pt>
                <c:pt idx="1">
                  <c:v>27</c:v>
                </c:pt>
                <c:pt idx="2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85E-4578-ADA0-D9C42B45682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Товарні АР</c:v>
                </c:pt>
                <c:pt idx="1">
                  <c:v>Фінансові АР</c:v>
                </c:pt>
                <c:pt idx="2">
                  <c:v>Фінансові АР, оформлені АП Банк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9-F85E-4578-ADA0-D9C42B456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/>
      </c:ofPieChart>
    </c:plotArea>
    <c:legend>
      <c:legendPos val="r"/>
      <c:layout>
        <c:manualLayout>
          <c:xMode val="edge"/>
          <c:yMode val="edge"/>
          <c:x val="0"/>
          <c:y val="0.89891924347861896"/>
          <c:w val="1"/>
          <c:h val="0.1010806422842834"/>
        </c:manualLayout>
      </c:layout>
      <c:overlay val="0"/>
      <c:txPr>
        <a:bodyPr/>
        <a:lstStyle/>
        <a:p>
          <a:pPr>
            <a:defRPr sz="1600"/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313" cy="339725"/>
          </a:xfrm>
          <a:prstGeom prst="rect">
            <a:avLst/>
          </a:prstGeom>
        </p:spPr>
        <p:txBody>
          <a:bodyPr vert="horz" lIns="93376" tIns="46689" rIns="93376" bIns="466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92764" y="1"/>
            <a:ext cx="4279900" cy="339725"/>
          </a:xfrm>
          <a:prstGeom prst="rect">
            <a:avLst/>
          </a:prstGeom>
        </p:spPr>
        <p:txBody>
          <a:bodyPr vert="horz" lIns="93376" tIns="46689" rIns="93376" bIns="466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CA5EDF3A-D737-4CD8-AEC2-BFB2A2999B20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365"/>
            <a:ext cx="4278313" cy="339725"/>
          </a:xfrm>
          <a:prstGeom prst="rect">
            <a:avLst/>
          </a:prstGeom>
        </p:spPr>
        <p:txBody>
          <a:bodyPr vert="horz" lIns="93376" tIns="46689" rIns="93376" bIns="466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92764" y="6456365"/>
            <a:ext cx="4279900" cy="339725"/>
          </a:xfrm>
          <a:prstGeom prst="rect">
            <a:avLst/>
          </a:prstGeom>
        </p:spPr>
        <p:txBody>
          <a:bodyPr vert="horz" lIns="93376" tIns="46689" rIns="93376" bIns="466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CDC29679-5FCC-4DFB-9A18-5A0C78AEAE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918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313" cy="339725"/>
          </a:xfrm>
          <a:prstGeom prst="rect">
            <a:avLst/>
          </a:prstGeom>
        </p:spPr>
        <p:txBody>
          <a:bodyPr vert="horz" lIns="93376" tIns="46689" rIns="93376" bIns="466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764" y="1"/>
            <a:ext cx="4279900" cy="339725"/>
          </a:xfrm>
          <a:prstGeom prst="rect">
            <a:avLst/>
          </a:prstGeom>
        </p:spPr>
        <p:txBody>
          <a:bodyPr vert="horz" lIns="93376" tIns="46689" rIns="93376" bIns="466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854D8120-4630-4CF7-BE4B-D4E83D269A85}" type="datetimeFigureOut">
              <a:rPr lang="de-DE"/>
              <a:pPr>
                <a:defRPr/>
              </a:pPr>
              <a:t>13.06.2017</a:t>
            </a:fld>
            <a:endParaRPr lang="de-D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97213" y="509588"/>
            <a:ext cx="36798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76" tIns="46689" rIns="93376" bIns="46689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228976"/>
            <a:ext cx="7899400" cy="3059113"/>
          </a:xfrm>
          <a:prstGeom prst="rect">
            <a:avLst/>
          </a:prstGeom>
        </p:spPr>
        <p:txBody>
          <a:bodyPr vert="horz" lIns="93376" tIns="46689" rIns="93376" bIns="46689" rtlCol="0">
            <a:normAutofit/>
          </a:bodyPr>
          <a:lstStyle/>
          <a:p>
            <a:pPr lvl="0"/>
            <a:r>
              <a:rPr lang="de-DE" noProof="0"/>
              <a:t>Click to 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365"/>
            <a:ext cx="4278313" cy="339725"/>
          </a:xfrm>
          <a:prstGeom prst="rect">
            <a:avLst/>
          </a:prstGeom>
        </p:spPr>
        <p:txBody>
          <a:bodyPr vert="horz" lIns="93376" tIns="46689" rIns="93376" bIns="466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764" y="6456365"/>
            <a:ext cx="4279900" cy="339725"/>
          </a:xfrm>
          <a:prstGeom prst="rect">
            <a:avLst/>
          </a:prstGeom>
        </p:spPr>
        <p:txBody>
          <a:bodyPr vert="horz" lIns="93376" tIns="46689" rIns="93376" bIns="466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874C8F69-01AF-4360-A945-0CBF37580BD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50857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8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77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66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55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440" algn="l" defTabSz="9137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329" algn="l" defTabSz="9137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216" algn="l" defTabSz="9137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105" algn="l" defTabSz="9137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97213" y="509588"/>
            <a:ext cx="36798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Gentlemen,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 - in this discussion we will cover…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 - questions are welcomed in any moment…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 - since the risk management in AP in the process of establishment…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Let’s 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69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97213" y="509588"/>
            <a:ext cx="36798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Risk management</a:t>
            </a:r>
            <a:r>
              <a:rPr lang="en-US" baseline="0" dirty="0" smtClean="0"/>
              <a:t> covers all the most significant risk and processes we have now in AP Bank.</a:t>
            </a:r>
          </a:p>
          <a:p>
            <a:endParaRPr lang="en-US" dirty="0" smtClean="0"/>
          </a:p>
          <a:p>
            <a:r>
              <a:rPr lang="en-US" dirty="0" smtClean="0"/>
              <a:t>3 main directions</a:t>
            </a:r>
            <a:r>
              <a:rPr lang="en-US" baseline="0" dirty="0" smtClean="0"/>
              <a:t> are distinguished: credit risk, other risks, reporting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1/  - Underwriting and control that all credit procedures are respected.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 - Risk Opinion and decision-making.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 - RM is in charge of key business processes, such as…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 - portfolio quality control</a:t>
            </a:r>
          </a:p>
          <a:p>
            <a:endParaRPr lang="en-US" baseline="0" dirty="0" smtClean="0"/>
          </a:p>
          <a:p>
            <a:r>
              <a:rPr lang="en-US" baseline="0" dirty="0" smtClean="0"/>
              <a:t>2/ control of other risk which material for the Bank</a:t>
            </a:r>
          </a:p>
          <a:p>
            <a:r>
              <a:rPr lang="en-US" baseline="0" dirty="0" smtClean="0"/>
              <a:t>   </a:t>
            </a:r>
          </a:p>
          <a:p>
            <a:r>
              <a:rPr lang="en-US" baseline="0" dirty="0" smtClean="0"/>
              <a:t>    - Liquidity, FX &amp; Interest rate 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- NBU norm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- agreeing the list of banks we cooperate with… ALCO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- Operational Risk &amp; general risk control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3/ Reporting to NBU on related parties and internal risk reporting as a basis for managerial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61AD5-9E1F-4FD9-87DF-1F707EBAFAC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97213" y="509588"/>
            <a:ext cx="36798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Risk management</a:t>
            </a:r>
            <a:r>
              <a:rPr lang="en-US" baseline="0" dirty="0" smtClean="0"/>
              <a:t> covers all the most significant risk and processes we have now in AP Bank.</a:t>
            </a:r>
          </a:p>
          <a:p>
            <a:endParaRPr lang="en-US" dirty="0" smtClean="0"/>
          </a:p>
          <a:p>
            <a:r>
              <a:rPr lang="en-US" dirty="0" smtClean="0"/>
              <a:t>3 main directions</a:t>
            </a:r>
            <a:r>
              <a:rPr lang="en-US" baseline="0" dirty="0" smtClean="0"/>
              <a:t> are distinguished: credit risk, other risks, reporting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1/  - Underwriting and control that all credit procedures are respected.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 - Risk Opinion and decision-making.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 - RM is in charge of key business processes, such as…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 - portfolio quality control</a:t>
            </a:r>
          </a:p>
          <a:p>
            <a:endParaRPr lang="en-US" baseline="0" dirty="0" smtClean="0"/>
          </a:p>
          <a:p>
            <a:r>
              <a:rPr lang="en-US" baseline="0" dirty="0" smtClean="0"/>
              <a:t>2/ control of other risk which material for the Bank</a:t>
            </a:r>
          </a:p>
          <a:p>
            <a:r>
              <a:rPr lang="en-US" baseline="0" dirty="0" smtClean="0"/>
              <a:t>   </a:t>
            </a:r>
          </a:p>
          <a:p>
            <a:r>
              <a:rPr lang="en-US" baseline="0" dirty="0" smtClean="0"/>
              <a:t>    - Liquidity, FX &amp; Interest rate 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- NBU norm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- agreeing the list of banks we cooperate with… ALCO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- Operational Risk &amp; general risk control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3/ Reporting to NBU on related parties and internal risk reporting as a basis for managerial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61AD5-9E1F-4FD9-87DF-1F707EBAFAC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866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97213" y="509588"/>
            <a:ext cx="36798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Risk management</a:t>
            </a:r>
            <a:r>
              <a:rPr lang="en-US" baseline="0" dirty="0" smtClean="0"/>
              <a:t> covers all the most significant risk and processes we have now in AP Bank.</a:t>
            </a:r>
          </a:p>
          <a:p>
            <a:endParaRPr lang="en-US" dirty="0" smtClean="0"/>
          </a:p>
          <a:p>
            <a:r>
              <a:rPr lang="en-US" dirty="0" smtClean="0"/>
              <a:t>3 main directions</a:t>
            </a:r>
            <a:r>
              <a:rPr lang="en-US" baseline="0" dirty="0" smtClean="0"/>
              <a:t> are distinguished: credit risk, other risks, reporting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1/  - Underwriting and control that all credit procedures are respected.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 - Risk Opinion and decision-making.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 - RM is in charge of key business processes, such as…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 - portfolio quality control</a:t>
            </a:r>
          </a:p>
          <a:p>
            <a:endParaRPr lang="en-US" baseline="0" dirty="0" smtClean="0"/>
          </a:p>
          <a:p>
            <a:r>
              <a:rPr lang="en-US" baseline="0" dirty="0" smtClean="0"/>
              <a:t>2/ control of other risk which material for the Bank</a:t>
            </a:r>
          </a:p>
          <a:p>
            <a:r>
              <a:rPr lang="en-US" baseline="0" dirty="0" smtClean="0"/>
              <a:t>   </a:t>
            </a:r>
          </a:p>
          <a:p>
            <a:r>
              <a:rPr lang="en-US" baseline="0" dirty="0" smtClean="0"/>
              <a:t>    - Liquidity, FX &amp; Interest rate 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- NBU norm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- agreeing the list of banks we cooperate with… ALCO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- Operational Risk &amp; general risk control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3/ Reporting to NBU on related parties and internal risk reporting as a basis for managerial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61AD5-9E1F-4FD9-87DF-1F707EBAFAC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97213" y="509588"/>
            <a:ext cx="36798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Risk management</a:t>
            </a:r>
            <a:r>
              <a:rPr lang="en-US" baseline="0" dirty="0" smtClean="0"/>
              <a:t> covers all the most significant risk and processes we have now in AP Bank.</a:t>
            </a:r>
          </a:p>
          <a:p>
            <a:endParaRPr lang="en-US" dirty="0" smtClean="0"/>
          </a:p>
          <a:p>
            <a:r>
              <a:rPr lang="en-US" dirty="0" smtClean="0"/>
              <a:t>3 main directions</a:t>
            </a:r>
            <a:r>
              <a:rPr lang="en-US" baseline="0" dirty="0" smtClean="0"/>
              <a:t> are distinguished: credit risk, other risks, reporting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1/  - Underwriting and control that all credit procedures are respected.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 - Risk Opinion and decision-making.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 - RM is in charge of key business processes, such as…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 - portfolio quality control</a:t>
            </a:r>
          </a:p>
          <a:p>
            <a:endParaRPr lang="en-US" baseline="0" dirty="0" smtClean="0"/>
          </a:p>
          <a:p>
            <a:r>
              <a:rPr lang="en-US" baseline="0" dirty="0" smtClean="0"/>
              <a:t>2/ control of other risk which material for the Bank</a:t>
            </a:r>
          </a:p>
          <a:p>
            <a:r>
              <a:rPr lang="en-US" baseline="0" dirty="0" smtClean="0"/>
              <a:t>   </a:t>
            </a:r>
          </a:p>
          <a:p>
            <a:r>
              <a:rPr lang="en-US" baseline="0" dirty="0" smtClean="0"/>
              <a:t>    - Liquidity, FX &amp; Interest rate 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- NBU norm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- agreeing the list of banks we cooperate with… ALCO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- Operational Risk &amp; general risk control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3/ Reporting to NBU on related parties and internal risk reporting as a basis for managerial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61AD5-9E1F-4FD9-87DF-1F707EBAFAC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812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97213" y="509588"/>
            <a:ext cx="36798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Risk management</a:t>
            </a:r>
            <a:r>
              <a:rPr lang="en-US" baseline="0" dirty="0" smtClean="0"/>
              <a:t> covers all the most significant risk and processes we have now in AP Bank.</a:t>
            </a:r>
          </a:p>
          <a:p>
            <a:endParaRPr lang="en-US" dirty="0" smtClean="0"/>
          </a:p>
          <a:p>
            <a:r>
              <a:rPr lang="en-US" dirty="0" smtClean="0"/>
              <a:t>3 main directions</a:t>
            </a:r>
            <a:r>
              <a:rPr lang="en-US" baseline="0" dirty="0" smtClean="0"/>
              <a:t> are distinguished: credit risk, other risks, reporting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1/  - Underwriting and control that all credit procedures are respected.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 - Risk Opinion and decision-making.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 - RM is in charge of key business processes, such as…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 - portfolio quality control</a:t>
            </a:r>
          </a:p>
          <a:p>
            <a:endParaRPr lang="en-US" baseline="0" dirty="0" smtClean="0"/>
          </a:p>
          <a:p>
            <a:r>
              <a:rPr lang="en-US" baseline="0" dirty="0" smtClean="0"/>
              <a:t>2/ control of other risk which material for the Bank</a:t>
            </a:r>
          </a:p>
          <a:p>
            <a:r>
              <a:rPr lang="en-US" baseline="0" dirty="0" smtClean="0"/>
              <a:t>   </a:t>
            </a:r>
          </a:p>
          <a:p>
            <a:r>
              <a:rPr lang="en-US" baseline="0" dirty="0" smtClean="0"/>
              <a:t>    - Liquidity, FX &amp; Interest rate 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- NBU norm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- agreeing the list of banks we cooperate with… ALCO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- Operational Risk &amp; general risk control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3/ Reporting to NBU on related parties and internal risk reporting as a basis for managerial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61AD5-9E1F-4FD9-87DF-1F707EBAFAC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71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97213" y="509588"/>
            <a:ext cx="36798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61AD5-9E1F-4FD9-87DF-1F707EBAFAC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515B-7F39-4B8D-84D0-BCE5CCC3F6A4}" type="datetimeFigureOut">
              <a:rPr lang="uk-UA" smtClean="0"/>
              <a:pPr/>
              <a:t>13.06.2017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AC58-EA4A-4304-AA0F-09753E78489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7681372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515B-7F39-4B8D-84D0-BCE5CCC3F6A4}" type="datetimeFigureOut">
              <a:rPr lang="uk-UA" smtClean="0"/>
              <a:pPr/>
              <a:t>13.06.2017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AC58-EA4A-4304-AA0F-09753E78489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706217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515B-7F39-4B8D-84D0-BCE5CCC3F6A4}" type="datetimeFigureOut">
              <a:rPr lang="uk-UA" smtClean="0"/>
              <a:pPr/>
              <a:t>13.06.2017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AC58-EA4A-4304-AA0F-09753E78489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7455225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462038" y="2420888"/>
            <a:ext cx="9000000" cy="576064"/>
          </a:xfrm>
        </p:spPr>
        <p:txBody>
          <a:bodyPr/>
          <a:lstStyle>
            <a:lvl1pPr marL="0" marR="0" indent="0" defTabSz="9137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 sz="3100"/>
            </a:lvl1pPr>
          </a:lstStyle>
          <a:p>
            <a:pPr lvl="0"/>
            <a:r>
              <a:rPr lang="ru-RU" noProof="0"/>
              <a:t>Образец заголовка</a:t>
            </a:r>
            <a:endParaRPr lang="en-US" noProof="0" dirty="0"/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462038" y="2996952"/>
            <a:ext cx="9000000" cy="431800"/>
          </a:xfrm>
          <a:prstGeom prst="rect">
            <a:avLst/>
          </a:prstGeom>
        </p:spPr>
        <p:txBody>
          <a:bodyPr/>
          <a:lstStyle>
            <a:lvl1pPr marL="0" indent="0">
              <a:defRPr sz="2300" b="0">
                <a:latin typeface="+mn-lt"/>
              </a:defRPr>
            </a:lvl1pPr>
            <a:lvl2pPr marL="0" indent="0">
              <a:defRPr/>
            </a:lvl2pPr>
            <a:lvl3pPr marL="0" indent="0">
              <a:defRPr/>
            </a:lvl3pPr>
            <a:lvl4pPr marL="0" indent="0">
              <a:defRPr/>
            </a:lvl4pPr>
            <a:lvl5pPr marL="0" indent="0">
              <a:defRPr/>
            </a:lvl5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62038" y="4509120"/>
            <a:ext cx="9000000" cy="431800"/>
          </a:xfrm>
          <a:prstGeom prst="rect">
            <a:avLst/>
          </a:prstGeom>
        </p:spPr>
        <p:txBody>
          <a:bodyPr/>
          <a:lstStyle>
            <a:lvl1pPr marL="0" marR="0" indent="0" algn="l" defTabSz="9137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  <a:lvl2pPr marL="0" indent="0">
              <a:defRPr/>
            </a:lvl2pPr>
            <a:lvl3pPr marL="0" indent="0">
              <a:defRPr/>
            </a:lvl3pPr>
            <a:lvl4pPr marL="0" indent="0">
              <a:defRPr/>
            </a:lvl4pPr>
            <a:lvl5pPr marL="0" indent="0">
              <a:defRPr/>
            </a:lvl5pPr>
          </a:lstStyle>
          <a:p>
            <a:pPr lv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6585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Слайд_1_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462038" y="314036"/>
            <a:ext cx="9000000" cy="576064"/>
          </a:xfrm>
        </p:spPr>
        <p:txBody>
          <a:bodyPr/>
          <a:lstStyle>
            <a:lvl1pPr marL="0" marR="0" indent="0" algn="ctr" defTabSz="9137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noProof="0" dirty="0"/>
              <a:t>Заголовок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62037" y="949105"/>
            <a:ext cx="9000001" cy="523219"/>
          </a:xfrm>
          <a:prstGeom prst="rect">
            <a:avLst/>
          </a:prstGeom>
        </p:spPr>
        <p:txBody>
          <a:bodyPr/>
          <a:lstStyle>
            <a:lvl1pPr marL="0" marR="0" indent="0" algn="ctr" defTabSz="9137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defRPr>
            </a:lvl1pPr>
            <a:lvl2pPr marL="0" indent="0">
              <a:defRPr/>
            </a:lvl2pPr>
            <a:lvl3pPr marL="0" indent="0">
              <a:defRPr/>
            </a:lvl3pPr>
            <a:lvl4pPr marL="0" indent="0">
              <a:defRPr/>
            </a:lvl4pPr>
            <a:lvl5pPr marL="0" indent="0">
              <a:defRPr/>
            </a:lvl5pPr>
          </a:lstStyle>
          <a:p>
            <a:pPr lvl="0"/>
            <a:r>
              <a:rPr lang="ru-RU" noProof="0" dirty="0"/>
              <a:t>Подзаголовок</a:t>
            </a:r>
          </a:p>
          <a:p>
            <a:pPr marL="0" marR="0" lvl="0" indent="0" algn="ctr" defTabSz="9137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noProof="0" dirty="0"/>
              <a:t>Подзаголовок</a:t>
            </a:r>
          </a:p>
          <a:p>
            <a:pPr lvl="0"/>
            <a:endParaRPr lang="ru-RU" noProof="0" dirty="0"/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3486593" y="884124"/>
            <a:ext cx="2932948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r="43560"/>
          <a:stretch/>
        </p:blipFill>
        <p:spPr bwMode="auto">
          <a:xfrm>
            <a:off x="8972349" y="6362531"/>
            <a:ext cx="874059" cy="433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1963" y="1989138"/>
            <a:ext cx="8999537" cy="29019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_2_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462038" y="314036"/>
            <a:ext cx="9000000" cy="946604"/>
          </a:xfrm>
        </p:spPr>
        <p:txBody>
          <a:bodyPr/>
          <a:lstStyle>
            <a:lvl1pPr marL="0" marR="0" indent="0" algn="ctr" defTabSz="9137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noProof="0" dirty="0"/>
              <a:t>Заголовок</a:t>
            </a:r>
            <a:br>
              <a:rPr lang="ru-RU" noProof="0" dirty="0"/>
            </a:br>
            <a:r>
              <a:rPr lang="ru-RU" noProof="0" dirty="0" err="1"/>
              <a:t>Заголовок</a:t>
            </a:r>
            <a:endParaRPr lang="uk-UA" sz="3200" b="1" dirty="0">
              <a:solidFill>
                <a:schemeClr val="tx1">
                  <a:lumMod val="75000"/>
                  <a:lumOff val="25000"/>
                </a:schemeClr>
              </a:solidFill>
              <a:latin typeface="Segoe UI Semibold" pitchFamily="34" charset="0"/>
              <a:ea typeface="Open Sans Light" pitchFamily="34" charset="0"/>
              <a:cs typeface="Segoe UI Semibold" pitchFamily="34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1886857" y="1190171"/>
            <a:ext cx="3991429" cy="397201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endParaRPr lang="uk-UA" sz="1400" dirty="0"/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r="43560"/>
          <a:stretch/>
        </p:blipFill>
        <p:spPr bwMode="auto">
          <a:xfrm>
            <a:off x="8972349" y="6362531"/>
            <a:ext cx="874059" cy="433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 userDrawn="1"/>
        </p:nvCxnSpPr>
        <p:spPr>
          <a:xfrm>
            <a:off x="3486593" y="1260640"/>
            <a:ext cx="2932948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2037" y="1325762"/>
            <a:ext cx="9000001" cy="523219"/>
          </a:xfrm>
          <a:prstGeom prst="rect">
            <a:avLst/>
          </a:prstGeom>
        </p:spPr>
        <p:txBody>
          <a:bodyPr/>
          <a:lstStyle>
            <a:lvl1pPr marL="0" marR="0" indent="0" algn="ctr" defTabSz="9137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defRPr>
            </a:lvl1pPr>
            <a:lvl2pPr marL="0" indent="0">
              <a:defRPr/>
            </a:lvl2pPr>
            <a:lvl3pPr marL="0" indent="0">
              <a:defRPr/>
            </a:lvl3pPr>
            <a:lvl4pPr marL="0" indent="0">
              <a:defRPr/>
            </a:lvl4pPr>
            <a:lvl5pPr marL="0" indent="0">
              <a:defRPr/>
            </a:lvl5pPr>
          </a:lstStyle>
          <a:p>
            <a:pPr lvl="0"/>
            <a:r>
              <a:rPr lang="ru-RU" noProof="0" dirty="0"/>
              <a:t>Подзаголовок</a:t>
            </a:r>
          </a:p>
          <a:p>
            <a:pPr marL="0" marR="0" lvl="0" indent="0" algn="ctr" defTabSz="9137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noProof="0" dirty="0"/>
              <a:t>Подзаголовок</a:t>
            </a:r>
          </a:p>
          <a:p>
            <a:pPr lvl="0"/>
            <a:endParaRPr lang="ru-RU" noProof="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>
          <a:xfrm>
            <a:off x="462037" y="1989139"/>
            <a:ext cx="9189963" cy="219097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26879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_3_тект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462038" y="314036"/>
            <a:ext cx="9000000" cy="576064"/>
          </a:xfrm>
        </p:spPr>
        <p:txBody>
          <a:bodyPr/>
          <a:lstStyle>
            <a:lvl1pPr marL="0" marR="0" indent="0" algn="ctr" defTabSz="9137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noProof="0" dirty="0"/>
              <a:t>Заголовок</a:t>
            </a:r>
            <a:endParaRPr lang="uk-UA" sz="3200" b="1" dirty="0">
              <a:solidFill>
                <a:schemeClr val="tx1">
                  <a:lumMod val="75000"/>
                  <a:lumOff val="25000"/>
                </a:schemeClr>
              </a:solidFill>
              <a:latin typeface="Segoe UI Semibold" pitchFamily="34" charset="0"/>
              <a:ea typeface="Open Sans Light" pitchFamily="34" charset="0"/>
              <a:cs typeface="Segoe UI Semibold" pitchFamily="34" charset="0"/>
            </a:endParaRP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462038" y="1752352"/>
            <a:ext cx="9000000" cy="431800"/>
          </a:xfrm>
          <a:prstGeom prst="rect">
            <a:avLst/>
          </a:prstGeom>
        </p:spPr>
        <p:txBody>
          <a:bodyPr/>
          <a:lstStyle>
            <a:lvl1pPr marL="0" indent="0">
              <a:defRPr sz="1600" b="1">
                <a:latin typeface="+mn-lt"/>
              </a:defRPr>
            </a:lvl1pPr>
            <a:lvl2pPr marL="0" indent="0">
              <a:defRPr/>
            </a:lvl2pPr>
            <a:lvl3pPr marL="0" indent="0">
              <a:defRPr/>
            </a:lvl3pPr>
            <a:lvl4pPr marL="0" indent="0">
              <a:defRPr/>
            </a:lvl4pPr>
            <a:lvl5pPr marL="0" indent="0">
              <a:defRPr/>
            </a:lvl5pPr>
          </a:lstStyle>
          <a:p>
            <a:pPr lvl="0"/>
            <a:r>
              <a:rPr lang="ru-RU" noProof="0" dirty="0"/>
              <a:t>Образец текста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62038" y="2213181"/>
            <a:ext cx="9000000" cy="1509485"/>
          </a:xfrm>
          <a:prstGeom prst="rect">
            <a:avLst/>
          </a:prstGeom>
        </p:spPr>
        <p:txBody>
          <a:bodyPr/>
          <a:lstStyle>
            <a:lvl1pPr marL="0" marR="0" indent="0" algn="l" defTabSz="9137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defRPr>
            </a:lvl1pPr>
            <a:lvl2pPr marL="0" indent="0">
              <a:defRPr/>
            </a:lvl2pPr>
            <a:lvl3pPr marL="0" indent="0">
              <a:defRPr/>
            </a:lvl3pPr>
            <a:lvl4pPr marL="0" indent="0">
              <a:defRPr/>
            </a:lvl4pPr>
            <a:lvl5pPr marL="0" indent="0">
              <a:defRPr/>
            </a:lvl5pPr>
          </a:lstStyle>
          <a:p>
            <a:pPr lvl="0"/>
            <a:r>
              <a:rPr lang="ru-RU" noProof="0" dirty="0"/>
              <a:t>Образец текста</a:t>
            </a:r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3486593" y="884124"/>
            <a:ext cx="2932948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r="43560"/>
          <a:stretch/>
        </p:blipFill>
        <p:spPr bwMode="auto">
          <a:xfrm>
            <a:off x="8972349" y="6362531"/>
            <a:ext cx="874059" cy="433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9138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_4_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462038" y="314036"/>
            <a:ext cx="9000000" cy="576064"/>
          </a:xfrm>
        </p:spPr>
        <p:txBody>
          <a:bodyPr/>
          <a:lstStyle>
            <a:lvl1pPr marL="0" marR="0" indent="0" algn="ctr" defTabSz="9137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noProof="0" dirty="0"/>
              <a:t>Заголовок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62037" y="949105"/>
            <a:ext cx="9000001" cy="523219"/>
          </a:xfrm>
          <a:prstGeom prst="rect">
            <a:avLst/>
          </a:prstGeom>
        </p:spPr>
        <p:txBody>
          <a:bodyPr/>
          <a:lstStyle>
            <a:lvl1pPr marL="0" marR="0" indent="0" algn="ctr" defTabSz="9137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defRPr>
            </a:lvl1pPr>
            <a:lvl2pPr marL="0" indent="0">
              <a:defRPr/>
            </a:lvl2pPr>
            <a:lvl3pPr marL="0" indent="0">
              <a:defRPr/>
            </a:lvl3pPr>
            <a:lvl4pPr marL="0" indent="0">
              <a:defRPr/>
            </a:lvl4pPr>
            <a:lvl5pPr marL="0" indent="0">
              <a:defRPr/>
            </a:lvl5pPr>
          </a:lstStyle>
          <a:p>
            <a:pPr lvl="0"/>
            <a:r>
              <a:rPr lang="ru-RU" noProof="0" dirty="0"/>
              <a:t>Подзаголовок</a:t>
            </a:r>
          </a:p>
          <a:p>
            <a:pPr marL="0" marR="0" lvl="0" indent="0" algn="ctr" defTabSz="9137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noProof="0" dirty="0"/>
              <a:t>Подзаголовок</a:t>
            </a:r>
          </a:p>
          <a:p>
            <a:pPr lvl="0"/>
            <a:endParaRPr lang="ru-RU" noProof="0" dirty="0"/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3486593" y="884124"/>
            <a:ext cx="2932948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r="43560"/>
          <a:stretch/>
        </p:blipFill>
        <p:spPr bwMode="auto">
          <a:xfrm>
            <a:off x="8972349" y="6362531"/>
            <a:ext cx="874059" cy="433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462039" y="1855864"/>
            <a:ext cx="4327450" cy="4327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10" name="Диаграмма 9"/>
          <p:cNvSpPr>
            <a:spLocks noGrp="1"/>
          </p:cNvSpPr>
          <p:nvPr>
            <p:ph type="chart" sz="quarter" idx="14"/>
          </p:nvPr>
        </p:nvSpPr>
        <p:spPr>
          <a:xfrm>
            <a:off x="5100903" y="1862139"/>
            <a:ext cx="4308475" cy="4308475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3189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_5_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462038" y="314036"/>
            <a:ext cx="9000000" cy="946604"/>
          </a:xfrm>
        </p:spPr>
        <p:txBody>
          <a:bodyPr/>
          <a:lstStyle>
            <a:lvl1pPr marL="0" marR="0" indent="0" algn="ctr" defTabSz="9137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noProof="0" dirty="0"/>
              <a:t>Заголовок</a:t>
            </a:r>
            <a:br>
              <a:rPr lang="ru-RU" noProof="0" dirty="0"/>
            </a:br>
            <a:r>
              <a:rPr lang="ru-RU" noProof="0" dirty="0" err="1"/>
              <a:t>Заголовок</a:t>
            </a:r>
            <a:endParaRPr lang="uk-UA" sz="3200" b="1" dirty="0">
              <a:solidFill>
                <a:schemeClr val="tx1">
                  <a:lumMod val="75000"/>
                  <a:lumOff val="25000"/>
                </a:schemeClr>
              </a:solidFill>
              <a:latin typeface="Segoe UI Semibold" pitchFamily="34" charset="0"/>
              <a:ea typeface="Open Sans Light" pitchFamily="34" charset="0"/>
              <a:cs typeface="Segoe UI Semibold" pitchFamily="34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1886857" y="1190171"/>
            <a:ext cx="3991429" cy="397201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endParaRPr lang="uk-UA" sz="1400" dirty="0"/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r="43560"/>
          <a:stretch/>
        </p:blipFill>
        <p:spPr bwMode="auto">
          <a:xfrm>
            <a:off x="8972349" y="6362531"/>
            <a:ext cx="874059" cy="433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 userDrawn="1"/>
        </p:nvCxnSpPr>
        <p:spPr>
          <a:xfrm>
            <a:off x="3486593" y="1260640"/>
            <a:ext cx="2932948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2037" y="1325762"/>
            <a:ext cx="9000001" cy="523219"/>
          </a:xfrm>
          <a:prstGeom prst="rect">
            <a:avLst/>
          </a:prstGeom>
        </p:spPr>
        <p:txBody>
          <a:bodyPr/>
          <a:lstStyle>
            <a:lvl1pPr marL="0" marR="0" indent="0" algn="ctr" defTabSz="9137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defRPr>
            </a:lvl1pPr>
            <a:lvl2pPr marL="0" indent="0">
              <a:defRPr/>
            </a:lvl2pPr>
            <a:lvl3pPr marL="0" indent="0">
              <a:defRPr/>
            </a:lvl3pPr>
            <a:lvl4pPr marL="0" indent="0">
              <a:defRPr/>
            </a:lvl4pPr>
            <a:lvl5pPr marL="0" indent="0">
              <a:defRPr/>
            </a:lvl5pPr>
          </a:lstStyle>
          <a:p>
            <a:pPr lvl="0"/>
            <a:r>
              <a:rPr lang="ru-RU" noProof="0" dirty="0"/>
              <a:t>Подзаголовок</a:t>
            </a:r>
          </a:p>
          <a:p>
            <a:pPr marL="0" marR="0" lvl="0" indent="0" algn="ctr" defTabSz="9137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noProof="0" dirty="0"/>
              <a:t>Подзаголовок</a:t>
            </a:r>
          </a:p>
          <a:p>
            <a:pPr lvl="0"/>
            <a:endParaRPr lang="ru-RU" noProof="0" dirty="0"/>
          </a:p>
        </p:txBody>
      </p:sp>
      <p:sp>
        <p:nvSpPr>
          <p:cNvPr id="4" name="Картинка 3"/>
          <p:cNvSpPr>
            <a:spLocks noGrp="1"/>
          </p:cNvSpPr>
          <p:nvPr>
            <p:ph type="clipArt" sz="quarter" idx="14"/>
          </p:nvPr>
        </p:nvSpPr>
        <p:spPr>
          <a:xfrm>
            <a:off x="461963" y="1989138"/>
            <a:ext cx="4491037" cy="4491037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>
          <a:xfrm>
            <a:off x="5153025" y="1989138"/>
            <a:ext cx="4498975" cy="449897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3997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_1_текст_без логотип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462038" y="314036"/>
            <a:ext cx="9000000" cy="576064"/>
          </a:xfrm>
        </p:spPr>
        <p:txBody>
          <a:bodyPr/>
          <a:lstStyle>
            <a:lvl1pPr marL="0" marR="0" indent="0" algn="ctr" defTabSz="9137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noProof="0" dirty="0"/>
              <a:t>Заголовок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62037" y="949105"/>
            <a:ext cx="9000001" cy="523219"/>
          </a:xfrm>
          <a:prstGeom prst="rect">
            <a:avLst/>
          </a:prstGeom>
        </p:spPr>
        <p:txBody>
          <a:bodyPr/>
          <a:lstStyle>
            <a:lvl1pPr marL="0" marR="0" indent="0" algn="ctr" defTabSz="9137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defRPr>
            </a:lvl1pPr>
            <a:lvl2pPr marL="0" indent="0">
              <a:defRPr/>
            </a:lvl2pPr>
            <a:lvl3pPr marL="0" indent="0">
              <a:defRPr/>
            </a:lvl3pPr>
            <a:lvl4pPr marL="0" indent="0">
              <a:defRPr/>
            </a:lvl4pPr>
            <a:lvl5pPr marL="0" indent="0">
              <a:defRPr/>
            </a:lvl5pPr>
          </a:lstStyle>
          <a:p>
            <a:pPr lvl="0"/>
            <a:r>
              <a:rPr lang="ru-RU" noProof="0" dirty="0"/>
              <a:t>Подзаголовок</a:t>
            </a:r>
          </a:p>
          <a:p>
            <a:pPr marL="0" marR="0" lvl="0" indent="0" algn="ctr" defTabSz="9137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noProof="0" dirty="0"/>
              <a:t>Подзаголовок</a:t>
            </a:r>
          </a:p>
          <a:p>
            <a:pPr lvl="0"/>
            <a:endParaRPr lang="ru-RU" noProof="0" dirty="0"/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3486593" y="884124"/>
            <a:ext cx="2932948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1963" y="1989138"/>
            <a:ext cx="8999537" cy="29019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99314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_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462038" y="314036"/>
            <a:ext cx="9000000" cy="576064"/>
          </a:xfrm>
        </p:spPr>
        <p:txBody>
          <a:bodyPr/>
          <a:lstStyle>
            <a:lvl1pPr marL="0" marR="0" indent="0" algn="ctr" defTabSz="9137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noProof="0" dirty="0"/>
              <a:t>Контакты</a:t>
            </a:r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3486593" y="884124"/>
            <a:ext cx="2932948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r="43560"/>
          <a:stretch/>
        </p:blipFill>
        <p:spPr bwMode="auto">
          <a:xfrm>
            <a:off x="8972349" y="6362531"/>
            <a:ext cx="874059" cy="433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111500" y="2147661"/>
            <a:ext cx="3641725" cy="3643313"/>
          </a:xfrm>
        </p:spPr>
        <p:txBody>
          <a:bodyPr/>
          <a:lstStyle>
            <a:lvl1pPr marL="0" indent="0" algn="ctr">
              <a:buFontTx/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0" indent="0" algn="ctr">
              <a:buFontTx/>
              <a:buNone/>
              <a:defRPr/>
            </a:lvl2pPr>
            <a:lvl3pPr marL="0" indent="0" algn="ctr">
              <a:buFontTx/>
              <a:buNone/>
              <a:defRPr/>
            </a:lvl3pPr>
            <a:lvl4pPr marL="0" indent="0" algn="ctr">
              <a:buFontTx/>
              <a:buNone/>
              <a:defRPr/>
            </a:lvl4pPr>
            <a:lvl5pPr marL="0" indent="0" algn="ctr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62037" y="949105"/>
            <a:ext cx="9000001" cy="523219"/>
          </a:xfrm>
          <a:prstGeom prst="rect">
            <a:avLst/>
          </a:prstGeom>
        </p:spPr>
        <p:txBody>
          <a:bodyPr/>
          <a:lstStyle>
            <a:lvl1pPr marL="0" marR="0" indent="0" algn="ctr" defTabSz="9137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defRPr>
            </a:lvl1pPr>
            <a:lvl2pPr marL="0" indent="0">
              <a:defRPr/>
            </a:lvl2pPr>
            <a:lvl3pPr marL="0" indent="0">
              <a:defRPr/>
            </a:lvl3pPr>
            <a:lvl4pPr marL="0" indent="0">
              <a:defRPr/>
            </a:lvl4pPr>
            <a:lvl5pPr marL="0" indent="0">
              <a:defRPr/>
            </a:lvl5pPr>
          </a:lstStyle>
          <a:p>
            <a:pPr lvl="0"/>
            <a:r>
              <a:rPr lang="ru-RU" noProof="0" dirty="0"/>
              <a:t>Подзаголовок</a:t>
            </a:r>
          </a:p>
          <a:p>
            <a:pPr marL="0" marR="0" lvl="0" indent="0" algn="ctr" defTabSz="9137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noProof="0" dirty="0"/>
              <a:t>Подзаголовок</a:t>
            </a:r>
          </a:p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060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515B-7F39-4B8D-84D0-BCE5CCC3F6A4}" type="datetimeFigureOut">
              <a:rPr lang="uk-UA" smtClean="0"/>
              <a:pPr/>
              <a:t>13.06.2017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AC58-EA4A-4304-AA0F-09753E78489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2476813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0056" y="2651124"/>
            <a:ext cx="8964613" cy="831851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спасибо</a:t>
            </a:r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 форм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gray">
          <a:xfrm>
            <a:off x="6633029" y="174171"/>
            <a:ext cx="2989942" cy="82731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buClr>
                <a:schemeClr val="bg2"/>
              </a:buClr>
              <a:buSzPct val="100000"/>
            </a:pPr>
            <a:endParaRPr lang="uk-UA" sz="14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133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515B-7F39-4B8D-84D0-BCE5CCC3F6A4}" type="datetimeFigureOut">
              <a:rPr lang="uk-UA" smtClean="0"/>
              <a:pPr/>
              <a:t>13.06.2017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AC58-EA4A-4304-AA0F-09753E78489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0218524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515B-7F39-4B8D-84D0-BCE5CCC3F6A4}" type="datetimeFigureOut">
              <a:rPr lang="uk-UA" smtClean="0"/>
              <a:pPr/>
              <a:t>13.06.2017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AC58-EA4A-4304-AA0F-09753E78489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577143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515B-7F39-4B8D-84D0-BCE5CCC3F6A4}" type="datetimeFigureOut">
              <a:rPr lang="uk-UA" smtClean="0"/>
              <a:pPr/>
              <a:t>13.06.2017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AC58-EA4A-4304-AA0F-09753E78489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154738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515B-7F39-4B8D-84D0-BCE5CCC3F6A4}" type="datetimeFigureOut">
              <a:rPr lang="uk-UA" smtClean="0"/>
              <a:pPr/>
              <a:t>13.06.2017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AC58-EA4A-4304-AA0F-09753E78489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0228086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515B-7F39-4B8D-84D0-BCE5CCC3F6A4}" type="datetimeFigureOut">
              <a:rPr lang="uk-UA" smtClean="0"/>
              <a:pPr/>
              <a:t>13.06.2017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AC58-EA4A-4304-AA0F-09753E78489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8524420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515B-7F39-4B8D-84D0-BCE5CCC3F6A4}" type="datetimeFigureOut">
              <a:rPr lang="uk-UA" smtClean="0"/>
              <a:pPr/>
              <a:t>13.06.2017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AC58-EA4A-4304-AA0F-09753E78489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992117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515B-7F39-4B8D-84D0-BCE5CCC3F6A4}" type="datetimeFigureOut">
              <a:rPr lang="uk-UA" smtClean="0"/>
              <a:pPr/>
              <a:t>13.06.2017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AC58-EA4A-4304-AA0F-09753E78489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781687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7515B-7F39-4B8D-84D0-BCE5CCC3F6A4}" type="datetimeFigureOut">
              <a:rPr lang="uk-UA" smtClean="0"/>
              <a:pPr/>
              <a:t>13.06.2017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1AC58-EA4A-4304-AA0F-09753E784893}" type="slidenum">
              <a:rPr lang="uk-UA" smtClean="0"/>
              <a:pPr/>
              <a:t>‹#›</a:t>
            </a:fld>
            <a:endParaRPr lang="uk-UA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6738498" y="214040"/>
            <a:ext cx="2776878" cy="77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658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52" r:id="rId14"/>
    <p:sldLayoutId id="2147483744" r:id="rId15"/>
    <p:sldLayoutId id="2147483750" r:id="rId16"/>
    <p:sldLayoutId id="2147483749" r:id="rId17"/>
    <p:sldLayoutId id="2147483755" r:id="rId18"/>
    <p:sldLayoutId id="2147483754" r:id="rId19"/>
    <p:sldLayoutId id="2147483745" r:id="rId20"/>
    <p:sldLayoutId id="2147483753" r:id="rId2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oshkliaruk@ap-bank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498" y="1277105"/>
            <a:ext cx="4000113" cy="5270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83073" y="2315209"/>
            <a:ext cx="6867593" cy="1231256"/>
          </a:xfrm>
        </p:spPr>
        <p:txBody>
          <a:bodyPr>
            <a:noAutofit/>
          </a:bodyPr>
          <a:lstStyle/>
          <a:p>
            <a:pPr algn="l" fontAlgn="base">
              <a:spcAft>
                <a:spcPct val="0"/>
              </a:spcAft>
            </a:pPr>
            <a:r>
              <a:rPr lang="uk-UA" sz="4000" b="1" dirty="0" smtClean="0">
                <a:solidFill>
                  <a:srgbClr val="131760"/>
                </a:solidFill>
                <a:latin typeface="Open Sans"/>
                <a:ea typeface="Open Sans" panose="020B0606030504020204" pitchFamily="34" charset="0"/>
                <a:cs typeface="Arial" panose="020B0604020202020204" pitchFamily="34" charset="0"/>
              </a:rPr>
              <a:t>Аграрні </a:t>
            </a:r>
            <a:r>
              <a:rPr lang="uk-UA" sz="4000" b="1" dirty="0" smtClean="0">
                <a:solidFill>
                  <a:srgbClr val="131760"/>
                </a:solidFill>
                <a:latin typeface="Open Sans"/>
                <a:ea typeface="Open Sans" panose="020B0606030504020204" pitchFamily="34" charset="0"/>
                <a:cs typeface="Arial" panose="020B0604020202020204" pitchFamily="34" charset="0"/>
              </a:rPr>
              <a:t>розписки: </a:t>
            </a:r>
            <a:br>
              <a:rPr lang="uk-UA" sz="4000" b="1" dirty="0" smtClean="0">
                <a:solidFill>
                  <a:srgbClr val="131760"/>
                </a:solidFill>
                <a:latin typeface="Open Sans"/>
                <a:ea typeface="Open Sans" panose="020B0606030504020204" pitchFamily="34" charset="0"/>
                <a:cs typeface="Arial" panose="020B0604020202020204" pitchFamily="34" charset="0"/>
              </a:rPr>
            </a:br>
            <a:r>
              <a:rPr lang="uk-UA" sz="4000" b="1" dirty="0" smtClean="0">
                <a:solidFill>
                  <a:srgbClr val="131760"/>
                </a:solidFill>
                <a:latin typeface="Open Sans"/>
                <a:ea typeface="Open Sans" panose="020B0606030504020204" pitchFamily="34" charset="0"/>
                <a:cs typeface="Arial" panose="020B0604020202020204" pitchFamily="34" charset="0"/>
              </a:rPr>
              <a:t>новий інструмент для України. </a:t>
            </a:r>
            <a:r>
              <a:rPr lang="uk-UA" sz="4000" b="1" dirty="0" smtClean="0">
                <a:solidFill>
                  <a:srgbClr val="131760"/>
                </a:solidFill>
                <a:latin typeface="Open Sans"/>
                <a:ea typeface="Open Sans" panose="020B0606030504020204" pitchFamily="34" charset="0"/>
                <a:cs typeface="Arial" panose="020B0604020202020204" pitchFamily="34" charset="0"/>
              </a:rPr>
              <a:t>Перспективи </a:t>
            </a:r>
            <a:r>
              <a:rPr lang="uk-UA" sz="4000" b="1" dirty="0" smtClean="0">
                <a:solidFill>
                  <a:srgbClr val="131760"/>
                </a:solidFill>
                <a:latin typeface="Open Sans"/>
                <a:ea typeface="Open Sans" panose="020B0606030504020204" pitchFamily="34" charset="0"/>
                <a:cs typeface="Arial" panose="020B0604020202020204" pitchFamily="34" charset="0"/>
              </a:rPr>
              <a:t>використання</a:t>
            </a:r>
            <a:endParaRPr lang="en-US" sz="4000" b="1" dirty="0">
              <a:solidFill>
                <a:srgbClr val="131760"/>
              </a:solidFill>
              <a:latin typeface="Open Sans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4580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83074" y="6335488"/>
            <a:ext cx="8999537" cy="206375"/>
          </a:xfrm>
        </p:spPr>
        <p:txBody>
          <a:bodyPr>
            <a:noAutofit/>
          </a:bodyPr>
          <a:lstStyle/>
          <a:p>
            <a:pPr defTabSz="914400">
              <a:buNone/>
            </a:pPr>
            <a:r>
              <a:rPr lang="uk-UA" sz="1200" b="1" dirty="0" smtClean="0">
                <a:solidFill>
                  <a:srgbClr val="131760"/>
                </a:solidFill>
                <a:latin typeface="Arial" pitchFamily="34" charset="0"/>
                <a:cs typeface="Arial" pitchFamily="34" charset="0"/>
              </a:rPr>
              <a:t>13</a:t>
            </a:r>
            <a:r>
              <a:rPr lang="ru-RU" sz="1200" b="1" dirty="0" smtClean="0">
                <a:solidFill>
                  <a:srgbClr val="1317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200" b="1" dirty="0" smtClean="0">
                <a:solidFill>
                  <a:srgbClr val="13176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uk-UA" sz="1200" b="1" dirty="0" smtClean="0">
                <a:solidFill>
                  <a:srgbClr val="13176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1200" b="1" dirty="0" smtClean="0">
                <a:solidFill>
                  <a:srgbClr val="131760"/>
                </a:solidFill>
                <a:latin typeface="Arial" pitchFamily="34" charset="0"/>
                <a:cs typeface="Arial" pitchFamily="34" charset="0"/>
              </a:rPr>
              <a:t>-201</a:t>
            </a:r>
            <a:r>
              <a:rPr lang="en-US" sz="1200" b="1" dirty="0" smtClean="0">
                <a:solidFill>
                  <a:srgbClr val="1317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1200" b="1" dirty="0">
              <a:solidFill>
                <a:srgbClr val="1317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02" name="Picture 2" descr="D:\АП\MARKETING\Logo\AP_Bank_Logo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74" b="23858"/>
          <a:stretch/>
        </p:blipFill>
        <p:spPr bwMode="auto">
          <a:xfrm>
            <a:off x="6507705" y="-2273"/>
            <a:ext cx="3240000" cy="136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7745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142768" y="13979"/>
            <a:ext cx="7580764" cy="920422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2400" dirty="0" smtClean="0">
                <a:solidFill>
                  <a:srgbClr val="131760"/>
                </a:solidFill>
                <a:latin typeface="Segoe UI Semibold" pitchFamily="34" charset="0"/>
                <a:ea typeface="Open Sans Light" pitchFamily="34" charset="0"/>
                <a:cs typeface="Segoe UI Semibold" pitchFamily="34" charset="0"/>
              </a:rPr>
              <a:t>A. </a:t>
            </a:r>
            <a:r>
              <a:rPr lang="uk-UA" sz="2400" dirty="0" smtClean="0">
                <a:solidFill>
                  <a:srgbClr val="131760"/>
                </a:solidFill>
                <a:latin typeface="Segoe UI Semibold" pitchFamily="34" charset="0"/>
                <a:ea typeface="Open Sans Light" pitchFamily="34" charset="0"/>
                <a:cs typeface="Segoe UI Semibold" pitchFamily="34" charset="0"/>
              </a:rPr>
              <a:t>Аграрна розписка – перспективний інструмент фінансування українських фермерів</a:t>
            </a:r>
            <a:endParaRPr lang="uk-UA" sz="2400" dirty="0">
              <a:solidFill>
                <a:srgbClr val="131760"/>
              </a:solidFill>
              <a:latin typeface="Segoe UI Semibold" pitchFamily="34" charset="0"/>
              <a:ea typeface="Open Sans Light" pitchFamily="34" charset="0"/>
              <a:cs typeface="Segoe UI Semibold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3697" y="1728582"/>
            <a:ext cx="9176691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uk-UA" dirty="0" smtClean="0"/>
              <a:t>Аграрна розписка - товаророзпорядчий документ, що фіксує </a:t>
            </a:r>
            <a:r>
              <a:rPr lang="uk-UA" b="1" dirty="0" smtClean="0"/>
              <a:t>безумовне зобов’язання боржника</a:t>
            </a:r>
            <a:r>
              <a:rPr lang="uk-UA" dirty="0" smtClean="0"/>
              <a:t>, яке забезпечується заставою, здійснити поставку сільськогосподарської продукції або сплатити грошові кошти на визначених у ньому умовах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uk-UA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uk-UA" dirty="0" smtClean="0"/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</a:rPr>
              <a:t>Оформлено 127 </a:t>
            </a:r>
            <a:r>
              <a:rPr lang="uk-UA" sz="2800" b="1" dirty="0">
                <a:solidFill>
                  <a:schemeClr val="tx2">
                    <a:lumMod val="75000"/>
                  </a:schemeClr>
                </a:solidFill>
              </a:rPr>
              <a:t>розписок на суму </a:t>
            </a:r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</a:rPr>
              <a:t>≈ 0.9 млрд. грн.</a:t>
            </a:r>
            <a:endParaRPr lang="uk-UA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</a:rPr>
              <a:t>Жодного випадку дефолту за сезон </a:t>
            </a:r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</a:rPr>
              <a:t>2016р</a:t>
            </a:r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uk-UA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4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371" y="1201632"/>
            <a:ext cx="6711043" cy="5034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93371" y="6236166"/>
            <a:ext cx="286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Джерело: </a:t>
            </a:r>
            <a:r>
              <a:rPr lang="uk-UA" sz="1200" dirty="0" err="1" smtClean="0"/>
              <a:t>Укрстат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142768" y="183798"/>
            <a:ext cx="7580764" cy="551090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2400" dirty="0" smtClean="0">
                <a:solidFill>
                  <a:srgbClr val="131760"/>
                </a:solidFill>
                <a:latin typeface="Segoe UI Semibold" pitchFamily="34" charset="0"/>
                <a:ea typeface="Open Sans Light" pitchFamily="34" charset="0"/>
                <a:cs typeface="Segoe UI Semibold" pitchFamily="34" charset="0"/>
              </a:rPr>
              <a:t>B. </a:t>
            </a:r>
            <a:r>
              <a:rPr lang="uk-UA" sz="2400" dirty="0" smtClean="0">
                <a:solidFill>
                  <a:srgbClr val="131760"/>
                </a:solidFill>
                <a:latin typeface="Segoe UI Semibold" pitchFamily="34" charset="0"/>
                <a:ea typeface="Open Sans Light" pitchFamily="34" charset="0"/>
                <a:cs typeface="Segoe UI Semibold" pitchFamily="34" charset="0"/>
              </a:rPr>
              <a:t>Поточний стан фінансування агросектору</a:t>
            </a:r>
            <a:endParaRPr lang="uk-UA" sz="2400" dirty="0">
              <a:solidFill>
                <a:srgbClr val="131760"/>
              </a:solidFill>
              <a:latin typeface="Segoe UI Semibold" pitchFamily="34" charset="0"/>
              <a:ea typeface="Open Sans Light" pitchFamily="34" charset="0"/>
              <a:cs typeface="Segoe UI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42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05441" y="203896"/>
            <a:ext cx="9074987" cy="551090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2400" dirty="0" smtClean="0">
                <a:solidFill>
                  <a:srgbClr val="131760"/>
                </a:solidFill>
                <a:latin typeface="Segoe UI Semibold" pitchFamily="34" charset="0"/>
                <a:ea typeface="Open Sans Light" pitchFamily="34" charset="0"/>
                <a:cs typeface="Segoe UI Semibold" pitchFamily="34" charset="0"/>
              </a:rPr>
              <a:t>C. </a:t>
            </a:r>
            <a:r>
              <a:rPr lang="uk-UA" sz="2400" dirty="0" smtClean="0">
                <a:solidFill>
                  <a:srgbClr val="131760"/>
                </a:solidFill>
                <a:latin typeface="Segoe UI Semibold" pitchFamily="34" charset="0"/>
                <a:ea typeface="Open Sans Light" pitchFamily="34" charset="0"/>
                <a:cs typeface="Segoe UI Semibold" pitchFamily="34" charset="0"/>
              </a:rPr>
              <a:t>Досвід Бразилії, як орієнтир для України</a:t>
            </a:r>
            <a:endParaRPr lang="uk-UA" sz="2400" dirty="0">
              <a:solidFill>
                <a:srgbClr val="131760"/>
              </a:solidFill>
              <a:latin typeface="Segoe UI Semibold" pitchFamily="34" charset="0"/>
              <a:ea typeface="Open Sans Light" pitchFamily="34" charset="0"/>
              <a:cs typeface="Segoe UI Semibold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3698" y="944808"/>
            <a:ext cx="91375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uk-UA" sz="1600" dirty="0" smtClean="0"/>
              <a:t>Уряд Бразилії запровадив аграрні розписки в 1994 р. з метою посилити захист постачальників та </a:t>
            </a:r>
            <a:r>
              <a:rPr lang="uk-UA" sz="1600" dirty="0" err="1" smtClean="0"/>
              <a:t>трейдерів</a:t>
            </a:r>
            <a:r>
              <a:rPr lang="uk-UA" sz="1600" dirty="0" smtClean="0"/>
              <a:t> за зобов'язаннями їхніх клієнтів-фермерів</a:t>
            </a:r>
            <a:endParaRPr lang="en-US" sz="1600" dirty="0" smtClean="0"/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uk-UA" sz="1600" b="1" dirty="0" smtClean="0"/>
              <a:t>Аграрні розписки згенерували більше, ніж </a:t>
            </a:r>
            <a:r>
              <a:rPr lang="en-US" sz="1600" b="1" dirty="0" smtClean="0"/>
              <a:t>USD 30+ </a:t>
            </a:r>
            <a:r>
              <a:rPr lang="uk-UA" sz="1600" b="1" dirty="0" smtClean="0"/>
              <a:t>млрд обігового капіталу малим та середнім фермерам та сприяли становленню Бразилії як глобального лідера у виробництві зернових</a:t>
            </a:r>
            <a:endParaRPr lang="en-US" sz="1600" b="1" dirty="0" smtClean="0"/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uk-UA" sz="1600" b="1" dirty="0" smtClean="0"/>
              <a:t>Станом на сьогодні, розписки та похідні інструменти забезпечують до 60</a:t>
            </a:r>
            <a:r>
              <a:rPr lang="en-US" sz="1600" b="1" dirty="0" smtClean="0"/>
              <a:t>%</a:t>
            </a:r>
            <a:r>
              <a:rPr lang="uk-UA" sz="1600" b="1" dirty="0" smtClean="0"/>
              <a:t> фінансування оборотного капіталу бразильських фермерів</a:t>
            </a:r>
            <a:r>
              <a:rPr lang="en-US" sz="1600" b="1" dirty="0" smtClean="0"/>
              <a:t>; </a:t>
            </a:r>
            <a:r>
              <a:rPr lang="uk-UA" sz="1600" dirty="0" smtClean="0"/>
              <a:t>нерідко 100% обігових коштів фінансуються за допомогою розписок</a:t>
            </a:r>
            <a:endParaRPr lang="en-US" sz="1600" dirty="0" smtClean="0"/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uk-UA" sz="1600" dirty="0" smtClean="0"/>
              <a:t>Розписки стали успішними завдяки декільком чинникам</a:t>
            </a:r>
            <a:r>
              <a:rPr lang="en-US" sz="1600" dirty="0" smtClean="0"/>
              <a:t>:</a:t>
            </a:r>
            <a:endParaRPr lang="en-US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3698" y="3709031"/>
            <a:ext cx="4434873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n-US" sz="1600" b="1" dirty="0"/>
              <a:t>1. </a:t>
            </a:r>
            <a:r>
              <a:rPr lang="en-US" sz="1600" b="1" dirty="0" smtClean="0"/>
              <a:t>"Strong guarantee" </a:t>
            </a:r>
            <a:r>
              <a:rPr lang="uk-UA" sz="1600" b="1" dirty="0" smtClean="0"/>
              <a:t>для кредитора</a:t>
            </a:r>
            <a:r>
              <a:rPr lang="en-US" sz="1600" b="1" dirty="0" smtClean="0"/>
              <a:t> </a:t>
            </a:r>
            <a:r>
              <a:rPr lang="en-US" sz="1600" dirty="0" smtClean="0"/>
              <a:t>– </a:t>
            </a:r>
            <a:r>
              <a:rPr lang="uk-UA" sz="1600" dirty="0" smtClean="0"/>
              <a:t>на врожай, переданий у заставу немає попиту</a:t>
            </a:r>
            <a:r>
              <a:rPr lang="en-US" sz="1600" dirty="0" smtClean="0"/>
              <a:t> </a:t>
            </a:r>
            <a:r>
              <a:rPr lang="en-US" sz="1600" dirty="0" smtClean="0">
                <a:sym typeface="Wingdings" panose="05000000000000000000" pitchFamily="2" charset="2"/>
              </a:rPr>
              <a:t> </a:t>
            </a:r>
            <a:r>
              <a:rPr lang="uk-UA" sz="1600" dirty="0" smtClean="0">
                <a:sym typeface="Wingdings" panose="05000000000000000000" pitchFamily="2" charset="2"/>
              </a:rPr>
              <a:t>усі покупці перевіряють реєстри розписок і не купують зерно у заставі</a:t>
            </a:r>
            <a:endParaRPr lang="en-US" sz="1600" dirty="0"/>
          </a:p>
          <a:p>
            <a:pPr algn="just">
              <a:spcBef>
                <a:spcPts val="300"/>
              </a:spcBef>
            </a:pPr>
            <a:r>
              <a:rPr lang="en-US" sz="1600" dirty="0"/>
              <a:t>2. </a:t>
            </a:r>
            <a:r>
              <a:rPr lang="uk-UA" sz="1600" dirty="0" smtClean="0"/>
              <a:t>Форс-мажор не діє</a:t>
            </a:r>
            <a:endParaRPr lang="en-US" sz="1600" dirty="0"/>
          </a:p>
          <a:p>
            <a:pPr algn="just">
              <a:spcBef>
                <a:spcPts val="300"/>
              </a:spcBef>
            </a:pPr>
            <a:r>
              <a:rPr lang="en-US" sz="1600" b="1" dirty="0"/>
              <a:t>3. </a:t>
            </a:r>
            <a:r>
              <a:rPr lang="uk-UA" sz="1600" b="1" dirty="0" smtClean="0"/>
              <a:t>Кредитор має право перевіряти поля, дотримання технології, склади зберігання і т. п.</a:t>
            </a:r>
            <a:endParaRPr lang="en-US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81450" y="3709031"/>
            <a:ext cx="451974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4. </a:t>
            </a:r>
            <a:r>
              <a:rPr lang="uk-UA" sz="1600" dirty="0" smtClean="0"/>
              <a:t>Застава діє декілька сезонів</a:t>
            </a:r>
            <a:endParaRPr lang="en-US" sz="1600" dirty="0"/>
          </a:p>
          <a:p>
            <a:r>
              <a:rPr lang="en-US" sz="1600" b="1" dirty="0" smtClean="0"/>
              <a:t>5</a:t>
            </a:r>
            <a:r>
              <a:rPr lang="en-US" sz="1600" b="1" dirty="0"/>
              <a:t>. </a:t>
            </a:r>
            <a:r>
              <a:rPr lang="uk-UA" sz="1600" b="1" dirty="0" smtClean="0"/>
              <a:t>Пріоритет на стягнення перед іншими видами застави</a:t>
            </a:r>
            <a:r>
              <a:rPr lang="en-US" sz="1600" b="1" dirty="0" smtClean="0"/>
              <a:t> </a:t>
            </a:r>
            <a:endParaRPr lang="en-US" sz="1600" b="1" dirty="0"/>
          </a:p>
          <a:p>
            <a:r>
              <a:rPr lang="en-US" sz="1600" dirty="0"/>
              <a:t>6. </a:t>
            </a:r>
            <a:r>
              <a:rPr lang="uk-UA" sz="1600" b="1" dirty="0" smtClean="0"/>
              <a:t>Спрощена процедура стягнення </a:t>
            </a:r>
            <a:r>
              <a:rPr lang="en-US" sz="1600" dirty="0" smtClean="0"/>
              <a:t>– </a:t>
            </a:r>
            <a:r>
              <a:rPr lang="uk-UA" sz="1600" dirty="0" smtClean="0"/>
              <a:t>рішення суду до трьох днів </a:t>
            </a:r>
            <a:r>
              <a:rPr lang="en-US" sz="1600" dirty="0" smtClean="0"/>
              <a:t>(</a:t>
            </a:r>
            <a:r>
              <a:rPr lang="uk-UA" sz="1600" dirty="0" smtClean="0"/>
              <a:t>зазвичай – за один день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7. </a:t>
            </a:r>
            <a:r>
              <a:rPr lang="uk-UA" sz="1600" b="1" dirty="0" smtClean="0"/>
              <a:t>Прозорість</a:t>
            </a:r>
            <a:r>
              <a:rPr lang="uk-UA" sz="1600" dirty="0" smtClean="0"/>
              <a:t> завдяки реєстрам розписок</a:t>
            </a:r>
            <a:endParaRPr lang="en-US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8448" y="5803371"/>
            <a:ext cx="89815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131760"/>
                </a:solidFill>
                <a:latin typeface="Open Sans"/>
                <a:ea typeface="Open Sans" panose="020B0606030504020204" pitchFamily="34" charset="0"/>
                <a:cs typeface="Arial" panose="020B0604020202020204" pitchFamily="34" charset="0"/>
              </a:rPr>
              <a:t>Результат</a:t>
            </a:r>
            <a:r>
              <a:rPr lang="en-US" sz="2800" b="1" dirty="0">
                <a:solidFill>
                  <a:srgbClr val="131760"/>
                </a:solidFill>
                <a:latin typeface="Open Sans"/>
                <a:ea typeface="Open Sans" panose="020B0606030504020204" pitchFamily="34" charset="0"/>
                <a:cs typeface="Arial" panose="020B0604020202020204" pitchFamily="34" charset="0"/>
              </a:rPr>
              <a:t>: </a:t>
            </a:r>
            <a:r>
              <a:rPr lang="uk-UA" sz="2800" b="1" dirty="0">
                <a:solidFill>
                  <a:srgbClr val="131760"/>
                </a:solidFill>
                <a:latin typeface="Open Sans"/>
                <a:ea typeface="Open Sans" panose="020B0606030504020204" pitchFamily="34" charset="0"/>
                <a:cs typeface="Arial" panose="020B0604020202020204" pitchFamily="34" charset="0"/>
              </a:rPr>
              <a:t>рівень дефолтів за розписками від </a:t>
            </a:r>
            <a:r>
              <a:rPr lang="en-US" sz="2800" b="1" dirty="0">
                <a:solidFill>
                  <a:srgbClr val="131760"/>
                </a:solidFill>
                <a:latin typeface="Open Sans"/>
                <a:ea typeface="Open Sans" panose="020B0606030504020204" pitchFamily="34" charset="0"/>
                <a:cs typeface="Arial" panose="020B0604020202020204" pitchFamily="34" charset="0"/>
              </a:rPr>
              <a:t>0.5% </a:t>
            </a:r>
            <a:r>
              <a:rPr lang="uk-UA" sz="2800" b="1" dirty="0">
                <a:solidFill>
                  <a:srgbClr val="131760"/>
                </a:solidFill>
                <a:latin typeface="Open Sans"/>
                <a:ea typeface="Open Sans" panose="020B0606030504020204" pitchFamily="34" charset="0"/>
                <a:cs typeface="Arial" panose="020B0604020202020204" pitchFamily="34" charset="0"/>
              </a:rPr>
              <a:t>у банків до </a:t>
            </a:r>
            <a:r>
              <a:rPr lang="en-US" sz="2800" b="1" dirty="0">
                <a:solidFill>
                  <a:srgbClr val="131760"/>
                </a:solidFill>
                <a:latin typeface="Open Sans"/>
                <a:ea typeface="Open Sans" panose="020B0606030504020204" pitchFamily="34" charset="0"/>
                <a:cs typeface="Arial" panose="020B0604020202020204" pitchFamily="34" charset="0"/>
              </a:rPr>
              <a:t>1.5% </a:t>
            </a:r>
            <a:r>
              <a:rPr lang="uk-UA" sz="2800" b="1" dirty="0">
                <a:solidFill>
                  <a:srgbClr val="131760"/>
                </a:solidFill>
                <a:latin typeface="Open Sans"/>
                <a:ea typeface="Open Sans" panose="020B0606030504020204" pitchFamily="34" charset="0"/>
                <a:cs typeface="Arial" panose="020B0604020202020204" pitchFamily="34" charset="0"/>
              </a:rPr>
              <a:t>у дистриб'юторів</a:t>
            </a:r>
            <a:endParaRPr lang="en-US" sz="2800" b="1" dirty="0">
              <a:solidFill>
                <a:srgbClr val="131760"/>
              </a:solidFill>
              <a:latin typeface="Open Sans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16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05441" y="47866"/>
            <a:ext cx="9074987" cy="920422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2400" dirty="0" smtClean="0">
                <a:solidFill>
                  <a:srgbClr val="131760"/>
                </a:solidFill>
                <a:latin typeface="Segoe UI Semibold" pitchFamily="34" charset="0"/>
                <a:ea typeface="Open Sans Light" pitchFamily="34" charset="0"/>
                <a:cs typeface="Segoe UI Semibold" pitchFamily="34" charset="0"/>
              </a:rPr>
              <a:t>D. </a:t>
            </a:r>
            <a:r>
              <a:rPr lang="uk-UA" sz="2400" dirty="0" smtClean="0">
                <a:solidFill>
                  <a:srgbClr val="131760"/>
                </a:solidFill>
                <a:latin typeface="Segoe UI Semibold" pitchFamily="34" charset="0"/>
                <a:ea typeface="Open Sans Light" pitchFamily="34" charset="0"/>
                <a:cs typeface="Segoe UI Semibold" pitchFamily="34" charset="0"/>
              </a:rPr>
              <a:t>На сьогодні Аграрні розписки працюють у восьми областях</a:t>
            </a:r>
            <a:endParaRPr lang="uk-UA" sz="2400" dirty="0">
              <a:solidFill>
                <a:srgbClr val="131760"/>
              </a:solidFill>
              <a:latin typeface="Segoe UI Semibold" pitchFamily="34" charset="0"/>
              <a:ea typeface="Open Sans Light" pitchFamily="34" charset="0"/>
              <a:cs typeface="Segoe UI Semibold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017" y="964717"/>
            <a:ext cx="8657796" cy="538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37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05441" y="132290"/>
            <a:ext cx="9074987" cy="920422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2400" dirty="0" smtClean="0">
                <a:solidFill>
                  <a:srgbClr val="131760"/>
                </a:solidFill>
                <a:latin typeface="Segoe UI Semibold" pitchFamily="34" charset="0"/>
                <a:ea typeface="Open Sans Light" pitchFamily="34" charset="0"/>
                <a:cs typeface="Segoe UI Semibold" pitchFamily="34" charset="0"/>
              </a:rPr>
              <a:t>E. </a:t>
            </a:r>
            <a:r>
              <a:rPr lang="uk-UA" sz="2400" dirty="0" smtClean="0">
                <a:solidFill>
                  <a:srgbClr val="131760"/>
                </a:solidFill>
                <a:latin typeface="Segoe UI Semibold" pitchFamily="34" charset="0"/>
                <a:ea typeface="Open Sans Light" pitchFamily="34" charset="0"/>
                <a:cs typeface="Segoe UI Semibold" pitchFamily="34" charset="0"/>
              </a:rPr>
              <a:t>Поточний статус проекту</a:t>
            </a:r>
            <a:endParaRPr lang="ru-RU" altLang="ko-KR" sz="2400" dirty="0">
              <a:solidFill>
                <a:srgbClr val="131760"/>
              </a:solidFill>
              <a:latin typeface="Segoe UI Semibold" pitchFamily="34" charset="0"/>
              <a:ea typeface="Open Sans Light" pitchFamily="34" charset="0"/>
              <a:cs typeface="Segoe UI Semibold" pitchFamily="34" charset="0"/>
            </a:endParaRPr>
          </a:p>
          <a:p>
            <a:pPr algn="ctr"/>
            <a:endParaRPr lang="uk-UA" sz="2400" dirty="0">
              <a:solidFill>
                <a:srgbClr val="131760"/>
              </a:solidFill>
              <a:latin typeface="Segoe UI Semibold" pitchFamily="34" charset="0"/>
              <a:ea typeface="Open Sans Light" pitchFamily="34" charset="0"/>
              <a:cs typeface="Segoe UI Semibold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79222747"/>
              </p:ext>
            </p:extLst>
          </p:nvPr>
        </p:nvGraphicFramePr>
        <p:xfrm>
          <a:off x="1148444" y="2400300"/>
          <a:ext cx="7429500" cy="4095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19523" y="4243547"/>
            <a:ext cx="1455550" cy="1012755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uk-UA" b="1" dirty="0" smtClean="0">
                <a:solidFill>
                  <a:srgbClr val="FFFF99"/>
                </a:solidFill>
              </a:rPr>
              <a:t>5</a:t>
            </a:r>
            <a:r>
              <a:rPr lang="en-US" b="1" dirty="0" smtClean="0">
                <a:solidFill>
                  <a:srgbClr val="FFFF99"/>
                </a:solidFill>
              </a:rPr>
              <a:t>1 </a:t>
            </a:r>
            <a:endParaRPr lang="en-US" b="1" dirty="0">
              <a:solidFill>
                <a:srgbClr val="FFFF99"/>
              </a:solidFill>
            </a:endParaRPr>
          </a:p>
          <a:p>
            <a:pPr algn="ctr"/>
            <a:r>
              <a:rPr lang="uk-UA" b="1" dirty="0" smtClean="0">
                <a:solidFill>
                  <a:srgbClr val="FFFF99"/>
                </a:solidFill>
              </a:rPr>
              <a:t>товарна розписка</a:t>
            </a:r>
            <a:endParaRPr lang="ru-RU" b="1" dirty="0">
              <a:solidFill>
                <a:srgbClr val="FFFF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5252" y="3302181"/>
            <a:ext cx="1708234" cy="1012755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7</a:t>
            </a:r>
            <a:r>
              <a:rPr lang="uk-UA" b="1" dirty="0" smtClean="0">
                <a:solidFill>
                  <a:schemeClr val="bg1"/>
                </a:solidFill>
              </a:rPr>
              <a:t>6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uk-UA" b="1" dirty="0" smtClean="0">
                <a:solidFill>
                  <a:schemeClr val="bg1"/>
                </a:solidFill>
              </a:rPr>
              <a:t>фінансових розписок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8889" y="3703033"/>
            <a:ext cx="2040464" cy="1197420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АП Банк</a:t>
            </a:r>
          </a:p>
          <a:p>
            <a:pPr algn="ctr"/>
            <a:endParaRPr lang="uk-UA" sz="16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4</a:t>
            </a:r>
            <a:r>
              <a:rPr lang="uk-UA" sz="1600" b="1" dirty="0" smtClean="0">
                <a:solidFill>
                  <a:schemeClr val="bg1"/>
                </a:solidFill>
              </a:rPr>
              <a:t>9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uk-UA" sz="1600" b="1" dirty="0" smtClean="0">
                <a:solidFill>
                  <a:schemeClr val="bg1"/>
                </a:solidFill>
              </a:rPr>
              <a:t>фінансових </a:t>
            </a:r>
            <a:r>
              <a:rPr lang="uk-UA" sz="1600" b="1" dirty="0" smtClean="0">
                <a:solidFill>
                  <a:schemeClr val="bg1"/>
                </a:solidFill>
              </a:rPr>
              <a:t>розписок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8479" y="4931792"/>
            <a:ext cx="1356704" cy="489534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</a:rPr>
              <a:t>64%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6721" y="991226"/>
            <a:ext cx="926625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Агропросперіс Банк є партнером і активним учасником проекту «Аграрні розписки в Україні» Міжнародної фінансової корпорації</a:t>
            </a:r>
          </a:p>
          <a:p>
            <a:pPr algn="just">
              <a:spcBef>
                <a:spcPts val="600"/>
              </a:spcBef>
            </a:pP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Перший в Україні банк, який надає фінансування під аграрні розписки</a:t>
            </a:r>
          </a:p>
          <a:p>
            <a:pPr algn="just">
              <a:spcBef>
                <a:spcPts val="600"/>
              </a:spcBef>
            </a:pPr>
            <a:endParaRPr lang="uk-UA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spcBef>
                <a:spcPts val="600"/>
              </a:spcBef>
            </a:pPr>
            <a:r>
              <a:rPr lang="uk-UA" b="1" i="1" dirty="0" smtClean="0">
                <a:solidFill>
                  <a:schemeClr val="tx2">
                    <a:lumMod val="75000"/>
                  </a:schemeClr>
                </a:solidFill>
              </a:rPr>
              <a:t>Станом на </a:t>
            </a:r>
            <a:r>
              <a:rPr lang="uk-UA" b="1" i="1" dirty="0" smtClean="0">
                <a:solidFill>
                  <a:schemeClr val="tx2">
                    <a:lumMod val="75000"/>
                  </a:schemeClr>
                </a:solidFill>
              </a:rPr>
              <a:t>12.06.17 </a:t>
            </a:r>
            <a:r>
              <a:rPr lang="uk-UA" b="1" i="1" dirty="0" smtClean="0">
                <a:solidFill>
                  <a:schemeClr val="tx2">
                    <a:lumMod val="75000"/>
                  </a:schemeClr>
                </a:solidFill>
              </a:rPr>
              <a:t>р. </a:t>
            </a:r>
            <a:r>
              <a:rPr lang="uk-UA" b="1" i="1" dirty="0" smtClean="0">
                <a:solidFill>
                  <a:schemeClr val="tx2">
                    <a:lumMod val="75000"/>
                  </a:schemeClr>
                </a:solidFill>
              </a:rPr>
              <a:t>39% </a:t>
            </a:r>
            <a:r>
              <a:rPr lang="uk-UA" b="1" i="1" dirty="0" smtClean="0">
                <a:solidFill>
                  <a:schemeClr val="tx2">
                    <a:lumMod val="75000"/>
                  </a:schemeClr>
                </a:solidFill>
              </a:rPr>
              <a:t>усіх аграрних розписок оформлено з участю Банку</a:t>
            </a:r>
            <a:endParaRPr lang="uk-UA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85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05441" y="132290"/>
            <a:ext cx="9074987" cy="920422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2400" dirty="0" smtClean="0">
                <a:solidFill>
                  <a:srgbClr val="131760"/>
                </a:solidFill>
                <a:latin typeface="Segoe UI Semibold" pitchFamily="34" charset="0"/>
                <a:ea typeface="Open Sans Light" pitchFamily="34" charset="0"/>
                <a:cs typeface="Segoe UI Semibold" pitchFamily="34" charset="0"/>
              </a:rPr>
              <a:t>F. </a:t>
            </a:r>
            <a:r>
              <a:rPr lang="uk-UA" sz="2400" dirty="0" smtClean="0">
                <a:solidFill>
                  <a:srgbClr val="131760"/>
                </a:solidFill>
                <a:latin typeface="Segoe UI Semibold" pitchFamily="34" charset="0"/>
                <a:ea typeface="Open Sans Light" pitchFamily="34" charset="0"/>
                <a:cs typeface="Segoe UI Semibold" pitchFamily="34" charset="0"/>
              </a:rPr>
              <a:t>Стримуючі фактори</a:t>
            </a:r>
            <a:endParaRPr lang="ru-RU" altLang="ko-KR" sz="2400" dirty="0">
              <a:solidFill>
                <a:srgbClr val="131760"/>
              </a:solidFill>
              <a:latin typeface="Segoe UI Semibold" pitchFamily="34" charset="0"/>
              <a:ea typeface="Open Sans Light" pitchFamily="34" charset="0"/>
              <a:cs typeface="Segoe UI Semibold" pitchFamily="34" charset="0"/>
            </a:endParaRPr>
          </a:p>
          <a:p>
            <a:pPr algn="ctr"/>
            <a:endParaRPr lang="uk-UA" sz="2400" dirty="0">
              <a:solidFill>
                <a:srgbClr val="131760"/>
              </a:solidFill>
              <a:latin typeface="Segoe UI Semibold" pitchFamily="34" charset="0"/>
              <a:ea typeface="Open Sans Light" pitchFamily="34" charset="0"/>
              <a:cs typeface="Segoe UI Semi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5252" y="3302181"/>
            <a:ext cx="1708234" cy="1012755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7</a:t>
            </a:r>
            <a:r>
              <a:rPr lang="uk-UA" b="1" dirty="0" smtClean="0">
                <a:solidFill>
                  <a:schemeClr val="bg1"/>
                </a:solidFill>
              </a:rPr>
              <a:t>6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uk-UA" b="1" dirty="0" smtClean="0">
                <a:solidFill>
                  <a:schemeClr val="bg1"/>
                </a:solidFill>
              </a:rPr>
              <a:t>фінансових розписок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/>
        </p:nvSpPr>
        <p:spPr bwMode="auto">
          <a:xfrm>
            <a:off x="235131" y="1012031"/>
            <a:ext cx="5394960" cy="5247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28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25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13"/>
              </a:spcAft>
              <a:buClr>
                <a:srgbClr val="000000"/>
              </a:buClr>
              <a:buSzPct val="100000"/>
              <a:buFont typeface="Times New Roman" pitchFamily="18" charset="0"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50" indent="0" eaLnBrk="1" hangingPunct="1">
              <a:spcBef>
                <a:spcPts val="600"/>
              </a:spcBef>
              <a:spcAft>
                <a:spcPts val="600"/>
              </a:spcAft>
              <a:buClrTx/>
              <a:tabLst>
                <a:tab pos="342900" algn="l"/>
                <a:tab pos="704850" algn="l"/>
                <a:tab pos="1428750" algn="l"/>
                <a:tab pos="2171700" algn="l"/>
                <a:tab pos="2876550" algn="l"/>
                <a:tab pos="3600450" algn="l"/>
                <a:tab pos="4324350" algn="l"/>
                <a:tab pos="5048250" algn="l"/>
                <a:tab pos="5772150" algn="l"/>
                <a:tab pos="6515100" algn="l"/>
                <a:tab pos="7219950" algn="l"/>
                <a:tab pos="7943850" algn="l"/>
                <a:tab pos="8067675" algn="l"/>
                <a:tab pos="8516938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uk-UA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"Технічні" моменти:</a:t>
            </a:r>
          </a:p>
          <a:p>
            <a:pPr marL="361950" algn="just" eaLnBrk="1" hangingPunct="1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tabLst>
                <a:tab pos="342900" algn="l"/>
                <a:tab pos="704850" algn="l"/>
                <a:tab pos="1428750" algn="l"/>
                <a:tab pos="2171700" algn="l"/>
                <a:tab pos="2876550" algn="l"/>
                <a:tab pos="3600450" algn="l"/>
                <a:tab pos="4324350" algn="l"/>
                <a:tab pos="5048250" algn="l"/>
                <a:tab pos="5772150" algn="l"/>
                <a:tab pos="6515100" algn="l"/>
                <a:tab pos="7219950" algn="l"/>
                <a:tab pos="7943850" algn="l"/>
                <a:tab pos="8067675" algn="l"/>
                <a:tab pos="8516938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uk-UA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Відсутність єдиного масиву поля у одного орендаря</a:t>
            </a:r>
          </a:p>
          <a:p>
            <a:pPr marL="361950" algn="just" eaLnBrk="1" hangingPunct="1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tabLst>
                <a:tab pos="342900" algn="l"/>
                <a:tab pos="704850" algn="l"/>
                <a:tab pos="1428750" algn="l"/>
                <a:tab pos="2171700" algn="l"/>
                <a:tab pos="2876550" algn="l"/>
                <a:tab pos="3600450" algn="l"/>
                <a:tab pos="4324350" algn="l"/>
                <a:tab pos="5048250" algn="l"/>
                <a:tab pos="5772150" algn="l"/>
                <a:tab pos="6515100" algn="l"/>
                <a:tab pos="7219950" algn="l"/>
                <a:tab pos="7943850" algn="l"/>
                <a:tab pos="8067675" algn="l"/>
                <a:tab pos="8516938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uk-UA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Відсутність реєстрації </a:t>
            </a:r>
            <a:r>
              <a:rPr lang="uk-UA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фермерами правовстановлюючих </a:t>
            </a:r>
            <a:r>
              <a:rPr lang="uk-UA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документів та договорів оренди в нових реєстрах</a:t>
            </a:r>
          </a:p>
          <a:p>
            <a:pPr marL="361950" algn="just" eaLnBrk="1" hangingPunct="1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tabLst>
                <a:tab pos="342900" algn="l"/>
                <a:tab pos="704850" algn="l"/>
                <a:tab pos="1428750" algn="l"/>
                <a:tab pos="2171700" algn="l"/>
                <a:tab pos="2876550" algn="l"/>
                <a:tab pos="3600450" algn="l"/>
                <a:tab pos="4324350" algn="l"/>
                <a:tab pos="5048250" algn="l"/>
                <a:tab pos="5772150" algn="l"/>
                <a:tab pos="6515100" algn="l"/>
                <a:tab pos="7219950" algn="l"/>
                <a:tab pos="7943850" algn="l"/>
                <a:tab pos="8067675" algn="l"/>
                <a:tab pos="8516938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uk-UA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Вартість нотаріального  посвідчення</a:t>
            </a:r>
          </a:p>
          <a:p>
            <a:pPr marL="361950" algn="just" eaLnBrk="1" hangingPunct="1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tabLst>
                <a:tab pos="342900" algn="l"/>
                <a:tab pos="704850" algn="l"/>
                <a:tab pos="1428750" algn="l"/>
                <a:tab pos="2171700" algn="l"/>
                <a:tab pos="2876550" algn="l"/>
                <a:tab pos="3600450" algn="l"/>
                <a:tab pos="4324350" algn="l"/>
                <a:tab pos="5048250" algn="l"/>
                <a:tab pos="5772150" algn="l"/>
                <a:tab pos="6515100" algn="l"/>
                <a:tab pos="7219950" algn="l"/>
                <a:tab pos="7943850" algn="l"/>
                <a:tab pos="8067675" algn="l"/>
                <a:tab pos="8516938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uk-UA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Питання з достроковим частковим погашенням для фінансових розписок</a:t>
            </a:r>
          </a:p>
          <a:p>
            <a:pPr marL="361950" algn="just" eaLnBrk="1" hangingPunct="1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tabLst>
                <a:tab pos="342900" algn="l"/>
                <a:tab pos="704850" algn="l"/>
                <a:tab pos="1428750" algn="l"/>
                <a:tab pos="2171700" algn="l"/>
                <a:tab pos="2876550" algn="l"/>
                <a:tab pos="3600450" algn="l"/>
                <a:tab pos="4324350" algn="l"/>
                <a:tab pos="5048250" algn="l"/>
                <a:tab pos="5772150" algn="l"/>
                <a:tab pos="6515100" algn="l"/>
                <a:tab pos="7219950" algn="l"/>
                <a:tab pos="7943850" algn="l"/>
                <a:tab pos="8067675" algn="l"/>
                <a:tab pos="8516938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uk-UA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Відсутність компенсації % ставок для </a:t>
            </a:r>
            <a:r>
              <a:rPr lang="uk-UA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АР</a:t>
            </a:r>
          </a:p>
          <a:p>
            <a:pPr marL="361950" algn="just" eaLnBrk="1" hangingPunct="1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tabLst>
                <a:tab pos="342900" algn="l"/>
                <a:tab pos="704850" algn="l"/>
                <a:tab pos="1428750" algn="l"/>
                <a:tab pos="2171700" algn="l"/>
                <a:tab pos="2876550" algn="l"/>
                <a:tab pos="3600450" algn="l"/>
                <a:tab pos="4324350" algn="l"/>
                <a:tab pos="5048250" algn="l"/>
                <a:tab pos="5772150" algn="l"/>
                <a:tab pos="6515100" algn="l"/>
                <a:tab pos="7219950" algn="l"/>
                <a:tab pos="7943850" algn="l"/>
                <a:tab pos="8067675" algn="l"/>
                <a:tab pos="8516938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uk-UA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Комплексна застава </a:t>
            </a:r>
            <a:r>
              <a:rPr lang="uk-UA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61950" algn="just" eaLnBrk="1" hangingPunct="1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tabLst>
                <a:tab pos="342900" algn="l"/>
                <a:tab pos="704850" algn="l"/>
                <a:tab pos="1428750" algn="l"/>
                <a:tab pos="2171700" algn="l"/>
                <a:tab pos="2876550" algn="l"/>
                <a:tab pos="3600450" algn="l"/>
                <a:tab pos="4324350" algn="l"/>
                <a:tab pos="5048250" algn="l"/>
                <a:tab pos="5772150" algn="l"/>
                <a:tab pos="6515100" algn="l"/>
                <a:tab pos="7219950" algn="l"/>
                <a:tab pos="7943850" algn="l"/>
                <a:tab pos="8067675" algn="l"/>
                <a:tab pos="8516938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uk-UA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Неможливість врахування розписок як застави при розрахунку кредитного ризику за вимогами НБУ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5441" y="5739286"/>
            <a:ext cx="924801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uk-UA" sz="1500" dirty="0"/>
              <a:t>Закон Про аграрні </a:t>
            </a:r>
            <a:r>
              <a:rPr lang="uk-UA" sz="1500" dirty="0" smtClean="0"/>
              <a:t>розписки       Єдиний </a:t>
            </a:r>
            <a:r>
              <a:rPr lang="uk-UA" sz="1500" dirty="0"/>
              <a:t>реєстр аграрних </a:t>
            </a:r>
            <a:r>
              <a:rPr lang="uk-UA" sz="1500" dirty="0" smtClean="0"/>
              <a:t>розписок         Інститут </a:t>
            </a:r>
            <a:r>
              <a:rPr lang="uk-UA" sz="1500" dirty="0"/>
              <a:t>приватних виконавців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uk-UA" sz="1500" dirty="0" smtClean="0"/>
              <a:t>                            Тренінги </a:t>
            </a:r>
            <a:r>
              <a:rPr lang="uk-UA" sz="1500" dirty="0"/>
              <a:t>та семінари усім учасникам </a:t>
            </a:r>
            <a:r>
              <a:rPr lang="uk-UA" sz="1500" dirty="0" smtClean="0"/>
              <a:t>процесу            </a:t>
            </a:r>
            <a:r>
              <a:rPr lang="uk-UA" sz="1500" b="1" dirty="0" smtClean="0"/>
              <a:t>Земельна </a:t>
            </a:r>
            <a:r>
              <a:rPr lang="uk-UA" sz="1500" b="1" dirty="0"/>
              <a:t>реформа</a:t>
            </a:r>
          </a:p>
          <a:p>
            <a:endParaRPr lang="uk-UA" sz="1500" dirty="0"/>
          </a:p>
        </p:txBody>
      </p:sp>
      <p:sp>
        <p:nvSpPr>
          <p:cNvPr id="3" name="TextBox 2"/>
          <p:cNvSpPr txBox="1"/>
          <p:nvPr/>
        </p:nvSpPr>
        <p:spPr>
          <a:xfrm>
            <a:off x="5930537" y="1052712"/>
            <a:ext cx="372291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0" indent="0" algn="just" eaLnBrk="1" hangingPunct="1">
              <a:spcBef>
                <a:spcPts val="600"/>
              </a:spcBef>
              <a:spcAft>
                <a:spcPts val="600"/>
              </a:spcAft>
              <a:buClrTx/>
              <a:tabLst>
                <a:tab pos="342900" algn="l"/>
                <a:tab pos="704850" algn="l"/>
                <a:tab pos="1428750" algn="l"/>
                <a:tab pos="2171700" algn="l"/>
                <a:tab pos="2876550" algn="l"/>
                <a:tab pos="3600450" algn="l"/>
                <a:tab pos="4324350" algn="l"/>
                <a:tab pos="5048250" algn="l"/>
                <a:tab pos="5772150" algn="l"/>
                <a:tab pos="6515100" algn="l"/>
                <a:tab pos="7219950" algn="l"/>
                <a:tab pos="7943850" algn="l"/>
                <a:tab pos="8067675" algn="l"/>
                <a:tab pos="8516938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uk-UA" altLang="ru-RU" sz="1600" b="1" dirty="0"/>
              <a:t>Процес стягнення та необхідна інфраструктура:</a:t>
            </a:r>
          </a:p>
          <a:p>
            <a:pPr marL="361950" algn="just" eaLnBrk="1" hangingPunct="1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tabLst>
                <a:tab pos="342900" algn="l"/>
                <a:tab pos="704850" algn="l"/>
                <a:tab pos="1428750" algn="l"/>
                <a:tab pos="2171700" algn="l"/>
                <a:tab pos="2876550" algn="l"/>
                <a:tab pos="3600450" algn="l"/>
                <a:tab pos="4324350" algn="l"/>
                <a:tab pos="5048250" algn="l"/>
                <a:tab pos="5772150" algn="l"/>
                <a:tab pos="6515100" algn="l"/>
                <a:tab pos="7219950" algn="l"/>
                <a:tab pos="7943850" algn="l"/>
                <a:tab pos="8067675" algn="l"/>
                <a:tab pos="8516938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uk-UA" altLang="ru-RU" sz="1400" b="1" u="sng" dirty="0"/>
              <a:t>взаємодія з нотаріусами, судами, виконавчими органами</a:t>
            </a:r>
          </a:p>
          <a:p>
            <a:pPr marL="361950" algn="just" eaLnBrk="1" hangingPunct="1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tabLst>
                <a:tab pos="342900" algn="l"/>
                <a:tab pos="704850" algn="l"/>
                <a:tab pos="1428750" algn="l"/>
                <a:tab pos="2171700" algn="l"/>
                <a:tab pos="2876550" algn="l"/>
                <a:tab pos="3600450" algn="l"/>
                <a:tab pos="4324350" algn="l"/>
                <a:tab pos="5048250" algn="l"/>
                <a:tab pos="5772150" algn="l"/>
                <a:tab pos="6515100" algn="l"/>
                <a:tab pos="7219950" algn="l"/>
                <a:tab pos="7943850" algn="l"/>
                <a:tab pos="8067675" algn="l"/>
                <a:tab pos="8516938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uk-UA" altLang="ru-RU" sz="1400" dirty="0" err="1"/>
              <a:t>агромоніторинг</a:t>
            </a:r>
            <a:endParaRPr lang="uk-UA" altLang="ru-RU" sz="1400" dirty="0"/>
          </a:p>
          <a:p>
            <a:pPr marL="361950" algn="just" eaLnBrk="1" hangingPunct="1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tabLst>
                <a:tab pos="342900" algn="l"/>
                <a:tab pos="704850" algn="l"/>
                <a:tab pos="1428750" algn="l"/>
                <a:tab pos="2171700" algn="l"/>
                <a:tab pos="2876550" algn="l"/>
                <a:tab pos="3600450" algn="l"/>
                <a:tab pos="4324350" algn="l"/>
                <a:tab pos="5048250" algn="l"/>
                <a:tab pos="5772150" algn="l"/>
                <a:tab pos="6515100" algn="l"/>
                <a:tab pos="7219950" algn="l"/>
                <a:tab pos="7943850" algn="l"/>
                <a:tab pos="8067675" algn="l"/>
                <a:tab pos="8516938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uk-UA" altLang="ru-RU" sz="1400" dirty="0"/>
              <a:t>процес дорощування (юридичні, фінансові, технологічні питання)</a:t>
            </a:r>
          </a:p>
          <a:p>
            <a:pPr marL="361950" algn="just" eaLnBrk="1" hangingPunct="1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tabLst>
                <a:tab pos="342900" algn="l"/>
                <a:tab pos="704850" algn="l"/>
                <a:tab pos="1428750" algn="l"/>
                <a:tab pos="2171700" algn="l"/>
                <a:tab pos="2876550" algn="l"/>
                <a:tab pos="3600450" algn="l"/>
                <a:tab pos="4324350" algn="l"/>
                <a:tab pos="5048250" algn="l"/>
                <a:tab pos="5772150" algn="l"/>
                <a:tab pos="6515100" algn="l"/>
                <a:tab pos="7219950" algn="l"/>
                <a:tab pos="7943850" algn="l"/>
                <a:tab pos="8067675" algn="l"/>
                <a:tab pos="8516938" algn="l"/>
                <a:tab pos="8966200" algn="l"/>
                <a:tab pos="9415463" algn="l"/>
                <a:tab pos="9864725" algn="l"/>
                <a:tab pos="10313988" algn="l"/>
                <a:tab pos="10763250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uk-UA" altLang="ru-RU" sz="1400" dirty="0"/>
              <a:t>збирання, транспортування, доробка, зберігання та реалізація</a:t>
            </a:r>
          </a:p>
          <a:p>
            <a:endParaRPr lang="uk-UA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050869" y="5355771"/>
            <a:ext cx="6609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Базис для подальшого розвитку Аграрних розписок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56417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43199" y="1224146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/>
              <a:t>70 млн га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43199" y="185365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/>
              <a:t>БРАЗИЛІЯ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43199" y="255494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USD 30</a:t>
            </a:r>
            <a:r>
              <a:rPr lang="uk-UA" sz="3600" b="1" dirty="0" smtClean="0">
                <a:solidFill>
                  <a:schemeClr val="tx2"/>
                </a:solidFill>
              </a:rPr>
              <a:t>+</a:t>
            </a:r>
            <a:r>
              <a:rPr lang="en-US" sz="3600" b="1" dirty="0" smtClean="0">
                <a:solidFill>
                  <a:schemeClr val="tx2"/>
                </a:solidFill>
              </a:rPr>
              <a:t> </a:t>
            </a:r>
            <a:r>
              <a:rPr lang="uk-UA" sz="3600" b="1" dirty="0" smtClean="0">
                <a:solidFill>
                  <a:schemeClr val="tx2"/>
                </a:solidFill>
              </a:rPr>
              <a:t>млрд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43199" y="2276653"/>
            <a:ext cx="441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tx2"/>
                </a:solidFill>
              </a:rPr>
              <a:t>30 млн га</a:t>
            </a:r>
          </a:p>
          <a:p>
            <a:pPr algn="ctr"/>
            <a:r>
              <a:rPr lang="uk-UA" sz="4000" b="1" dirty="0" smtClean="0">
                <a:solidFill>
                  <a:schemeClr val="tx2"/>
                </a:solidFill>
              </a:rPr>
              <a:t>УКРАЇНА</a:t>
            </a:r>
            <a:endParaRPr lang="uk-UA" sz="4000" b="1" dirty="0">
              <a:solidFill>
                <a:schemeClr val="tx2"/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tx2"/>
                </a:solidFill>
              </a:rPr>
              <a:t>USD </a:t>
            </a:r>
            <a:r>
              <a:rPr lang="uk-UA" sz="4000" b="1" dirty="0" smtClean="0">
                <a:solidFill>
                  <a:schemeClr val="tx2"/>
                </a:solidFill>
              </a:rPr>
              <a:t>??? млрд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43199" y="3658471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/>
              <a:t>30 млн га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43199" y="4348346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/>
              <a:t>УКРАЇНА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43199" y="4994677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USD </a:t>
            </a:r>
            <a:r>
              <a:rPr lang="uk-UA" sz="3600" b="1" dirty="0" smtClean="0">
                <a:solidFill>
                  <a:srgbClr val="C00000"/>
                </a:solidFill>
              </a:rPr>
              <a:t>2.5 млрд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43199" y="4994677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trike="sngStrike" dirty="0" smtClean="0">
                <a:solidFill>
                  <a:srgbClr val="C00000"/>
                </a:solidFill>
              </a:rPr>
              <a:t>USD </a:t>
            </a:r>
            <a:r>
              <a:rPr lang="uk-UA" sz="3600" b="1" strike="sngStrike" dirty="0" smtClean="0">
                <a:solidFill>
                  <a:srgbClr val="C00000"/>
                </a:solidFill>
              </a:rPr>
              <a:t>2.5 </a:t>
            </a:r>
            <a:r>
              <a:rPr lang="uk-UA" sz="3600" b="1" strike="sngStrike" dirty="0" smtClean="0">
                <a:solidFill>
                  <a:srgbClr val="C00000"/>
                </a:solidFill>
              </a:rPr>
              <a:t>млрд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43199" y="185365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$400 / </a:t>
            </a:r>
            <a:r>
              <a:rPr lang="uk-UA" sz="3600" b="1" dirty="0" smtClean="0"/>
              <a:t>га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43199" y="4348346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$</a:t>
            </a:r>
            <a:r>
              <a:rPr lang="uk-UA" sz="3600" b="1" dirty="0" smtClean="0"/>
              <a:t>8</a:t>
            </a:r>
            <a:r>
              <a:rPr lang="en-US" sz="3600" b="1" dirty="0" smtClean="0"/>
              <a:t>0 / </a:t>
            </a:r>
            <a:r>
              <a:rPr lang="uk-UA" sz="3600" b="1" dirty="0" smtClean="0"/>
              <a:t>га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5441" y="132290"/>
            <a:ext cx="9074987" cy="920422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2400" dirty="0" smtClean="0">
                <a:solidFill>
                  <a:srgbClr val="131760"/>
                </a:solidFill>
                <a:latin typeface="Segoe UI Semibold" pitchFamily="34" charset="0"/>
                <a:ea typeface="Open Sans Light" pitchFamily="34" charset="0"/>
                <a:cs typeface="Segoe UI Semibold" pitchFamily="34" charset="0"/>
              </a:rPr>
              <a:t>G. </a:t>
            </a:r>
            <a:r>
              <a:rPr lang="uk-UA" sz="2400" dirty="0" smtClean="0">
                <a:solidFill>
                  <a:srgbClr val="131760"/>
                </a:solidFill>
                <a:latin typeface="Segoe UI Semibold" pitchFamily="34" charset="0"/>
                <a:ea typeface="Open Sans Light" pitchFamily="34" charset="0"/>
                <a:cs typeface="Segoe UI Semibold" pitchFamily="34" charset="0"/>
              </a:rPr>
              <a:t>Аграрні розписки: потенціал</a:t>
            </a:r>
            <a:endParaRPr lang="ru-RU" altLang="ko-KR" sz="2400" dirty="0">
              <a:solidFill>
                <a:srgbClr val="131760"/>
              </a:solidFill>
              <a:latin typeface="Segoe UI Semibold" pitchFamily="34" charset="0"/>
              <a:ea typeface="Open Sans Light" pitchFamily="34" charset="0"/>
              <a:cs typeface="Segoe UI Semibold" pitchFamily="34" charset="0"/>
            </a:endParaRPr>
          </a:p>
          <a:p>
            <a:pPr algn="ctr"/>
            <a:endParaRPr lang="uk-UA" sz="2400" dirty="0">
              <a:solidFill>
                <a:srgbClr val="131760"/>
              </a:solidFill>
              <a:latin typeface="Segoe UI Semibold" pitchFamily="34" charset="0"/>
              <a:ea typeface="Open Sans Light" pitchFamily="34" charset="0"/>
              <a:cs typeface="Segoe UI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91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2" grpId="0"/>
      <p:bldP spid="12" grpId="1"/>
      <p:bldP spid="13" grpId="0"/>
      <p:bldP spid="13" grpId="1"/>
      <p:bldP spid="14" grpId="0"/>
      <p:bldP spid="15" grpId="0"/>
      <p:bldP spid="15" grpId="1"/>
      <p:bldP spid="16" grpId="0"/>
      <p:bldP spid="16" grpId="1"/>
      <p:bldP spid="17" grpId="0"/>
      <p:bldP spid="17" grpId="1"/>
      <p:bldP spid="18" grpId="0"/>
      <p:bldP spid="19" grpId="0"/>
      <p:bldP spid="19" grpId="1"/>
      <p:bldP spid="20" grpId="0"/>
      <p:bldP spid="2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142768" y="209924"/>
            <a:ext cx="7580764" cy="674200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uk-UA" sz="3200" dirty="0" smtClean="0">
                <a:solidFill>
                  <a:srgbClr val="131760"/>
                </a:solidFill>
                <a:latin typeface="Segoe UI Semibold" pitchFamily="34" charset="0"/>
                <a:ea typeface="Open Sans Light" pitchFamily="34" charset="0"/>
                <a:cs typeface="Segoe UI Semibold" pitchFamily="34" charset="0"/>
              </a:rPr>
              <a:t>АГРОПРОСПЕРІС БАНК</a:t>
            </a:r>
            <a:endParaRPr lang="uk-UA" sz="3200" dirty="0">
              <a:solidFill>
                <a:srgbClr val="131760"/>
              </a:solidFill>
              <a:latin typeface="Segoe UI Semibold" pitchFamily="34" charset="0"/>
              <a:ea typeface="Open Sans Light" pitchFamily="34" charset="0"/>
              <a:cs typeface="Segoe UI Semibold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3678" y="2936421"/>
            <a:ext cx="6564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3777">
              <a:spcBef>
                <a:spcPct val="20000"/>
              </a:spcBef>
            </a:pPr>
            <a:r>
              <a:rPr lang="uk-UA" sz="3600" b="1" dirty="0" smtClean="0">
                <a:solidFill>
                  <a:srgbClr val="131760"/>
                </a:solidFill>
                <a:latin typeface="Open Sans"/>
                <a:ea typeface="Open Sans" panose="020B0606030504020204" pitchFamily="34" charset="0"/>
                <a:cs typeface="Arial" panose="020B0604020202020204" pitchFamily="34" charset="0"/>
              </a:rPr>
              <a:t>Дякую за увагу!</a:t>
            </a:r>
            <a:endParaRPr lang="en-US" sz="3600" b="1" dirty="0">
              <a:solidFill>
                <a:srgbClr val="131760"/>
              </a:solidFill>
              <a:latin typeface="Open Sans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" y="5788479"/>
            <a:ext cx="4841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/>
              <a:t>Олексій Шклярук, Член Правління</a:t>
            </a:r>
            <a:r>
              <a:rPr lang="en-US" sz="1600" b="1" dirty="0"/>
              <a:t>	</a:t>
            </a:r>
          </a:p>
          <a:p>
            <a:r>
              <a:rPr lang="en-US" sz="1600" b="1" dirty="0">
                <a:hlinkClick r:id="rId3"/>
              </a:rPr>
              <a:t>oshkliaruk@ap-bank.com</a:t>
            </a:r>
            <a:r>
              <a:rPr lang="en-US" sz="1600" b="1" dirty="0"/>
              <a:t>	</a:t>
            </a:r>
            <a:endParaRPr lang="en-US" sz="1600" b="1" dirty="0" smtClean="0"/>
          </a:p>
          <a:p>
            <a:r>
              <a:rPr lang="en-US" sz="1600" b="1" dirty="0" smtClean="0"/>
              <a:t>tel. +380 97 923 31 57</a:t>
            </a:r>
            <a:r>
              <a:rPr lang="en-US" sz="1400" dirty="0" smtClean="0"/>
              <a:t>	</a:t>
            </a:r>
            <a:endParaRPr lang="ru-RU" sz="1400" dirty="0"/>
          </a:p>
        </p:txBody>
      </p:sp>
      <p:pic>
        <p:nvPicPr>
          <p:cNvPr id="6" name="Picture 2" descr="D:\АП\MARKETING\КорпСтиль\Logo\AP_Bank_Log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4" t="31397" r="7171" b="34302"/>
          <a:stretch/>
        </p:blipFill>
        <p:spPr bwMode="auto">
          <a:xfrm>
            <a:off x="5612266" y="5575167"/>
            <a:ext cx="4180417" cy="1165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2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5" val="gx7nYV6kR2kY+QAF4CtdDRPEXJBPbTXR"/>
  <p:tag name="SMARTBOX_SB1" val="dnAs3poQ2rtoOBk0UUQ3wWINx1pAy4dRcph/Bak2wxKeIyGEH+a6TCOLBg/vuVcMEykloB3SHlINta1stBMqGwUKKhuK5XIDqj4osaSv3bQhwEh8u8Kl5kU0wvjvPQt2VJePpUKc2ILNRjXiK1LVIMV95JpX55peBXZuz+lzGPU="/>
  <p:tag name="THINKCELLPRESENTATIONDONOTDELETE" val="&lt;?xml version=&quot;1.0&quot; encoding=&quot;UTF-16&quot; standalone=&quot;yes&quot;?&gt;&#10;&lt;root reqver=&quot;21047&quot;&gt;&lt;version val=&quot;23223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 &lt;/m_chGroupingSymbol17909&gt;&lt;m_strSuffix17909&gt;%&lt;/m_strSuffix17909&gt;&lt;/m_precDefaultPercent&gt;&lt;m_precDefaultDate&gt;&lt;m_bNumberIsYear val=&quot;0&quot;/&gt;&lt;m_strFormatTime&gt;%Y-%m-%d&lt;/m_strFormatTime&gt;&lt;/m_precDefaultDate&gt;&lt;m_precDefaultYear&gt;&lt;m_bNumberIsYear val=&quot;0&quot;/&gt;&lt;m_strFormatTime&gt;%Y&lt;/m_strFormatTime&gt;&lt;/m_precDefaultYear&gt;&lt;m_precDefaultQuarter&gt;&lt;m_bNumberIsYear val=&quot;0&quot;/&gt;&lt;m_strFormatTime&gt;Q%5&lt;/m_strFormatTime&gt;&lt;/m_precDefaultQuarter&gt;&lt;m_precDefaultMonth&gt;&lt;m_bNumberIsYear val=&quot;0&quot;/&gt;&lt;m_strFormatTime&gt;%1&lt;/m_strFormatTime&gt;&lt;/m_precDefaultMonth&gt;&lt;m_precDefaultWeek&gt;&lt;m_bNumberIsYear val=&quot;0&quot;/&gt;&lt;m_strFormatTime&gt;%4&lt;/m_strFormatTime&gt;&lt;/m_precDefaultWeek&gt;&lt;m_precDefaultDay&gt;&lt;m_bNumberIsYear val=&quot;0&quot;/&gt;&lt;m_strFormatTime&gt;%#d&lt;/m_strFormatTime&gt;&lt;/m_precDefaultDay&gt;&lt;m_mruColor&gt;&lt;m_vecMRU length=&quot;6&quot;&gt;&lt;elem m_fUsage=&quot;2.58526468219464970000E+000&quot;&gt;&lt;m_msothmcolidx val=&quot;0&quot;/&gt;&lt;m_rgb r=&quot;7a&quot; g=&quot;6c&quot; b=&quot;46&quot;/&gt;&lt;m_ppcolschidx tagver0=&quot;23004&quot; tagname0=&quot;m_ppcolschidxUNRECOGNIZED&quot; val=&quot;0&quot;/&gt;&lt;m_nBrightness val=&quot;0&quot;/&gt;&lt;/elem&gt;&lt;elem m_fUsage=&quot;1.72900000000000010000E+000&quot;&gt;&lt;m_msothmcolidx val=&quot;0&quot;/&gt;&lt;m_rgb r=&quot;c3&quot; g=&quot;0&quot; b=&quot;0&quot;/&gt;&lt;m_ppcolschidx tagver0=&quot;23004&quot; tagname0=&quot;m_ppcolschidxUNRECOGNIZED&quot; val=&quot;0&quot;/&gt;&lt;m_nBrightness val=&quot;0&quot;/&gt;&lt;/elem&gt;&lt;elem m_fUsage=&quot;1.43661611931390000000E+000&quot;&gt;&lt;m_msothmcolidx val=&quot;0&quot;/&gt;&lt;m_rgb r=&quot;ff&quot; g=&quot;59&quot; b=&quot;25&quot;/&gt;&lt;m_ppcolschidx tagver0=&quot;23004&quot; tagname0=&quot;m_ppcolschidxUNRECOGNIZED&quot; val=&quot;0&quot;/&gt;&lt;m_nBrightness val=&quot;0&quot;/&gt;&lt;/elem&gt;&lt;elem m_fUsage=&quot;1.22882250788518420000E+000&quot;&gt;&lt;m_msothmcolidx val=&quot;0&quot;/&gt;&lt;m_rgb r=&quot;f5&quot; g=&quot;c7&quot; b=&quot;7b&quot;/&gt;&lt;m_ppcolschidx tagver0=&quot;23004&quot; tagname0=&quot;m_ppcolschidxUNRECOGNIZED&quot; val=&quot;0&quot;/&gt;&lt;m_nBrightness val=&quot;0&quot;/&gt;&lt;/elem&gt;&lt;elem m_fUsage=&quot;8.10000000000000050000E-001&quot;&gt;&lt;m_msothmcolidx val=&quot;0&quot;/&gt;&lt;m_rgb r=&quot;dc&quot; g=&quot;87&quot; b=&quot;0&quot;/&gt;&lt;m_ppcolschidx tagver0=&quot;23004&quot; tagname0=&quot;m_ppcolschidxUNRECOGNIZED&quot; val=&quot;0&quot;/&gt;&lt;m_nBrightness val=&quot;0&quot;/&gt;&lt;/elem&gt;&lt;elem m_fUsage=&quot;5.42578520639610100000E-001&quot;&gt;&lt;m_msothmcolidx val=&quot;0&quot;/&gt;&lt;m_rgb r=&quot;bb&quot; g=&quot;ad&quot; b=&quot;87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SMARTBOX_SB2" val="IUN00SjilvxGmAL838kJrwtE8rvERpjS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8X3odk6N+YObsJLaZBnLgX4SpvtYHlzA"/>
  <p:tag name="SMARTBOX_SB8" val="Rrz/Uh5V/jzEu38KLrzWCA=="/>
  <p:tag name="SMARTBOX_SB7" val="VQ9dhmm9dbVuslORYlyP7g==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17655</TotalTime>
  <Words>1220</Words>
  <Application>Microsoft Office PowerPoint</Application>
  <PresentationFormat>Лист A4 (210x297 мм)</PresentationFormat>
  <Paragraphs>203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Open Sans</vt:lpstr>
      <vt:lpstr>Open Sans Light</vt:lpstr>
      <vt:lpstr>Segoe UI Semibold</vt:lpstr>
      <vt:lpstr>Times New Roman</vt:lpstr>
      <vt:lpstr>Wingdings</vt:lpstr>
      <vt:lpstr>Тема Office</vt:lpstr>
      <vt:lpstr>Аграрні розписки:  новий інструмент для України. Перспективи використання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Risk Presentation</dc:title>
  <dc:creator>Oleksii Shkliaruk</dc:creator>
  <cp:lastModifiedBy>Oleksii Shkliaruk</cp:lastModifiedBy>
  <cp:revision>3320</cp:revision>
  <cp:lastPrinted>2016-11-01T07:27:30Z</cp:lastPrinted>
  <dcterms:created xsi:type="dcterms:W3CDTF">2014-01-10T03:19:58Z</dcterms:created>
  <dcterms:modified xsi:type="dcterms:W3CDTF">2017-06-13T06:22:40Z</dcterms:modified>
</cp:coreProperties>
</file>