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581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Темпи росту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D0AD6E6-EC47-402D-B583-79198926D3CC}" type="VALUE">
                      <a:rPr lang="en-US" b="1" smtClean="0">
                        <a:latin typeface="Arial Black" panose="020B0A04020102020204" pitchFamily="34" charset="0"/>
                      </a:rPr>
                      <a:pPr/>
                      <a:t>[VALUE]</a:t>
                    </a:fld>
                    <a:r>
                      <a:rPr lang="en-US" b="1" smtClean="0">
                        <a:latin typeface="Arial Black" panose="020B0A04020102020204" pitchFamily="34" charset="0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79D7-4AA6-AA8D-E3568B8FC04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2AE1CD0-91EE-421B-86E5-D21604E3B941}" type="VALUE">
                      <a:rPr lang="en-US" sz="1400" b="1" i="0" u="none" strike="noStrike" kern="1200" baseline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[VALUE]</a:t>
                    </a:fld>
                    <a:r>
                      <a:rPr lang="en-US" sz="1400" b="1" i="0" u="none" strike="noStrike" kern="1200" baseline="0" dirty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9D7-4AA6-AA8D-E3568B8FC044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57B54A55-146A-44FE-A508-B1BA8A25C777}" type="VALUE">
                      <a:rPr lang="en-US" sz="1400" b="1" i="0" u="none" strike="noStrike" kern="1200" baseline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[VALUE]</a:t>
                    </a:fld>
                    <a:r>
                      <a:rPr lang="en-US" sz="1400" b="1" i="0" u="none" strike="noStrike" kern="1200" baseline="0" dirty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79D7-4AA6-AA8D-E3568B8FC044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90AE838-9C9E-4C31-B6C7-4C82B66EE155}" type="VALUE">
                      <a:rPr lang="en-US" sz="1400" b="1" i="0" u="none" strike="noStrike" kern="1200" baseline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[VALUE]</a:t>
                    </a:fld>
                    <a:r>
                      <a:rPr lang="en-US" sz="1400" b="1" i="0" u="none" strike="noStrike" kern="1200" baseline="0" dirty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9D7-4AA6-AA8D-E3568B8FC044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6D64770-14BB-416F-A11C-37654B0CB829}" type="VALUE">
                      <a:rPr lang="en-US" sz="1400" b="1" i="0" u="none" strike="noStrike" kern="1200" baseline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[VALUE]</a:t>
                    </a:fld>
                    <a:r>
                      <a:rPr lang="en-US" sz="1400" b="1" i="0" u="none" strike="noStrike" kern="1200" baseline="0" dirty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79D7-4AA6-AA8D-E3568B8FC044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B59AFA52-60CF-4E43-A5B7-BC917294E39E}" type="VALUE">
                      <a:rPr lang="en-US" sz="1400" b="1" i="0" u="none" strike="noStrike" kern="1200" baseline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[VALUE]</a:t>
                    </a:fld>
                    <a:r>
                      <a:rPr lang="en-US" sz="1400" b="1" i="0" u="none" strike="noStrike" kern="1200" baseline="0" dirty="0" smtClean="0">
                        <a:solidFill>
                          <a:schemeClr val="bg1"/>
                        </a:solidFill>
                        <a:latin typeface="Arial Black" panose="020B0A04020102020204" pitchFamily="34" charset="0"/>
                        <a:ea typeface="+mn-ea"/>
                        <a:cs typeface="+mn-cs"/>
                      </a:rPr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79D7-4AA6-AA8D-E3568B8FC0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Переказ коштів</c:v>
                </c:pt>
                <c:pt idx="1">
                  <c:v>Факторинг</c:v>
                </c:pt>
                <c:pt idx="2">
                  <c:v>Фінансування об’єктів будівництва та/або здійснення операцій з нерухомістю</c:v>
                </c:pt>
                <c:pt idx="3">
                  <c:v>Надання порук та гарантій</c:v>
                </c:pt>
                <c:pt idx="4">
                  <c:v>Надання кредитів фінансовими компаніями</c:v>
                </c:pt>
                <c:pt idx="5">
                  <c:v>Обмін валют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53.3</c:v>
                </c:pt>
                <c:pt idx="1">
                  <c:v>85.7</c:v>
                </c:pt>
                <c:pt idx="2">
                  <c:v>108.6</c:v>
                </c:pt>
                <c:pt idx="3">
                  <c:v>178.1</c:v>
                </c:pt>
                <c:pt idx="4">
                  <c:v>365.8</c:v>
                </c:pt>
                <c:pt idx="5">
                  <c:v>7197.6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F2-42A2-969A-FF6C33BB7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4"/>
        <c:overlap val="100"/>
        <c:axId val="426587168"/>
        <c:axId val="426580280"/>
      </c:barChart>
      <c:catAx>
        <c:axId val="426587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26580280"/>
        <c:crosses val="autoZero"/>
        <c:auto val="1"/>
        <c:lblAlgn val="ctr"/>
        <c:lblOffset val="100"/>
        <c:noMultiLvlLbl val="0"/>
      </c:catAx>
      <c:valAx>
        <c:axId val="426580280"/>
        <c:scaling>
          <c:logBase val="10"/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out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26587168"/>
        <c:crossesAt val="1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Обсяги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послуг (млн.грн)*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34719583638488294"/>
          <c:y val="1.284294973633525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55668585844801721"/>
          <c:y val="6.4214748681676259E-2"/>
          <c:w val="0.39235066259712814"/>
          <c:h val="0.8972564021093180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Обсяги послуг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CA7-4A59-B67C-0E0CFA546FF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CA7-4A59-B67C-0E0CFA546FF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CA7-4A59-B67C-0E0CFA546FF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CA7-4A59-B67C-0E0CFA546FF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CA7-4A59-B67C-0E0CFA546FF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CA7-4A59-B67C-0E0CFA546FF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4CA7-4A59-B67C-0E0CFA546FF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4CA7-4A59-B67C-0E0CFA546FF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4CA7-4A59-B67C-0E0CFA546FFC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8ADE-4412-9976-6C4F4E74B18E}"/>
              </c:ext>
            </c:extLst>
          </c:dPt>
          <c:dLbls>
            <c:dLbl>
              <c:idx val="6"/>
              <c:layout>
                <c:manualLayout>
                  <c:x val="-5.1191300472614677E-3"/>
                  <c:y val="3.5703400267012006E-2"/>
                </c:manualLayout>
              </c:layout>
              <c:tx>
                <c:rich>
                  <a:bodyPr/>
                  <a:lstStyle/>
                  <a:p>
                    <a:fld id="{53FD2BE8-89EA-4F51-B2CA-4CD45E66BCC7}" type="VALUE">
                      <a:rPr lang="en-US">
                        <a:solidFill>
                          <a:schemeClr val="tx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4CA7-4A59-B67C-0E0CFA546FFC}"/>
                </c:ext>
              </c:extLst>
            </c:dLbl>
            <c:dLbl>
              <c:idx val="7"/>
              <c:layout>
                <c:manualLayout>
                  <c:x val="-2.5322635863122073E-2"/>
                  <c:y val="1.088455158992683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Arial Black" panose="020B0A04020102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4CA7-4A59-B67C-0E0CFA546FFC}"/>
                </c:ext>
              </c:extLst>
            </c:dLbl>
            <c:dLbl>
              <c:idx val="8"/>
              <c:layout>
                <c:manualLayout>
                  <c:x val="2.3311819116790099E-2"/>
                  <c:y val="6.421474868167626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Arial Black" panose="020B0A04020102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4CA7-4A59-B67C-0E0CFA546FFC}"/>
                </c:ext>
              </c:extLst>
            </c:dLbl>
            <c:dLbl>
              <c:idx val="9"/>
              <c:layout>
                <c:manualLayout>
                  <c:x val="8.3511399964111041E-2"/>
                  <c:y val="9.632212302251440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/>
                      </a:solidFill>
                      <a:latin typeface="Arial Black" panose="020B0A04020102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8ADE-4412-9976-6C4F4E74B1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Переказ коштів</c:v>
                </c:pt>
                <c:pt idx="1">
                  <c:v>Надання кредитів</c:v>
                </c:pt>
                <c:pt idx="2">
                  <c:v>Страхування (обсяг зібраних (валових) премій)</c:v>
                </c:pt>
                <c:pt idx="3">
                  <c:v>Факторинг</c:v>
                </c:pt>
                <c:pt idx="4">
                  <c:v>Обмін валют</c:v>
                </c:pt>
                <c:pt idx="5">
                  <c:v>Фінансування будівництва та/або здійснення операцій з нерухомістю</c:v>
                </c:pt>
                <c:pt idx="6">
                  <c:v>Фінансовий лізинг</c:v>
                </c:pt>
                <c:pt idx="7">
                  <c:v>Надання гарантій та порук</c:v>
                </c:pt>
                <c:pt idx="8">
                  <c:v>Недержавні пенсійні фонди (обсяг пенсійних внесків станом на 31.12.2017)</c:v>
                </c:pt>
                <c:pt idx="9">
                  <c:v>Залучення коштів</c:v>
                </c:pt>
              </c:strCache>
            </c:strRef>
          </c:cat>
          <c:val>
            <c:numRef>
              <c:f>Sheet1!$B$2:$B$11</c:f>
              <c:numCache>
                <c:formatCode>#,##0.0</c:formatCode>
                <c:ptCount val="10"/>
                <c:pt idx="0">
                  <c:v>107837</c:v>
                </c:pt>
                <c:pt idx="1">
                  <c:v>45497.299999999996</c:v>
                </c:pt>
                <c:pt idx="2">
                  <c:v>43431.8</c:v>
                </c:pt>
                <c:pt idx="3">
                  <c:v>31363.4</c:v>
                </c:pt>
                <c:pt idx="4">
                  <c:v>30175.599999999999</c:v>
                </c:pt>
                <c:pt idx="5">
                  <c:v>25046.6</c:v>
                </c:pt>
                <c:pt idx="6">
                  <c:v>12967.6</c:v>
                </c:pt>
                <c:pt idx="7">
                  <c:v>5455</c:v>
                </c:pt>
                <c:pt idx="8">
                  <c:v>1897.3</c:v>
                </c:pt>
                <c:pt idx="9">
                  <c:v>1829.5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71-4984-A121-69D870FBC4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7.0966590102842881E-3"/>
          <c:y val="2.2534426390501884E-2"/>
          <c:w val="0.40992829547672582"/>
          <c:h val="0.954261518381106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435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7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24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76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071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88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12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99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181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300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054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9D89E-8CFB-407A-9CAF-F6639208B3A5}" type="datetimeFigureOut">
              <a:rPr lang="en-US" smtClean="0"/>
              <a:t>7/2/2018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2F27A-8B74-4C14-A540-7BA52D954A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http://www3.weforum.org/docs/GCR2017-2018/05FullReport/TheGlobalCompetitivenessReport2017%E2%80%932018.pdf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fp.gov.ua/files/OgliadRinkiv/FK/OsnPokazn/FK_4%20%D0%BA%D0%B2_2017.pdf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fp.gov.ua/files/OgliadRinkiv/FK/OsnPokazn/FK_4%20%D0%BA%D0%B2_2017.pdf" TargetMode="Externa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fp.gov.ua/files/17_Dep_Repetska/NPF_IV_kv%202017.pdf" TargetMode="External"/><Relationship Id="rId5" Type="http://schemas.openxmlformats.org/officeDocument/2006/relationships/hyperlink" Target="https://www.nfp.gov.ua/ua/Informatsiia-pro-stan-i-rozvytok-kredytnykh-ustanov-Ukrainy.html" TargetMode="External"/><Relationship Id="rId4" Type="http://schemas.openxmlformats.org/officeDocument/2006/relationships/hyperlink" Target="https://www.nfp.gov.ua/files/OgliadRinkiv/SK/2017_rik/sk_%202017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2"/>
            <a:ext cx="12204000" cy="871248"/>
          </a:xfrm>
          <a:prstGeom prst="rect">
            <a:avLst/>
          </a:prstGeom>
          <a:solidFill>
            <a:srgbClr val="002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000" tIns="60960" rIns="4800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ru-RU" sz="2600" b="1" dirty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Україна в 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рейтингу конкурентоспроможності</a:t>
            </a:r>
            <a:endParaRPr lang="ru-RU" sz="2600" b="1" dirty="0">
              <a:solidFill>
                <a:prstClr val="white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6" name="Прямоугольник 32"/>
          <p:cNvSpPr/>
          <p:nvPr/>
        </p:nvSpPr>
        <p:spPr>
          <a:xfrm>
            <a:off x="-3" y="838390"/>
            <a:ext cx="12204000" cy="17867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lnSpc>
                <a:spcPct val="150000"/>
              </a:lnSpc>
              <a:defRPr/>
            </a:pPr>
            <a:endParaRPr lang="ru-RU" sz="533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97425" y="2145146"/>
            <a:ext cx="4394575" cy="30449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Світовий економічний форум, Звіт по світовій 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конкурентоспроможності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2017-2018 (2018, доступний за 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посиланням</a:t>
            </a:r>
            <a:r>
              <a:rPr lang="en-US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endParaRPr lang="en-US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Інформація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Косово, Узбекистану, Білорусі і Туркменістану 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відсутня.</a:t>
            </a:r>
            <a:endParaRPr lang="en-US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Всього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138 країн. </a:t>
            </a:r>
            <a:endParaRPr lang="en-US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Індекс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"Ефективність фінансового ринку" (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Market Efficiency)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показує доступність фінансових послуг, наскільки фінансові послуги відповідають потребам бізнесу і доступ до фінансування, включаючи через локальний ринок капіталу і венчурний капітал. </a:t>
            </a:r>
            <a:endParaRPr lang="en-US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Показник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"Довіра і певність до фінансового ринку" (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Market Trustworthiness &amp; Confidence"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вимірює відповідні юридичні ризики, платоспроможність банків і регулювання фондових бірж.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" y="1248686"/>
            <a:ext cx="7277308" cy="546300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214011" y="1756117"/>
            <a:ext cx="747251" cy="389029"/>
          </a:xfrm>
          <a:prstGeom prst="ellipse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566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2"/>
            <a:ext cx="12204000" cy="871248"/>
          </a:xfrm>
          <a:prstGeom prst="rect">
            <a:avLst/>
          </a:prstGeom>
          <a:solidFill>
            <a:srgbClr val="002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000" tIns="60960" rIns="4800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Топ 6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фінансових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послуг</a:t>
            </a:r>
            <a:r>
              <a:rPr lang="ru-RU" sz="2600" b="1" dirty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за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зростанням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у 2017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році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* </a:t>
            </a:r>
            <a:r>
              <a:rPr lang="en-US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endParaRPr lang="uk-UA" sz="2600" b="1" dirty="0">
              <a:solidFill>
                <a:prstClr val="white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6" name="Прямоугольник 32"/>
          <p:cNvSpPr/>
          <p:nvPr/>
        </p:nvSpPr>
        <p:spPr>
          <a:xfrm>
            <a:off x="-3" y="838390"/>
            <a:ext cx="12204000" cy="17867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lnSpc>
                <a:spcPct val="150000"/>
              </a:lnSpc>
              <a:defRPr/>
            </a:pPr>
            <a:endParaRPr lang="ru-RU" sz="533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462929299"/>
              </p:ext>
            </p:extLst>
          </p:nvPr>
        </p:nvGraphicFramePr>
        <p:xfrm>
          <a:off x="91440" y="1310641"/>
          <a:ext cx="11835243" cy="5049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ectangle 1"/>
          <p:cNvSpPr/>
          <p:nvPr/>
        </p:nvSpPr>
        <p:spPr>
          <a:xfrm>
            <a:off x="91440" y="6268720"/>
            <a:ext cx="12100560" cy="4775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Згідно з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даними Нацкомфінпослуг (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Підсумки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діяльності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фінансових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компаній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ломбардів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та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юридичних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осіб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(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лізингодавців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) за 2017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рік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3476244" y="1086157"/>
            <a:ext cx="4654296" cy="32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Темпи росту порівняно з 2016 роком (%)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188720" y="2660904"/>
            <a:ext cx="7799832" cy="566928"/>
          </a:xfrm>
          <a:prstGeom prst="straightConnector1">
            <a:avLst/>
          </a:prstGeom>
          <a:ln w="508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8986684" y="1720645"/>
            <a:ext cx="1081548" cy="953729"/>
          </a:xfrm>
          <a:prstGeom prst="straightConnector1">
            <a:avLst/>
          </a:prstGeom>
          <a:ln w="508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3714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2"/>
            <a:ext cx="12204000" cy="871248"/>
          </a:xfrm>
          <a:prstGeom prst="rect">
            <a:avLst/>
          </a:prstGeom>
          <a:solidFill>
            <a:srgbClr val="002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8000" tIns="60960" rIns="4800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Обсяг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наданих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фінансових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послуг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за видами у 2017 </a:t>
            </a:r>
            <a:r>
              <a:rPr lang="ru-RU" sz="2600" b="1" dirty="0" err="1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році</a:t>
            </a:r>
            <a:r>
              <a:rPr lang="ru-RU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r>
              <a:rPr lang="en-US" sz="2600" b="1" dirty="0" smtClean="0">
                <a:solidFill>
                  <a:prstClr val="white"/>
                </a:solidFill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</a:t>
            </a:r>
            <a:endParaRPr lang="uk-UA" sz="2600" b="1" dirty="0">
              <a:solidFill>
                <a:prstClr val="white"/>
              </a:solidFill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6" name="Прямоугольник 32"/>
          <p:cNvSpPr/>
          <p:nvPr/>
        </p:nvSpPr>
        <p:spPr>
          <a:xfrm>
            <a:off x="-3" y="838390"/>
            <a:ext cx="12204000" cy="17867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lnSpc>
                <a:spcPct val="150000"/>
              </a:lnSpc>
              <a:defRPr/>
            </a:pPr>
            <a:endParaRPr lang="ru-RU" sz="533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805130897"/>
              </p:ext>
            </p:extLst>
          </p:nvPr>
        </p:nvGraphicFramePr>
        <p:xfrm>
          <a:off x="609600" y="1178561"/>
          <a:ext cx="11307097" cy="4944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91440" y="6268720"/>
            <a:ext cx="12100560" cy="4775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Згідно з </a:t>
            </a:r>
            <a:r>
              <a:rPr lang="uk-UA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даними Нацкомфінпослуг (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Підсумки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діяльності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фінансових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компаній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ломбардів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та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юридичних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осіб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(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лізингодавців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) за 2017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рік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Підсумки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діяльності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страхових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компаній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за 2017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рік</a:t>
            </a:r>
            <a:r>
              <a:rPr lang="uk-UA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Основні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показники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системи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кредитних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установ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Підсумки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розвитку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системи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недержавного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пенсійного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забезпечення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станом на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31.12.2017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607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212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Arial Black</vt:lpstr>
      <vt:lpstr>Calibri</vt:lpstr>
      <vt:lpstr>Calibri Light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Zakharko</dc:creator>
  <cp:lastModifiedBy>Natalia Pauk</cp:lastModifiedBy>
  <cp:revision>37</cp:revision>
  <cp:lastPrinted>2018-07-02T06:40:11Z</cp:lastPrinted>
  <dcterms:created xsi:type="dcterms:W3CDTF">2018-06-29T14:19:12Z</dcterms:created>
  <dcterms:modified xsi:type="dcterms:W3CDTF">2018-07-02T10:24:31Z</dcterms:modified>
</cp:coreProperties>
</file>