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4015" r:id="rId2"/>
  </p:sldMasterIdLst>
  <p:notesMasterIdLst>
    <p:notesMasterId r:id="rId8"/>
  </p:notesMasterIdLst>
  <p:handoutMasterIdLst>
    <p:handoutMasterId r:id="rId9"/>
  </p:handoutMasterIdLst>
  <p:sldIdLst>
    <p:sldId id="354" r:id="rId3"/>
    <p:sldId id="353" r:id="rId4"/>
    <p:sldId id="350" r:id="rId5"/>
    <p:sldId id="355" r:id="rId6"/>
    <p:sldId id="351" r:id="rId7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 Bakumenko Dmitry" initials="BDY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8080"/>
    <a:srgbClr val="3366CC"/>
    <a:srgbClr val="CA7272"/>
    <a:srgbClr val="C0504D"/>
    <a:srgbClr val="FFFFFF"/>
    <a:srgbClr val="CCECFF"/>
    <a:srgbClr val="66CCFF"/>
    <a:srgbClr val="F4E9E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613" autoAdjust="0"/>
    <p:restoredTop sz="96187" autoAdjust="0"/>
  </p:normalViewPr>
  <p:slideViewPr>
    <p:cSldViewPr>
      <p:cViewPr varScale="1">
        <p:scale>
          <a:sx n="111" d="100"/>
          <a:sy n="111" d="100"/>
        </p:scale>
        <p:origin x="196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9459" name="Rectangle 3">
            <a:extLst/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fld id="{63F2150B-A56B-4DD6-B44A-DAD660A3ECAA}" type="datetimeFigureOut">
              <a:rPr lang="ru-RU"/>
              <a:pPr>
                <a:defRPr/>
              </a:pPr>
              <a:t>06.07.2018</a:t>
            </a:fld>
            <a:endParaRPr lang="ru-RU" dirty="0"/>
          </a:p>
        </p:txBody>
      </p:sp>
      <p:sp>
        <p:nvSpPr>
          <p:cNvPr id="19460" name="Rectangle 4">
            <a:extLst/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9461" name="Rectangle 5">
            <a:extLst/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7566D4A8-A83D-44B9-BBCE-8D0D165BA3B9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9406767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/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>
            <a:extLst/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AB0486D-7743-4D9C-ABF9-F2F619C05718}" type="datetimeFigureOut">
              <a:rPr lang="ru-RU"/>
              <a:pPr>
                <a:defRPr/>
              </a:pPr>
              <a:t>06.07.2018</a:t>
            </a:fld>
            <a:endParaRPr lang="ru-RU" dirty="0"/>
          </a:p>
        </p:txBody>
      </p:sp>
      <p:sp>
        <p:nvSpPr>
          <p:cNvPr id="4" name="Образ слайда 3">
            <a:extLst/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>
            <a:extLst/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/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>
            <a:extLst/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F6C4D81-F6F3-4C3D-95FE-EC1DFCDC02A2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5008208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 smtClean="0"/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9BC7178-F274-47B4-814E-E1108178C593}" type="slidenum">
              <a:rPr lang="ru-RU" altLang="ru-RU" smtClean="0"/>
              <a:pPr/>
              <a:t>1</a:t>
            </a:fld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252294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6C4D81-F6F3-4C3D-95FE-EC1DFCDC02A2}" type="slidenum">
              <a:rPr lang="ru-RU" altLang="ru-RU" smtClean="0"/>
              <a:pPr>
                <a:defRPr/>
              </a:pPr>
              <a:t>2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487095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6C4D81-F6F3-4C3D-95FE-EC1DFCDC02A2}" type="slidenum">
              <a:rPr lang="ru-RU" altLang="ru-RU" smtClean="0"/>
              <a:pPr>
                <a:defRPr/>
              </a:pPr>
              <a:t>3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8391602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6C4D81-F6F3-4C3D-95FE-EC1DFCDC02A2}" type="slidenum">
              <a:rPr lang="ru-RU" altLang="ru-RU" smtClean="0"/>
              <a:pPr>
                <a:defRPr/>
              </a:pPr>
              <a:t>4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334506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F6C4D81-F6F3-4C3D-95FE-EC1DFCDC02A2}" type="slidenum">
              <a:rPr lang="ru-RU" altLang="ru-RU" smtClean="0"/>
              <a:pPr>
                <a:defRPr/>
              </a:pPr>
              <a:t>5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141628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6552728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baseline="0"/>
            </a:lvl1pPr>
          </a:lstStyle>
          <a:p>
            <a:r>
              <a:rPr lang="ru-RU" dirty="0"/>
              <a:t>Заголовок </a:t>
            </a:r>
            <a:br>
              <a:rPr lang="ru-RU" dirty="0"/>
            </a:br>
            <a:r>
              <a:rPr lang="ru-RU" dirty="0"/>
              <a:t>презентации</a:t>
            </a: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>
          <a:xfrm>
            <a:off x="395536" y="2492896"/>
            <a:ext cx="6408712" cy="1036712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defRPr baseline="0"/>
            </a:lvl1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915575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5000" baseline="0"/>
            </a:lvl1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707466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lvl1pPr marL="571500" indent="-571500">
              <a:buClr>
                <a:srgbClr val="FF0000"/>
              </a:buClr>
              <a:buFont typeface="Arial" pitchFamily="34" charset="0"/>
              <a:buChar char="•"/>
              <a:defRPr sz="3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1pPr>
            <a:lvl2pPr marL="742950" indent="-285750">
              <a:buClr>
                <a:srgbClr val="FF0000"/>
              </a:buClr>
              <a:buFont typeface="Arial" pitchFamily="34" charset="0"/>
              <a:buChar char="•"/>
              <a:defRPr sz="25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2pPr>
            <a:lvl3pPr marL="1143000" indent="-228600">
              <a:buClr>
                <a:srgbClr val="FF0000"/>
              </a:buClr>
              <a:buFont typeface="Arial" pitchFamily="34" charset="0"/>
              <a:buChar char="•"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3pPr>
            <a:lvl4pPr marL="16002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4pPr>
            <a:lvl5pPr marL="20574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6582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lvl1pPr marL="571500" indent="-571500">
              <a:buClr>
                <a:srgbClr val="FF0000"/>
              </a:buClr>
              <a:buFont typeface="Arial" pitchFamily="34" charset="0"/>
              <a:buChar char="•"/>
              <a:defRPr sz="3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1pPr>
            <a:lvl2pPr marL="742950" indent="-285750">
              <a:buClr>
                <a:srgbClr val="FF0000"/>
              </a:buClr>
              <a:buFont typeface="Arial" pitchFamily="34" charset="0"/>
              <a:buChar char="•"/>
              <a:defRPr sz="25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2pPr>
            <a:lvl3pPr marL="1143000" indent="-228600">
              <a:buClr>
                <a:srgbClr val="FF0000"/>
              </a:buClr>
              <a:buFont typeface="Arial" pitchFamily="34" charset="0"/>
              <a:buChar char="•"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3pPr>
            <a:lvl4pPr marL="16002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4pPr>
            <a:lvl5pPr marL="20574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76129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679733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>
              <a:defRPr sz="5000" baseline="0"/>
            </a:lvl1pPr>
          </a:lstStyle>
          <a:p>
            <a:r>
              <a:rPr lang="ru-RU" dirty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276503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lvl1pPr marL="571500" indent="-571500">
              <a:buClr>
                <a:srgbClr val="FF0000"/>
              </a:buClr>
              <a:buFont typeface="Arial" pitchFamily="34" charset="0"/>
              <a:buChar char="•"/>
              <a:defRPr sz="3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1pPr>
            <a:lvl2pPr marL="742950" indent="-285750">
              <a:buClr>
                <a:srgbClr val="FF0000"/>
              </a:buClr>
              <a:buFont typeface="Arial" pitchFamily="34" charset="0"/>
              <a:buChar char="•"/>
              <a:defRPr sz="25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2pPr>
            <a:lvl3pPr marL="1143000" indent="-228600">
              <a:buClr>
                <a:srgbClr val="FF0000"/>
              </a:buClr>
              <a:buFont typeface="Arial" pitchFamily="34" charset="0"/>
              <a:buChar char="•"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3pPr>
            <a:lvl4pPr marL="16002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4pPr>
            <a:lvl5pPr marL="20574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6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15768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Текст 2"/>
          <p:cNvSpPr>
            <a:spLocks noGrp="1"/>
          </p:cNvSpPr>
          <p:nvPr>
            <p:ph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rtlCol="0">
            <a:normAutofit/>
          </a:bodyPr>
          <a:lstStyle>
            <a:lvl1pPr marL="571500" indent="-571500">
              <a:buClr>
                <a:srgbClr val="FF0000"/>
              </a:buClr>
              <a:buFont typeface="Arial" pitchFamily="34" charset="0"/>
              <a:buChar char="•"/>
              <a:defRPr sz="3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1pPr>
            <a:lvl2pPr marL="742950" indent="-285750">
              <a:buClr>
                <a:srgbClr val="FF0000"/>
              </a:buClr>
              <a:buFont typeface="Arial" pitchFamily="34" charset="0"/>
              <a:buChar char="•"/>
              <a:defRPr sz="25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2pPr>
            <a:lvl3pPr marL="1143000" indent="-228600">
              <a:buClr>
                <a:srgbClr val="FF0000"/>
              </a:buClr>
              <a:buFont typeface="Arial" pitchFamily="34" charset="0"/>
              <a:buChar char="•"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itchFamily="34" charset="0"/>
              </a:defRPr>
            </a:lvl3pPr>
            <a:lvl4pPr marL="16002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4pPr>
            <a:lvl5pPr marL="2057400" indent="-228600">
              <a:buClr>
                <a:srgbClr val="FF0000"/>
              </a:buClr>
              <a:buFont typeface="Arial" pitchFamily="34" charset="0"/>
              <a:buChar char="•"/>
              <a:defRPr baseline="0">
                <a:solidFill>
                  <a:schemeClr val="accent5">
                    <a:lumMod val="75000"/>
                  </a:schemeClr>
                </a:solidFill>
                <a:latin typeface="Arial" pitchFamily="34" charset="0"/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</p:txBody>
      </p:sp>
      <p:sp>
        <p:nvSpPr>
          <p:cNvPr id="5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srgbClr val="5F5F5F">
                    <a:lumMod val="75000"/>
                  </a:srgb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589156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404664"/>
            <a:ext cx="7851882" cy="432048"/>
          </a:xfrm>
        </p:spPr>
        <p:txBody>
          <a:bodyPr>
            <a:noAutofit/>
          </a:bodyPr>
          <a:lstStyle>
            <a:lvl1pPr algn="ctr">
              <a:defRPr sz="3600" b="1" baseline="0">
                <a:solidFill>
                  <a:srgbClr val="FF0000"/>
                </a:solidFill>
                <a:latin typeface="Arial" pitchFamily="34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Номер слайда 5">
            <a:extLst/>
          </p:cNvPr>
          <p:cNvSpPr>
            <a:spLocks noGrp="1"/>
          </p:cNvSpPr>
          <p:nvPr>
            <p:ph type="sldNum" sz="quarter" idx="10"/>
          </p:nvPr>
        </p:nvSpPr>
        <p:spPr>
          <a:xfrm>
            <a:off x="8459788" y="6381750"/>
            <a:ext cx="51435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600" baseline="0">
                <a:solidFill>
                  <a:srgbClr val="5F5F5F">
                    <a:lumMod val="75000"/>
                  </a:srgbClr>
                </a:solidFill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r>
              <a:rPr lang="ru-R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5458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4">
            <a:extLst/>
          </p:cNvPr>
          <p:cNvGrpSpPr>
            <a:grpSpLocks/>
          </p:cNvGrpSpPr>
          <p:nvPr userDrawn="1"/>
        </p:nvGrpSpPr>
        <p:grpSpPr bwMode="auto">
          <a:xfrm>
            <a:off x="6948488" y="115888"/>
            <a:ext cx="2057400" cy="1033462"/>
            <a:chOff x="6790776" y="1460333"/>
            <a:chExt cx="2058317" cy="1032563"/>
          </a:xfrm>
          <a:solidFill>
            <a:schemeClr val="bg1"/>
          </a:solidFill>
        </p:grpSpPr>
        <p:pic>
          <p:nvPicPr>
            <p:cNvPr id="3" name="Picture 7" descr="Результат пошуку зображень за запитом &quot;пумб png&quot;">
              <a:extLst/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90776" y="1460333"/>
              <a:ext cx="1032563" cy="10325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>
              <a:extLst/>
            </p:cNvPr>
            <p:cNvSpPr txBox="1"/>
            <p:nvPr/>
          </p:nvSpPr>
          <p:spPr>
            <a:xfrm>
              <a:off x="7740524" y="1715698"/>
              <a:ext cx="1108569" cy="523419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imes New Roman" panose="02020603050405020304" pitchFamily="18" charset="0"/>
                  <a:ea typeface="+mj-ea"/>
                  <a:cs typeface="Times New Roman" panose="02020603050405020304" pitchFamily="18" charset="0"/>
                </a:rPr>
                <a:t>Працюємо для Вас</a:t>
              </a:r>
              <a:endParaRPr lang="ru-RU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Rectangle 6">
            <a:extLst/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88125" y="6389688"/>
            <a:ext cx="2133600" cy="42386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2ED4FA0-FEFF-4BB9-A8DF-99E6C22F5DFE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779781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323850" y="549275"/>
            <a:ext cx="65516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Заголовок </a:t>
            </a:r>
            <a:br>
              <a:rPr lang="ru-RU" altLang="ru-RU" smtClean="0"/>
            </a:br>
            <a:r>
              <a:rPr lang="ru-RU" altLang="ru-RU" smtClean="0"/>
              <a:t>презентации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323850" y="2205038"/>
            <a:ext cx="6480175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Подзаголовок</a:t>
            </a:r>
            <a:r>
              <a:rPr lang="en-US" altLang="ru-RU" smtClean="0"/>
              <a:t> </a:t>
            </a:r>
            <a:r>
              <a:rPr lang="ru-RU" altLang="ru-RU" smtClean="0"/>
              <a:t>презентации</a:t>
            </a:r>
          </a:p>
        </p:txBody>
      </p:sp>
      <p:sp>
        <p:nvSpPr>
          <p:cNvPr id="2" name="Прямоугольник 1"/>
          <p:cNvSpPr/>
          <p:nvPr userDrawn="1"/>
        </p:nvSpPr>
        <p:spPr>
          <a:xfrm>
            <a:off x="0" y="5229225"/>
            <a:ext cx="9144000" cy="1628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8" r:id="rId1"/>
    <p:sldLayoutId id="2147484399" r:id="rId2"/>
    <p:sldLayoutId id="2147484401" r:id="rId3"/>
    <p:sldLayoutId id="2147484402" r:id="rId4"/>
    <p:sldLayoutId id="2147484403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6000" kern="1200">
          <a:solidFill>
            <a:srgbClr val="FF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4000" kern="1200">
          <a:solidFill>
            <a:srgbClr val="4B4B4B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323850" y="549275"/>
            <a:ext cx="655161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Заголовок </a:t>
            </a:r>
            <a:br>
              <a:rPr lang="ru-RU" altLang="ru-RU" smtClean="0"/>
            </a:br>
            <a:r>
              <a:rPr lang="ru-RU" altLang="ru-RU" smtClean="0"/>
              <a:t>презентации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323850" y="2205038"/>
            <a:ext cx="6480175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Подзаголовок</a:t>
            </a:r>
            <a:r>
              <a:rPr lang="en-US" altLang="ru-RU" smtClean="0"/>
              <a:t> </a:t>
            </a:r>
            <a:r>
              <a:rPr lang="ru-RU" altLang="ru-RU" smtClean="0"/>
              <a:t>презентации</a:t>
            </a:r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5229225"/>
            <a:ext cx="9144000" cy="1628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0" r:id="rId1"/>
    <p:sldLayoutId id="2147484404" r:id="rId2"/>
    <p:sldLayoutId id="2147484405" r:id="rId3"/>
    <p:sldLayoutId id="2147484406" r:id="rId4"/>
    <p:sldLayoutId id="2147484407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6000" kern="1200">
          <a:solidFill>
            <a:srgbClr val="FF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6000">
          <a:solidFill>
            <a:srgbClr val="FF0000"/>
          </a:solidFill>
          <a:latin typeface="Times New Roman" panose="02020603050405020304" pitchFamily="18" charset="0"/>
        </a:defRPr>
      </a:lvl9pPr>
    </p:titleStyle>
    <p:bodyStyle>
      <a:lvl1pPr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4000" kern="1200">
          <a:solidFill>
            <a:srgbClr val="4B4B4B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Группа 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2294" name="Picture 2" descr="C:\Users\Timenko\Desktop\violet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193" b="31493"/>
            <a:stretch>
              <a:fillRect/>
            </a:stretch>
          </p:blipFill>
          <p:spPr bwMode="auto">
            <a:xfrm>
              <a:off x="1907704" y="1629128"/>
              <a:ext cx="7236296" cy="52288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5" name="Picture 3" descr="C:\Users\Timenko\Desktop\red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86" t="33388"/>
            <a:stretch>
              <a:fillRect/>
            </a:stretch>
          </p:blipFill>
          <p:spPr bwMode="auto">
            <a:xfrm>
              <a:off x="0" y="0"/>
              <a:ext cx="5292080" cy="4221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291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403225"/>
            <a:ext cx="3598862" cy="127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22450"/>
            <a:ext cx="3778250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Заголовок 1"/>
          <p:cNvSpPr txBox="1">
            <a:spLocks/>
          </p:cNvSpPr>
          <p:nvPr/>
        </p:nvSpPr>
        <p:spPr bwMode="auto">
          <a:xfrm>
            <a:off x="2860017" y="3789040"/>
            <a:ext cx="5832475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defRPr sz="4000">
                <a:solidFill>
                  <a:srgbClr val="4B4B4B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uk-UA" altLang="ru-RU" sz="24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Постанова Правління НБУ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uk-UA" altLang="ru-RU" sz="24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№ 64 від 11.06.2018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uk-UA" altLang="ru-RU" sz="1800" dirty="0" smtClean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uk-UA" altLang="ru-RU" sz="24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Положення</a:t>
            </a:r>
            <a:r>
              <a:rPr lang="ru-RU" altLang="ru-RU" sz="24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 про </a:t>
            </a:r>
            <a:r>
              <a:rPr lang="uk-UA" altLang="ru-RU" sz="24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організацію системи управління ризиками у банках України та банківських групах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ru-RU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6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Липень - 2018</a:t>
            </a:r>
            <a:endParaRPr lang="ru-RU" altLang="ru-RU" sz="16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39005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AutoShape 12"/>
          <p:cNvSpPr>
            <a:spLocks noChangeArrowheads="1"/>
          </p:cNvSpPr>
          <p:nvPr/>
        </p:nvSpPr>
        <p:spPr bwMode="gray">
          <a:xfrm>
            <a:off x="162624" y="994948"/>
            <a:ext cx="8801864" cy="5530396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EEEEEE"/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</p:txBody>
      </p:sp>
      <p:sp>
        <p:nvSpPr>
          <p:cNvPr id="47" name="Пятиугольник 46"/>
          <p:cNvSpPr/>
          <p:nvPr/>
        </p:nvSpPr>
        <p:spPr>
          <a:xfrm>
            <a:off x="755576" y="1631234"/>
            <a:ext cx="2880320" cy="2165035"/>
          </a:xfrm>
          <a:prstGeom prst="homePlate">
            <a:avLst/>
          </a:prstGeom>
          <a:solidFill>
            <a:srgbClr val="FF9933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49" name="Нашивка 48"/>
          <p:cNvSpPr/>
          <p:nvPr/>
        </p:nvSpPr>
        <p:spPr>
          <a:xfrm>
            <a:off x="2284840" y="1284071"/>
            <a:ext cx="3779709" cy="2859358"/>
          </a:xfrm>
          <a:prstGeom prst="chevron">
            <a:avLst/>
          </a:prstGeom>
          <a:solidFill>
            <a:srgbClr val="0070C0">
              <a:alpha val="4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0" name="Нашивка 49"/>
          <p:cNvSpPr/>
          <p:nvPr/>
        </p:nvSpPr>
        <p:spPr>
          <a:xfrm>
            <a:off x="4514870" y="1066950"/>
            <a:ext cx="3952924" cy="3293601"/>
          </a:xfrm>
          <a:prstGeom prst="chevron">
            <a:avLst/>
          </a:prstGeom>
          <a:solidFill>
            <a:srgbClr val="008080">
              <a:alpha val="2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735464" y="2113585"/>
            <a:ext cx="16561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5 робочих груп у межах НАБУ</a:t>
            </a:r>
            <a:endParaRPr lang="ru-RU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929702" y="2291092"/>
            <a:ext cx="2016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Більш ніж 2 роки активної роботи</a:t>
            </a:r>
            <a:endParaRPr lang="ru-RU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156176" y="225208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Більш ніж 20 банків – учасників</a:t>
            </a:r>
            <a:endParaRPr lang="ru-RU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1907704" y="4869160"/>
            <a:ext cx="4896544" cy="1368152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5" name="Соединительная линия уступом 54"/>
          <p:cNvCxnSpPr>
            <a:stCxn id="58" idx="6"/>
            <a:endCxn id="50" idx="3"/>
          </p:cNvCxnSpPr>
          <p:nvPr/>
        </p:nvCxnSpPr>
        <p:spPr>
          <a:xfrm flipH="1" flipV="1">
            <a:off x="8467794" y="2713751"/>
            <a:ext cx="132973" cy="1917079"/>
          </a:xfrm>
          <a:prstGeom prst="bentConnector3">
            <a:avLst>
              <a:gd name="adj1" fmla="val -171915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21" descr="Rules-and-Regulations-of-Social-Networking-Sit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506" y="4897032"/>
            <a:ext cx="1264014" cy="1348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 Box 13"/>
          <p:cNvSpPr txBox="1">
            <a:spLocks noChangeArrowheads="1"/>
          </p:cNvSpPr>
          <p:nvPr/>
        </p:nvSpPr>
        <p:spPr bwMode="auto">
          <a:xfrm>
            <a:off x="3200232" y="5094184"/>
            <a:ext cx="3262780" cy="954107"/>
          </a:xfrm>
          <a:prstGeom prst="rect">
            <a:avLst/>
          </a:prstGeom>
          <a:noFill/>
          <a:ln>
            <a:noFill/>
            <a:prstDash val="sysDot"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spcBef>
                <a:spcPct val="0"/>
              </a:spcBef>
              <a:buNone/>
            </a:pPr>
            <a:r>
              <a:rPr lang="uk-UA" altLang="ru-RU" sz="1400" b="1" dirty="0">
                <a:latin typeface="Arial Black" panose="020B0A04020102020204" pitchFamily="34" charset="0"/>
              </a:rPr>
              <a:t>Положення</a:t>
            </a:r>
            <a:r>
              <a:rPr lang="ru-RU" altLang="ru-RU" sz="1400" b="1" dirty="0">
                <a:latin typeface="Arial Black" panose="020B0A04020102020204" pitchFamily="34" charset="0"/>
              </a:rPr>
              <a:t> про </a:t>
            </a:r>
            <a:r>
              <a:rPr lang="uk-UA" altLang="ru-RU" sz="1400" b="1" dirty="0">
                <a:latin typeface="Arial Black" panose="020B0A04020102020204" pitchFamily="34" charset="0"/>
              </a:rPr>
              <a:t>організацію системи управління ризиками у банках України та банківських групах</a:t>
            </a:r>
          </a:p>
        </p:txBody>
      </p:sp>
      <p:sp>
        <p:nvSpPr>
          <p:cNvPr id="58" name="Овал 57"/>
          <p:cNvSpPr/>
          <p:nvPr/>
        </p:nvSpPr>
        <p:spPr>
          <a:xfrm>
            <a:off x="7376631" y="4054766"/>
            <a:ext cx="1224136" cy="11521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9" name="Соединительная линия уступом 58"/>
          <p:cNvCxnSpPr>
            <a:stCxn id="60" idx="1"/>
            <a:endCxn id="54" idx="0"/>
          </p:cNvCxnSpPr>
          <p:nvPr/>
        </p:nvCxnSpPr>
        <p:spPr>
          <a:xfrm rot="10800000" flipV="1">
            <a:off x="4355976" y="4630830"/>
            <a:ext cx="2994134" cy="238330"/>
          </a:xfrm>
          <a:prstGeom prst="bentConnector2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 Box 13"/>
          <p:cNvSpPr txBox="1">
            <a:spLocks noChangeArrowheads="1"/>
          </p:cNvSpPr>
          <p:nvPr/>
        </p:nvSpPr>
        <p:spPr bwMode="auto">
          <a:xfrm>
            <a:off x="7350110" y="4246109"/>
            <a:ext cx="1366031" cy="769441"/>
          </a:xfrm>
          <a:prstGeom prst="rect">
            <a:avLst/>
          </a:prstGeom>
          <a:noFill/>
          <a:ln>
            <a:noFill/>
            <a:prstDash val="sysDot"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>
              <a:spcBef>
                <a:spcPct val="0"/>
              </a:spcBef>
              <a:buNone/>
            </a:pPr>
            <a:r>
              <a:rPr lang="uk-UA" altLang="ru-RU" sz="1200" b="1" dirty="0" smtClean="0">
                <a:latin typeface="Arial Black" panose="020B0A04020102020204" pitchFamily="34" charset="0"/>
              </a:rPr>
              <a:t>Враховано </a:t>
            </a:r>
            <a:r>
              <a:rPr lang="uk-UA" altLang="ru-RU" sz="2000" b="1" dirty="0" smtClean="0">
                <a:latin typeface="Arial Black" panose="020B0A04020102020204" pitchFamily="34" charset="0"/>
              </a:rPr>
              <a:t>60 %</a:t>
            </a:r>
          </a:p>
          <a:p>
            <a:pPr lvl="0" algn="ctr">
              <a:spcBef>
                <a:spcPct val="0"/>
              </a:spcBef>
              <a:buNone/>
            </a:pPr>
            <a:r>
              <a:rPr lang="uk-UA" altLang="ru-RU" sz="1200" b="1" dirty="0" smtClean="0">
                <a:latin typeface="Arial Black" panose="020B0A04020102020204" pitchFamily="34" charset="0"/>
              </a:rPr>
              <a:t>пропозицій</a:t>
            </a:r>
            <a:endParaRPr lang="uk-UA" altLang="ru-RU" sz="1200" b="1" dirty="0">
              <a:latin typeface="Arial Black" panose="020B0A04020102020204" pitchFamily="34" charset="0"/>
            </a:endParaRPr>
          </a:p>
        </p:txBody>
      </p:sp>
      <p:sp>
        <p:nvSpPr>
          <p:cNvPr id="61" name="Text Box 13"/>
          <p:cNvSpPr txBox="1">
            <a:spLocks noChangeArrowheads="1"/>
          </p:cNvSpPr>
          <p:nvPr/>
        </p:nvSpPr>
        <p:spPr bwMode="auto">
          <a:xfrm>
            <a:off x="0" y="332656"/>
            <a:ext cx="6169596" cy="461665"/>
          </a:xfrm>
          <a:prstGeom prst="rect">
            <a:avLst/>
          </a:prstGeom>
          <a:noFill/>
          <a:ln>
            <a:noFill/>
            <a:prstDash val="sysDot"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>
              <a:spcBef>
                <a:spcPct val="0"/>
              </a:spcBef>
              <a:buNone/>
            </a:pPr>
            <a:r>
              <a:rPr lang="ru-RU" sz="2400" b="1" dirty="0" smtClean="0">
                <a:solidFill>
                  <a:srgbClr val="C00000"/>
                </a:solidFill>
              </a:rPr>
              <a:t>Як </a:t>
            </a:r>
            <a:r>
              <a:rPr lang="uk-UA" sz="2400" b="1" dirty="0" smtClean="0">
                <a:solidFill>
                  <a:srgbClr val="C00000"/>
                </a:solidFill>
              </a:rPr>
              <a:t>це було?</a:t>
            </a:r>
            <a:endParaRPr lang="uk-UA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33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utoShape 12"/>
          <p:cNvSpPr>
            <a:spLocks noChangeArrowheads="1"/>
          </p:cNvSpPr>
          <p:nvPr/>
        </p:nvSpPr>
        <p:spPr bwMode="gray">
          <a:xfrm>
            <a:off x="162624" y="978065"/>
            <a:ext cx="8801864" cy="5530396"/>
          </a:xfrm>
          <a:prstGeom prst="roundRect">
            <a:avLst>
              <a:gd name="adj" fmla="val 10889"/>
            </a:avLst>
          </a:prstGeom>
          <a:gradFill rotWithShape="1">
            <a:gsLst>
              <a:gs pos="0">
                <a:srgbClr val="EEEEEE"/>
              </a:gs>
              <a:gs pos="100000">
                <a:srgbClr val="DDDDDD"/>
              </a:gs>
            </a:gsLst>
            <a:lin ang="2700000" scaled="1"/>
          </a:gradFill>
          <a:ln w="38100">
            <a:solidFill>
              <a:srgbClr val="FFFFFF"/>
            </a:solidFill>
            <a:round/>
            <a:headEnd/>
            <a:tailEnd/>
          </a:ln>
          <a:effectLst>
            <a:outerShdw dist="135003" dir="2928844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 dirty="0"/>
          </a:p>
        </p:txBody>
      </p:sp>
      <p:sp>
        <p:nvSpPr>
          <p:cNvPr id="20" name="AutoShape 3"/>
          <p:cNvSpPr>
            <a:spLocks noChangeArrowheads="1"/>
          </p:cNvSpPr>
          <p:nvPr/>
        </p:nvSpPr>
        <p:spPr bwMode="ltGray">
          <a:xfrm rot="10800000">
            <a:off x="1547664" y="680466"/>
            <a:ext cx="6212396" cy="5562526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0">
            <a:gsLst>
              <a:gs pos="0">
                <a:srgbClr val="015465">
                  <a:gamma/>
                  <a:tint val="45490"/>
                  <a:invGamma/>
                  <a:alpha val="60001"/>
                </a:srgbClr>
              </a:gs>
              <a:gs pos="100000">
                <a:srgbClr val="015465">
                  <a:alpha val="60001"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cs typeface="+mn-cs"/>
            </a:endParaRPr>
          </a:p>
        </p:txBody>
      </p:sp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0" y="332656"/>
            <a:ext cx="6169596" cy="461665"/>
          </a:xfrm>
          <a:prstGeom prst="rect">
            <a:avLst/>
          </a:prstGeom>
          <a:noFill/>
          <a:ln>
            <a:noFill/>
            <a:prstDash val="sysDot"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>
              <a:spcBef>
                <a:spcPct val="0"/>
              </a:spcBef>
              <a:buNone/>
            </a:pPr>
            <a:r>
              <a:rPr lang="uk-UA" sz="2400" b="1" dirty="0" smtClean="0">
                <a:solidFill>
                  <a:srgbClr val="C00000"/>
                </a:solidFill>
              </a:rPr>
              <a:t>Ключові зміни</a:t>
            </a:r>
            <a:endParaRPr lang="uk-UA" sz="2400" b="1" dirty="0">
              <a:solidFill>
                <a:srgbClr val="C00000"/>
              </a:solidFill>
            </a:endParaRPr>
          </a:p>
        </p:txBody>
      </p:sp>
      <p:pic>
        <p:nvPicPr>
          <p:cNvPr id="36" name="Picture 87" descr="Крас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641" y="3270652"/>
            <a:ext cx="57606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88" descr="Желтый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922" y="4933051"/>
            <a:ext cx="604217" cy="60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89" descr="Зеленый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739" y="5857128"/>
            <a:ext cx="560327" cy="564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90" descr="Голубой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323" y="4918845"/>
            <a:ext cx="576063" cy="57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91" descr="Бордовый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171" y="3340432"/>
            <a:ext cx="571597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Прямоугольник 40"/>
          <p:cNvSpPr/>
          <p:nvPr/>
        </p:nvSpPr>
        <p:spPr>
          <a:xfrm>
            <a:off x="1186898" y="1122758"/>
            <a:ext cx="2124236" cy="119831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2" name="Соединительная линия уступом 41"/>
          <p:cNvCxnSpPr>
            <a:stCxn id="41" idx="1"/>
            <a:endCxn id="36" idx="0"/>
          </p:cNvCxnSpPr>
          <p:nvPr/>
        </p:nvCxnSpPr>
        <p:spPr>
          <a:xfrm rot="10800000" flipH="1" flipV="1">
            <a:off x="1186897" y="1721916"/>
            <a:ext cx="414775" cy="1548736"/>
          </a:xfrm>
          <a:prstGeom prst="bentConnector4">
            <a:avLst>
              <a:gd name="adj1" fmla="val -55114"/>
              <a:gd name="adj2" fmla="val 69343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2321751" y="2515869"/>
            <a:ext cx="2124236" cy="119831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49" name="Соединительная линия уступом 48"/>
          <p:cNvCxnSpPr>
            <a:stCxn id="48" idx="1"/>
            <a:endCxn id="39" idx="0"/>
          </p:cNvCxnSpPr>
          <p:nvPr/>
        </p:nvCxnSpPr>
        <p:spPr>
          <a:xfrm rot="10800000" flipV="1">
            <a:off x="2215355" y="3115027"/>
            <a:ext cx="106396" cy="1803818"/>
          </a:xfrm>
          <a:prstGeom prst="bentConnector2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52"/>
          <p:cNvSpPr/>
          <p:nvPr/>
        </p:nvSpPr>
        <p:spPr>
          <a:xfrm>
            <a:off x="3556971" y="4011784"/>
            <a:ext cx="2124236" cy="119831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54" name="Соединительная линия уступом 53"/>
          <p:cNvCxnSpPr>
            <a:endCxn id="38" idx="0"/>
          </p:cNvCxnSpPr>
          <p:nvPr/>
        </p:nvCxnSpPr>
        <p:spPr>
          <a:xfrm rot="5400000">
            <a:off x="4316739" y="5532264"/>
            <a:ext cx="647028" cy="2700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Прямоугольник 68"/>
          <p:cNvSpPr/>
          <p:nvPr/>
        </p:nvSpPr>
        <p:spPr>
          <a:xfrm>
            <a:off x="4680009" y="2515869"/>
            <a:ext cx="2124236" cy="119831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6013461" y="1122758"/>
            <a:ext cx="2124236" cy="1198316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72" name="Соединительная линия уступом 71"/>
          <p:cNvCxnSpPr>
            <a:stCxn id="69" idx="3"/>
            <a:endCxn id="37" idx="0"/>
          </p:cNvCxnSpPr>
          <p:nvPr/>
        </p:nvCxnSpPr>
        <p:spPr>
          <a:xfrm>
            <a:off x="6804245" y="3115027"/>
            <a:ext cx="93786" cy="1818024"/>
          </a:xfrm>
          <a:prstGeom prst="bentConnector2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Соединительная линия уступом 75"/>
          <p:cNvCxnSpPr>
            <a:stCxn id="70" idx="3"/>
            <a:endCxn id="40" idx="0"/>
          </p:cNvCxnSpPr>
          <p:nvPr/>
        </p:nvCxnSpPr>
        <p:spPr>
          <a:xfrm flipH="1">
            <a:off x="7722970" y="1721916"/>
            <a:ext cx="414727" cy="1618516"/>
          </a:xfrm>
          <a:prstGeom prst="bentConnector4">
            <a:avLst>
              <a:gd name="adj1" fmla="val -55121"/>
              <a:gd name="adj2" fmla="val 68509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1186897" y="1472529"/>
            <a:ext cx="21242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00" b="1" dirty="0" smtClean="0">
                <a:latin typeface="Arial Black" panose="020B0A04020102020204" pitchFamily="34" charset="0"/>
              </a:rPr>
              <a:t>Концентрація відповідальності за побудову СУР на Раді банку</a:t>
            </a:r>
            <a:endParaRPr lang="ru-RU" sz="900" b="1" dirty="0">
              <a:latin typeface="Arial Black" panose="020B0A04020102020204" pitchFamily="34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063701" y="1468000"/>
            <a:ext cx="201676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00" b="1" dirty="0" smtClean="0">
                <a:latin typeface="Arial Black" panose="020B0A04020102020204" pitchFamily="34" charset="0"/>
              </a:rPr>
              <a:t>Єдині вимоги до </a:t>
            </a:r>
            <a:r>
              <a:rPr lang="uk-UA" sz="900" b="1" dirty="0" smtClean="0">
                <a:latin typeface="Arial Black" panose="020B0A04020102020204" pitchFamily="34" charset="0"/>
              </a:rPr>
              <a:t>управління </a:t>
            </a:r>
            <a:r>
              <a:rPr lang="uk-UA" sz="900" b="1" dirty="0" smtClean="0">
                <a:latin typeface="Arial Black" panose="020B0A04020102020204" pitchFamily="34" charset="0"/>
              </a:rPr>
              <a:t>ризиками для </a:t>
            </a:r>
            <a:r>
              <a:rPr lang="uk-UA" sz="900" b="1" dirty="0" smtClean="0">
                <a:latin typeface="Arial Black" panose="020B0A04020102020204" pitchFamily="34" charset="0"/>
              </a:rPr>
              <a:t>банків та банківських </a:t>
            </a:r>
            <a:r>
              <a:rPr lang="uk-UA" sz="900" b="1" dirty="0" smtClean="0">
                <a:latin typeface="Arial Black" panose="020B0A04020102020204" pitchFamily="34" charset="0"/>
              </a:rPr>
              <a:t>груп</a:t>
            </a:r>
            <a:endParaRPr lang="ru-RU" sz="900" b="1" dirty="0">
              <a:latin typeface="Arial Black" panose="020B0A04020102020204" pitchFamily="34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369345" y="2861111"/>
            <a:ext cx="21242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Arial Black" panose="020B0A04020102020204" pitchFamily="34" charset="0"/>
              </a:rPr>
              <a:t>C</a:t>
            </a:r>
            <a:r>
              <a:rPr lang="uk-UA" sz="900" b="1" dirty="0" smtClean="0">
                <a:latin typeface="Arial Black" panose="020B0A04020102020204" pitchFamily="34" charset="0"/>
              </a:rPr>
              <a:t>творення Комітету з питань ризиків Радою банку та делегування повноважень</a:t>
            </a:r>
            <a:endParaRPr lang="ru-RU" sz="900" b="1" dirty="0">
              <a:latin typeface="Arial Black" panose="020B0A040201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653861" y="2856925"/>
            <a:ext cx="21242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00" b="1" dirty="0">
                <a:latin typeface="Arial Black" panose="020B0A04020102020204" pitchFamily="34" charset="0"/>
              </a:rPr>
              <a:t>О</a:t>
            </a:r>
            <a:r>
              <a:rPr lang="uk-UA" sz="900" b="1" dirty="0" smtClean="0">
                <a:latin typeface="Arial Black" panose="020B0A04020102020204" pitchFamily="34" charset="0"/>
              </a:rPr>
              <a:t>бов</a:t>
            </a:r>
            <a:r>
              <a:rPr lang="en-US" sz="900" b="1" dirty="0" smtClean="0">
                <a:latin typeface="Arial Black" panose="020B0A04020102020204" pitchFamily="34" charset="0"/>
              </a:rPr>
              <a:t>’</a:t>
            </a:r>
            <a:r>
              <a:rPr lang="ru-RU" sz="900" b="1" dirty="0" smtClean="0">
                <a:latin typeface="Arial Black" panose="020B0A04020102020204" pitchFamily="34" charset="0"/>
              </a:rPr>
              <a:t>я</a:t>
            </a:r>
            <a:r>
              <a:rPr lang="uk-UA" sz="900" b="1" dirty="0" smtClean="0">
                <a:latin typeface="Arial Black" panose="020B0A04020102020204" pitchFamily="34" charset="0"/>
              </a:rPr>
              <a:t>зки та нові повноваження </a:t>
            </a:r>
            <a:r>
              <a:rPr lang="en-US" sz="900" b="1" dirty="0" smtClean="0">
                <a:latin typeface="Arial Black" panose="020B0A04020102020204" pitchFamily="34" charset="0"/>
              </a:rPr>
              <a:t>CRO</a:t>
            </a:r>
            <a:r>
              <a:rPr lang="uk-UA" sz="900" b="1" dirty="0">
                <a:latin typeface="Arial Black" panose="020B0A04020102020204" pitchFamily="34" charset="0"/>
              </a:rPr>
              <a:t> </a:t>
            </a:r>
            <a:r>
              <a:rPr lang="uk-UA" sz="900" b="1" dirty="0" smtClean="0">
                <a:latin typeface="Arial Black" panose="020B0A04020102020204" pitchFamily="34" charset="0"/>
              </a:rPr>
              <a:t>та </a:t>
            </a:r>
            <a:r>
              <a:rPr lang="uk-UA" sz="900" b="1" dirty="0">
                <a:latin typeface="Arial Black" panose="020B0A04020102020204" pitchFamily="34" charset="0"/>
              </a:rPr>
              <a:t>ССО. </a:t>
            </a:r>
            <a:r>
              <a:rPr lang="uk-UA" sz="900" b="1" dirty="0" smtClean="0">
                <a:latin typeface="Arial Black" panose="020B0A04020102020204" pitchFamily="34" charset="0"/>
              </a:rPr>
              <a:t>Підпорядкування Раді банку.</a:t>
            </a:r>
            <a:endParaRPr lang="ru-RU" sz="900" b="1" dirty="0">
              <a:latin typeface="Arial Black" panose="020B0A040201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3556970" y="4426276"/>
            <a:ext cx="2124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900" b="1" dirty="0" smtClean="0">
                <a:latin typeface="Arial Black" panose="020B0A04020102020204" pitchFamily="34" charset="0"/>
              </a:rPr>
              <a:t>Відповідальність </a:t>
            </a:r>
            <a:r>
              <a:rPr lang="uk-UA" sz="900" b="1" dirty="0">
                <a:latin typeface="Arial Black" panose="020B0A04020102020204" pitchFamily="34" charset="0"/>
              </a:rPr>
              <a:t>Ради </a:t>
            </a:r>
            <a:r>
              <a:rPr lang="uk-UA" sz="900" b="1" dirty="0" smtClean="0">
                <a:latin typeface="Arial Black" panose="020B0A04020102020204" pitchFamily="34" charset="0"/>
              </a:rPr>
              <a:t>банку за управління ризиками</a:t>
            </a:r>
            <a:endParaRPr lang="ru-RU" sz="9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5569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3"/>
          <p:cNvSpPr txBox="1">
            <a:spLocks noChangeArrowheads="1"/>
          </p:cNvSpPr>
          <p:nvPr/>
        </p:nvSpPr>
        <p:spPr bwMode="auto">
          <a:xfrm>
            <a:off x="0" y="332656"/>
            <a:ext cx="8532440" cy="461665"/>
          </a:xfrm>
          <a:prstGeom prst="rect">
            <a:avLst/>
          </a:prstGeom>
          <a:noFill/>
          <a:ln>
            <a:noFill/>
            <a:prstDash val="sysDot"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>
              <a:spcBef>
                <a:spcPct val="0"/>
              </a:spcBef>
              <a:buNone/>
            </a:pPr>
            <a:r>
              <a:rPr lang="uk-UA" sz="2400" b="1" dirty="0" smtClean="0">
                <a:solidFill>
                  <a:srgbClr val="C00000"/>
                </a:solidFill>
              </a:rPr>
              <a:t>Виклики та переваги для банківської системи</a:t>
            </a:r>
            <a:endParaRPr lang="uk-UA" sz="2400" b="1" dirty="0">
              <a:solidFill>
                <a:srgbClr val="C00000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07504" y="1268760"/>
            <a:ext cx="8801864" cy="4971215"/>
            <a:chOff x="162624" y="978065"/>
            <a:chExt cx="8801864" cy="4971215"/>
          </a:xfrm>
        </p:grpSpPr>
        <p:sp>
          <p:nvSpPr>
            <p:cNvPr id="43" name="AutoShape 12"/>
            <p:cNvSpPr>
              <a:spLocks noChangeArrowheads="1"/>
            </p:cNvSpPr>
            <p:nvPr/>
          </p:nvSpPr>
          <p:spPr bwMode="gray">
            <a:xfrm>
              <a:off x="162624" y="978065"/>
              <a:ext cx="8801864" cy="4971215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 dirty="0"/>
            </a:p>
          </p:txBody>
        </p:sp>
        <p:sp>
          <p:nvSpPr>
            <p:cNvPr id="45" name="AutoShape 18"/>
            <p:cNvSpPr>
              <a:spLocks noChangeArrowheads="1"/>
            </p:cNvSpPr>
            <p:nvPr/>
          </p:nvSpPr>
          <p:spPr bwMode="gray">
            <a:xfrm>
              <a:off x="3258918" y="2718383"/>
              <a:ext cx="1219200" cy="1184275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95800">
                  <a:srgbClr val="834E5C"/>
                </a:gs>
                <a:gs pos="0">
                  <a:srgbClr val="B96F81"/>
                </a:gs>
                <a:gs pos="100000">
                  <a:srgbClr val="B96F81">
                    <a:gamma/>
                    <a:shade val="69804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FEFEFE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+mn-cs"/>
              </a:endParaRPr>
            </a:p>
          </p:txBody>
        </p:sp>
        <p:sp>
          <p:nvSpPr>
            <p:cNvPr id="46" name="AutoShape 13"/>
            <p:cNvSpPr>
              <a:spLocks noChangeArrowheads="1"/>
            </p:cNvSpPr>
            <p:nvPr/>
          </p:nvSpPr>
          <p:spPr bwMode="gray">
            <a:xfrm>
              <a:off x="4718808" y="2718383"/>
              <a:ext cx="1219200" cy="1184275"/>
            </a:xfrm>
            <a:prstGeom prst="roundRect">
              <a:avLst>
                <a:gd name="adj" fmla="val 11921"/>
              </a:avLst>
            </a:prstGeom>
            <a:gradFill rotWithShape="1">
              <a:gsLst>
                <a:gs pos="0">
                  <a:srgbClr val="84B75D"/>
                </a:gs>
                <a:gs pos="100000">
                  <a:srgbClr val="84B75D">
                    <a:gamma/>
                    <a:shade val="69804"/>
                    <a:invGamma/>
                  </a:srgbClr>
                </a:gs>
              </a:gsLst>
              <a:lin ang="5400000" scaled="1"/>
            </a:gradFill>
            <a:ln w="38100">
              <a:solidFill>
                <a:srgbClr val="FEFEFE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cs typeface="+mn-cs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2873644" y="3131780"/>
              <a:ext cx="201676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600" b="1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Виклики</a:t>
              </a:r>
              <a:endParaRPr lang="ru-RU" sz="1600" b="1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4333568" y="3131780"/>
              <a:ext cx="201676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1600" b="1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Переваги</a:t>
              </a:r>
              <a:endParaRPr lang="ru-RU" sz="1600" b="1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  <p:sp>
          <p:nvSpPr>
            <p:cNvPr id="2" name="Скругленный прямоугольник 1"/>
            <p:cNvSpPr/>
            <p:nvPr/>
          </p:nvSpPr>
          <p:spPr>
            <a:xfrm>
              <a:off x="6282437" y="1196752"/>
              <a:ext cx="2520280" cy="439248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62" name="Скругленный прямоугольник 61"/>
            <p:cNvSpPr/>
            <p:nvPr/>
          </p:nvSpPr>
          <p:spPr>
            <a:xfrm>
              <a:off x="284035" y="1196752"/>
              <a:ext cx="2520280" cy="439248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cxnSp>
          <p:nvCxnSpPr>
            <p:cNvPr id="63" name="Соединительная линия уступом 62"/>
            <p:cNvCxnSpPr/>
            <p:nvPr/>
          </p:nvCxnSpPr>
          <p:spPr>
            <a:xfrm>
              <a:off x="2873645" y="3301058"/>
              <a:ext cx="364859" cy="1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/>
            <p:cNvSpPr txBox="1"/>
            <p:nvPr/>
          </p:nvSpPr>
          <p:spPr>
            <a:xfrm>
              <a:off x="383056" y="1500380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Зростання відповідальності вищого керівництва </a:t>
              </a:r>
              <a:r>
                <a:rPr lang="uk-UA" sz="900" b="1" dirty="0" smtClean="0">
                  <a:latin typeface="Arial Black" panose="020B0A04020102020204" pitchFamily="34" charset="0"/>
                </a:rPr>
                <a:t>банків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83056" y="2261772"/>
              <a:ext cx="232223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Збільшення видатків на утримання системи з управління ризиками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379324" y="3161663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Відсутність кваліфікованого персоналу у межах України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03769" y="3927050"/>
              <a:ext cx="232223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>
                  <a:latin typeface="Arial Black" panose="020B0A04020102020204" pitchFamily="34" charset="0"/>
                </a:rPr>
                <a:t>С</a:t>
              </a:r>
              <a:r>
                <a:rPr lang="uk-UA" sz="900" b="1" dirty="0" smtClean="0">
                  <a:latin typeface="Arial Black" panose="020B0A04020102020204" pitchFamily="34" charset="0"/>
                </a:rPr>
                <a:t>тислі терміни впровадження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79324" y="4553937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Розробка необхідного програмного забезпечення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381458" y="1517175"/>
              <a:ext cx="232223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Додаткова стабільність та інвестиційна привабливість банків і банк. системи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6375687" y="2381024"/>
              <a:ext cx="2322238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Підвищення рівню захисту власників (акціонерів) </a:t>
              </a:r>
              <a:r>
                <a:rPr lang="uk-UA" sz="900" b="1" dirty="0" smtClean="0">
                  <a:latin typeface="Arial Black" panose="020B0A04020102020204" pitchFamily="34" charset="0"/>
                </a:rPr>
                <a:t>банків та </a:t>
              </a:r>
              <a:r>
                <a:rPr lang="uk-UA" sz="900" b="1" dirty="0" smtClean="0">
                  <a:latin typeface="Arial Black" panose="020B0A04020102020204" pitchFamily="34" charset="0"/>
                </a:rPr>
                <a:t>клієнтів. 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375687" y="3246518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Підвищення операційної ефективності бізнесу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cxnSp>
          <p:nvCxnSpPr>
            <p:cNvPr id="79" name="Соединительная линия уступом 78"/>
            <p:cNvCxnSpPr/>
            <p:nvPr/>
          </p:nvCxnSpPr>
          <p:spPr>
            <a:xfrm>
              <a:off x="5928667" y="3301056"/>
              <a:ext cx="364859" cy="1"/>
            </a:xfrm>
            <a:prstGeom prst="bentConnector3">
              <a:avLst>
                <a:gd name="adj1" fmla="val 50000"/>
              </a:avLst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6375687" y="3970999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 smtClean="0">
                  <a:latin typeface="Arial Black" panose="020B0A04020102020204" pitchFamily="34" charset="0"/>
                </a:rPr>
                <a:t>Зміцнення відносин з міжнародними банками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375687" y="4704282"/>
              <a:ext cx="232223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uk-UA" sz="900" b="1" dirty="0">
                  <a:latin typeface="Arial Black" panose="020B0A04020102020204" pitchFamily="34" charset="0"/>
                </a:rPr>
                <a:t>П</a:t>
              </a:r>
              <a:r>
                <a:rPr lang="uk-UA" sz="900" b="1" dirty="0" smtClean="0">
                  <a:latin typeface="Arial Black" panose="020B0A04020102020204" pitchFamily="34" charset="0"/>
                </a:rPr>
                <a:t>ідвищення рівня прозорості при оцінці діяльності банків </a:t>
              </a:r>
              <a:endParaRPr lang="ru-RU" sz="900" b="1" dirty="0">
                <a:latin typeface="Arial Black" panose="020B0A04020102020204" pitchFamily="34" charset="0"/>
              </a:endParaRPr>
            </a:p>
          </p:txBody>
        </p:sp>
        <p:pic>
          <p:nvPicPr>
            <p:cNvPr id="18" name="Рисунок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4719" y="1015805"/>
              <a:ext cx="1567829" cy="15188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420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/>
          </p:cNvSpPr>
          <p:nvPr/>
        </p:nvSpPr>
        <p:spPr bwMode="auto">
          <a:xfrm>
            <a:off x="539750" y="2924175"/>
            <a:ext cx="7851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uk-UA" sz="2800" b="1" dirty="0" smtClean="0">
                <a:solidFill>
                  <a:srgbClr val="CC0000"/>
                </a:solidFill>
              </a:rPr>
              <a:t>Дякуємо</a:t>
            </a:r>
            <a:r>
              <a:rPr lang="ru-RU" sz="2800" b="1" dirty="0" smtClean="0">
                <a:solidFill>
                  <a:srgbClr val="CC0000"/>
                </a:solidFill>
              </a:rPr>
              <a:t> за </a:t>
            </a:r>
            <a:r>
              <a:rPr lang="uk-UA" sz="2800" b="1" dirty="0" smtClean="0">
                <a:solidFill>
                  <a:srgbClr val="CC0000"/>
                </a:solidFill>
              </a:rPr>
              <a:t>увагу</a:t>
            </a:r>
            <a:r>
              <a:rPr lang="ru-RU" sz="2800" b="1" dirty="0" smtClean="0">
                <a:solidFill>
                  <a:srgbClr val="CC0000"/>
                </a:solidFill>
              </a:rPr>
              <a:t>!</a:t>
            </a:r>
            <a:endParaRPr lang="ru-RU" sz="2800" b="1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40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Другая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1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Другая 2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31769</TotalTime>
  <Words>192</Words>
  <Application>Microsoft Office PowerPoint</Application>
  <PresentationFormat>Экран (4:3)</PresentationFormat>
  <Paragraphs>38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11" baseType="lpstr">
      <vt:lpstr>Arial</vt:lpstr>
      <vt:lpstr>Arial Black</vt:lpstr>
      <vt:lpstr>Calibri</vt:lpstr>
      <vt:lpstr>Times New Roman</vt:lpstr>
      <vt:lpstr>Тема1</vt:lpstr>
      <vt:lpstr>1_Тема1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Tatyana Ilyenko</dc:creator>
  <cp:lastModifiedBy>Тропотяга Руслан Петрович</cp:lastModifiedBy>
  <cp:revision>1142</cp:revision>
  <cp:lastPrinted>2018-06-18T14:58:05Z</cp:lastPrinted>
  <dcterms:created xsi:type="dcterms:W3CDTF">2011-11-15T10:27:06Z</dcterms:created>
  <dcterms:modified xsi:type="dcterms:W3CDTF">2018-07-06T14:11:35Z</dcterms:modified>
</cp:coreProperties>
</file>