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theme/theme3.xml" ContentType="application/vnd.openxmlformats-officedocument.theme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theme/theme4.xml" ContentType="application/vnd.openxmlformats-officedocument.theme+xml"/>
  <Override PartName="/ppt/theme/theme5.xml" ContentType="application/vnd.openxmlformats-officedocument.theme+xml"/>
  <Override PartName="/ppt/theme/theme6.xml" ContentType="application/vnd.openxmlformats-officedocument.them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theme/themeOverride1.xml" ContentType="application/vnd.openxmlformats-officedocument.themeOverrid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theme/themeOverride2.xml" ContentType="application/vnd.openxmlformats-officedocument.themeOverride+xml"/>
  <Override PartName="/ppt/charts/chart3.xml" ContentType="application/vnd.openxmlformats-officedocument.drawingml.chart+xml"/>
  <Override PartName="/ppt/theme/themeOverride3.xml" ContentType="application/vnd.openxmlformats-officedocument.themeOverride+xml"/>
  <Override PartName="/ppt/charts/chart4.xml" ContentType="application/vnd.openxmlformats-officedocument.drawingml.chart+xml"/>
  <Override PartName="/ppt/charts/style3.xml" ContentType="application/vnd.ms-office.chartstyle+xml"/>
  <Override PartName="/ppt/charts/colors3.xml" ContentType="application/vnd.ms-office.chartcolorstyle+xml"/>
  <Override PartName="/ppt/theme/themeOverride4.xml" ContentType="application/vnd.openxmlformats-officedocument.themeOverride+xml"/>
  <Override PartName="/ppt/charts/chart5.xml" ContentType="application/vnd.openxmlformats-officedocument.drawingml.chart+xml"/>
  <Override PartName="/ppt/theme/themeOverride5.xml" ContentType="application/vnd.openxmlformats-officedocument.themeOverride+xml"/>
  <Override PartName="/ppt/charts/chart6.xml" ContentType="application/vnd.openxmlformats-officedocument.drawingml.chart+xml"/>
  <Override PartName="/ppt/charts/style4.xml" ContentType="application/vnd.ms-office.chartstyle+xml"/>
  <Override PartName="/ppt/charts/colors4.xml" ContentType="application/vnd.ms-office.chartcolorstyle+xml"/>
  <Override PartName="/ppt/theme/themeOverride6.xml" ContentType="application/vnd.openxmlformats-officedocument.themeOverride+xml"/>
  <Override PartName="/ppt/charts/chart7.xml" ContentType="application/vnd.openxmlformats-officedocument.drawingml.chart+xml"/>
  <Override PartName="/ppt/charts/style5.xml" ContentType="application/vnd.ms-office.chartstyle+xml"/>
  <Override PartName="/ppt/charts/colors5.xml" ContentType="application/vnd.ms-office.chartcolorstyle+xml"/>
  <Override PartName="/ppt/theme/themeOverride7.xml" ContentType="application/vnd.openxmlformats-officedocument.themeOverride+xml"/>
  <Override PartName="/ppt/charts/chart8.xml" ContentType="application/vnd.openxmlformats-officedocument.drawingml.chart+xml"/>
  <Override PartName="/ppt/charts/style6.xml" ContentType="application/vnd.ms-office.chartstyle+xml"/>
  <Override PartName="/ppt/charts/colors6.xml" ContentType="application/vnd.ms-office.chartcolorstyle+xml"/>
  <Override PartName="/ppt/theme/themeOverride8.xml" ContentType="application/vnd.openxmlformats-officedocument.themeOverride+xml"/>
  <Override PartName="/ppt/charts/chart9.xml" ContentType="application/vnd.openxmlformats-officedocument.drawingml.chart+xml"/>
  <Override PartName="/ppt/charts/style7.xml" ContentType="application/vnd.ms-office.chartstyle+xml"/>
  <Override PartName="/ppt/charts/colors7.xml" ContentType="application/vnd.ms-office.chartcolorstyle+xml"/>
  <Override PartName="/ppt/theme/themeOverride9.xml" ContentType="application/vnd.openxmlformats-officedocument.themeOverride+xml"/>
  <Override PartName="/ppt/charts/chart10.xml" ContentType="application/vnd.openxmlformats-officedocument.drawingml.chart+xml"/>
  <Override PartName="/ppt/charts/style8.xml" ContentType="application/vnd.ms-office.chartstyle+xml"/>
  <Override PartName="/ppt/charts/colors8.xml" ContentType="application/vnd.ms-office.chartcolorstyle+xml"/>
  <Override PartName="/ppt/theme/themeOverride10.xml" ContentType="application/vnd.openxmlformats-officedocument.themeOverride+xml"/>
  <Override PartName="/ppt/charts/chart11.xml" ContentType="application/vnd.openxmlformats-officedocument.drawingml.chart+xml"/>
  <Override PartName="/ppt/charts/style9.xml" ContentType="application/vnd.ms-office.chartstyle+xml"/>
  <Override PartName="/ppt/charts/colors9.xml" ContentType="application/vnd.ms-office.chartcolorstyle+xml"/>
  <Override PartName="/ppt/theme/themeOverride11.xml" ContentType="application/vnd.openxmlformats-officedocument.themeOverr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72" r:id="rId1"/>
    <p:sldMasterId id="2147483712" r:id="rId2"/>
    <p:sldMasterId id="2147483694" r:id="rId3"/>
    <p:sldMasterId id="2147483730" r:id="rId4"/>
  </p:sldMasterIdLst>
  <p:notesMasterIdLst>
    <p:notesMasterId r:id="rId11"/>
  </p:notesMasterIdLst>
  <p:handoutMasterIdLst>
    <p:handoutMasterId r:id="rId12"/>
  </p:handoutMasterIdLst>
  <p:sldIdLst>
    <p:sldId id="265" r:id="rId5"/>
    <p:sldId id="266" r:id="rId6"/>
    <p:sldId id="273" r:id="rId7"/>
    <p:sldId id="267" r:id="rId8"/>
    <p:sldId id="268" r:id="rId9"/>
    <p:sldId id="271" r:id="rId10"/>
  </p:sldIdLst>
  <p:sldSz cx="9144000" cy="5143500" type="screen16x9"/>
  <p:notesSz cx="6799263" cy="9929813"/>
  <p:defaultTextStyle>
    <a:defPPr>
      <a:defRPr lang="uk-UA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974">
          <p15:clr>
            <a:srgbClr val="A4A3A4"/>
          </p15:clr>
        </p15:guide>
        <p15:guide id="2" orient="horz" pos="913">
          <p15:clr>
            <a:srgbClr val="A4A3A4"/>
          </p15:clr>
        </p15:guide>
        <p15:guide id="3" pos="521" userDrawn="1">
          <p15:clr>
            <a:srgbClr val="A4A3A4"/>
          </p15:clr>
        </p15:guide>
        <p15:guide id="4" pos="5488">
          <p15:clr>
            <a:srgbClr val="A4A3A4"/>
          </p15:clr>
        </p15:guide>
        <p15:guide id="5" orient="horz" pos="2981">
          <p15:clr>
            <a:srgbClr val="A4A3A4"/>
          </p15:clr>
        </p15:guide>
        <p15:guide id="6" orient="horz" pos="667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128" userDrawn="1">
          <p15:clr>
            <a:srgbClr val="A4A3A4"/>
          </p15:clr>
        </p15:guide>
        <p15:guide id="2" pos="2142" userDrawn="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3CCFF"/>
    <a:srgbClr val="FFC727"/>
    <a:srgbClr val="4F95D5"/>
    <a:srgbClr val="FF9999"/>
    <a:srgbClr val="CC99FF"/>
    <a:srgbClr val="6BA93A"/>
    <a:srgbClr val="FFC724"/>
    <a:srgbClr val="FFC734"/>
    <a:srgbClr val="6699FF"/>
    <a:srgbClr val="0066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Средний стиль 2 - акцент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howGuides="1">
      <p:cViewPr>
        <p:scale>
          <a:sx n="150" d="100"/>
          <a:sy n="150" d="100"/>
        </p:scale>
        <p:origin x="1104" y="1632"/>
      </p:cViewPr>
      <p:guideLst>
        <p:guide orient="horz" pos="3974"/>
        <p:guide orient="horz" pos="913"/>
        <p:guide pos="521"/>
        <p:guide pos="5488"/>
        <p:guide orient="horz" pos="2981"/>
        <p:guide orient="horz" pos="667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howGuides="1">
      <p:cViewPr varScale="1">
        <p:scale>
          <a:sx n="124" d="100"/>
          <a:sy n="124" d="100"/>
        </p:scale>
        <p:origin x="4157" y="109"/>
      </p:cViewPr>
      <p:guideLst>
        <p:guide orient="horz" pos="3128"/>
        <p:guide pos="2142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presProps" Target="presProps.xml"/><Relationship Id="rId3" Type="http://schemas.openxmlformats.org/officeDocument/2006/relationships/slideMaster" Target="slideMasters/slideMaster3.xml"/><Relationship Id="rId7" Type="http://schemas.openxmlformats.org/officeDocument/2006/relationships/slide" Target="slides/slide3.xml"/><Relationship Id="rId12" Type="http://schemas.openxmlformats.org/officeDocument/2006/relationships/handoutMaster" Target="handoutMasters/handoutMaster1.xml"/><Relationship Id="rId2" Type="http://schemas.openxmlformats.org/officeDocument/2006/relationships/slideMaster" Target="slideMasters/slideMaster2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2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1.xml"/><Relationship Id="rId15" Type="http://schemas.openxmlformats.org/officeDocument/2006/relationships/theme" Target="theme/theme1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5.xml"/><Relationship Id="rId14" Type="http://schemas.openxmlformats.org/officeDocument/2006/relationships/viewProps" Target="viewProps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themeOverride" Target="../theme/themeOverride1.xml"/><Relationship Id="rId2" Type="http://schemas.microsoft.com/office/2011/relationships/chartColorStyle" Target="colors1.xml"/><Relationship Id="rId1" Type="http://schemas.microsoft.com/office/2011/relationships/chartStyle" Target="style1.xml"/><Relationship Id="rId4" Type="http://schemas.openxmlformats.org/officeDocument/2006/relationships/oleObject" Target="../embeddings/oleObject1.bin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themeOverride" Target="../theme/themeOverride2.xml"/><Relationship Id="rId2" Type="http://schemas.microsoft.com/office/2011/relationships/chartColorStyle" Target="colors2.xml"/><Relationship Id="rId1" Type="http://schemas.microsoft.com/office/2011/relationships/chartStyle" Target="style2.xml"/><Relationship Id="rId4" Type="http://schemas.openxmlformats.org/officeDocument/2006/relationships/package" Target="../embeddings/______Microsoft_Excel.xlsx"/></Relationships>
</file>

<file path=ppt/charts/_rels/chart3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______Microsoft_Excel1.xlsx"/><Relationship Id="rId1" Type="http://schemas.openxmlformats.org/officeDocument/2006/relationships/themeOverride" Target="../theme/themeOverride3.xml"/></Relationships>
</file>

<file path=ppt/charts/_rels/chart4.xml.rels><?xml version="1.0" encoding="UTF-8" standalone="yes"?>
<Relationships xmlns="http://schemas.openxmlformats.org/package/2006/relationships"><Relationship Id="rId3" Type="http://schemas.openxmlformats.org/officeDocument/2006/relationships/themeOverride" Target="../theme/themeOverride4.xml"/><Relationship Id="rId2" Type="http://schemas.microsoft.com/office/2011/relationships/chartColorStyle" Target="colors3.xml"/><Relationship Id="rId1" Type="http://schemas.microsoft.com/office/2011/relationships/chartStyle" Target="style3.xml"/><Relationship Id="rId4" Type="http://schemas.openxmlformats.org/officeDocument/2006/relationships/package" Target="../embeddings/______Microsoft_Excel2.xlsx"/></Relationships>
</file>

<file path=ppt/charts/_rels/chart5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______Microsoft_Excel3.xlsx"/><Relationship Id="rId1" Type="http://schemas.openxmlformats.org/officeDocument/2006/relationships/themeOverride" Target="../theme/themeOverride5.xml"/></Relationships>
</file>

<file path=ppt/charts/_rels/chart6.xml.rels><?xml version="1.0" encoding="UTF-8" standalone="yes"?>
<Relationships xmlns="http://schemas.openxmlformats.org/package/2006/relationships"><Relationship Id="rId3" Type="http://schemas.openxmlformats.org/officeDocument/2006/relationships/themeOverride" Target="../theme/themeOverride6.xml"/><Relationship Id="rId2" Type="http://schemas.microsoft.com/office/2011/relationships/chartColorStyle" Target="colors4.xml"/><Relationship Id="rId1" Type="http://schemas.microsoft.com/office/2011/relationships/chartStyle" Target="style4.xml"/><Relationship Id="rId4" Type="http://schemas.openxmlformats.org/officeDocument/2006/relationships/package" Target="../embeddings/______Microsoft_Excel4.xlsx"/></Relationships>
</file>

<file path=ppt/charts/_rels/chart7.xml.rels><?xml version="1.0" encoding="UTF-8" standalone="yes"?>
<Relationships xmlns="http://schemas.openxmlformats.org/package/2006/relationships"><Relationship Id="rId3" Type="http://schemas.openxmlformats.org/officeDocument/2006/relationships/themeOverride" Target="../theme/themeOverride7.xml"/><Relationship Id="rId2" Type="http://schemas.microsoft.com/office/2011/relationships/chartColorStyle" Target="colors5.xml"/><Relationship Id="rId1" Type="http://schemas.microsoft.com/office/2011/relationships/chartStyle" Target="style5.xml"/><Relationship Id="rId4" Type="http://schemas.openxmlformats.org/officeDocument/2006/relationships/package" Target="../embeddings/______Microsoft_Excel5.xlsx"/></Relationships>
</file>

<file path=ppt/charts/_rels/chart8.xml.rels><?xml version="1.0" encoding="UTF-8" standalone="yes"?>
<Relationships xmlns="http://schemas.openxmlformats.org/package/2006/relationships"><Relationship Id="rId3" Type="http://schemas.openxmlformats.org/officeDocument/2006/relationships/themeOverride" Target="../theme/themeOverride8.xml"/><Relationship Id="rId2" Type="http://schemas.microsoft.com/office/2011/relationships/chartColorStyle" Target="colors6.xml"/><Relationship Id="rId1" Type="http://schemas.microsoft.com/office/2011/relationships/chartStyle" Target="style6.xml"/><Relationship Id="rId4" Type="http://schemas.openxmlformats.org/officeDocument/2006/relationships/package" Target="../embeddings/______Microsoft_Excel6.xlsx"/></Relationships>
</file>

<file path=ppt/charts/_rels/chart9.xml.rels><?xml version="1.0" encoding="UTF-8" standalone="yes"?>
<Relationships xmlns="http://schemas.openxmlformats.org/package/2006/relationships"><Relationship Id="rId3" Type="http://schemas.openxmlformats.org/officeDocument/2006/relationships/themeOverride" Target="../theme/themeOverride9.xml"/><Relationship Id="rId2" Type="http://schemas.microsoft.com/office/2011/relationships/chartColorStyle" Target="colors7.xml"/><Relationship Id="rId1" Type="http://schemas.microsoft.com/office/2011/relationships/chartStyle" Target="style7.xml"/><Relationship Id="rId4" Type="http://schemas.openxmlformats.org/officeDocument/2006/relationships/package" Target="../embeddings/______Microsoft_Excel7.xlsx"/></Relationships>
</file>

<file path=ppt/charts/_rels/chart10.xml.rels><?xml version="1.0" encoding="UTF-8" standalone="yes"?>
<Relationships xmlns="http://schemas.openxmlformats.org/package/2006/relationships"><Relationship Id="rId3" Type="http://schemas.openxmlformats.org/officeDocument/2006/relationships/themeOverride" Target="../theme/themeOverride10.xml"/><Relationship Id="rId2" Type="http://schemas.microsoft.com/office/2011/relationships/chartColorStyle" Target="colors8.xml"/><Relationship Id="rId1" Type="http://schemas.microsoft.com/office/2011/relationships/chartStyle" Target="style8.xml"/><Relationship Id="rId4" Type="http://schemas.openxmlformats.org/officeDocument/2006/relationships/oleObject" Target="https://sportal.nbu.bank.gov.ua/sites/MOZR/Shared%20Documents/&#1047;&#1042;&#1030;&#1058;&#1053;&#1030;&#1057;&#1058;&#1068;/2018/&#1089;&#1077;&#1088;&#1087;&#1077;&#1085;&#1100;/&#1050;&#1088;&#1072;&#1111;&#1085;&#1080;%208%20&#1084;&#1110;&#1089;.%202018.xlsx" TargetMode="External"/></Relationships>
</file>

<file path=ppt/charts/_rels/chart11.xml.rels><?xml version="1.0" encoding="UTF-8" standalone="yes"?>
<Relationships xmlns="http://schemas.openxmlformats.org/package/2006/relationships"><Relationship Id="rId3" Type="http://schemas.openxmlformats.org/officeDocument/2006/relationships/themeOverride" Target="../theme/themeOverride11.xml"/><Relationship Id="rId2" Type="http://schemas.microsoft.com/office/2011/relationships/chartColorStyle" Target="colors9.xml"/><Relationship Id="rId1" Type="http://schemas.microsoft.com/office/2011/relationships/chartStyle" Target="style9.xml"/><Relationship Id="rId4" Type="http://schemas.openxmlformats.org/officeDocument/2006/relationships/oleObject" Target="https://sportal.nbu.bank.gov.ua/sites/MOZR/Shared%20Documents/&#1047;&#1042;&#1030;&#1058;&#1053;&#1030;&#1057;&#1058;&#1068;/2018/&#1089;&#1077;&#1088;&#1087;&#1077;&#1085;&#1100;/&#1050;&#1088;&#1072;&#1111;&#1085;&#1080;%208%20&#1084;&#1110;&#1089;.%202018.xlsx" TargetMode="Externa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uk-UA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view3D>
      <c:rotX val="15"/>
      <c:rotY val="20"/>
      <c:depthPercent val="100"/>
      <c:rAngAx val="1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>
        <c:manualLayout>
          <c:layoutTarget val="inner"/>
          <c:xMode val="edge"/>
          <c:yMode val="edge"/>
          <c:x val="3.0555555555555555E-2"/>
          <c:y val="0.20435185185185184"/>
          <c:w val="0.93888888888888888"/>
          <c:h val="0.56711849705067918"/>
        </c:manualLayout>
      </c:layout>
      <c:bar3DChart>
        <c:barDir val="col"/>
        <c:grouping val="clustered"/>
        <c:varyColors val="0"/>
        <c:ser>
          <c:idx val="0"/>
          <c:order val="0"/>
          <c:tx>
            <c:strRef>
              <c:f>Аркуш1!$A$3</c:f>
              <c:strCache>
                <c:ptCount val="1"/>
                <c:pt idx="0">
                  <c:v>2016</c:v>
                </c:pt>
              </c:strCache>
            </c:strRef>
          </c:tx>
          <c:spPr>
            <a:solidFill>
              <a:srgbClr val="057C48"/>
            </a:solidFill>
            <a:ln>
              <a:noFill/>
            </a:ln>
            <a:effectLst/>
            <a:sp3d/>
          </c:spPr>
          <c:invertIfNegative val="0"/>
          <c:dLbls>
            <c:dLbl>
              <c:idx val="0"/>
              <c:layout>
                <c:manualLayout>
                  <c:x val="6.8048003932025519E-4"/>
                  <c:y val="0.18222241453471136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anchor="ctr" anchorCtr="1"/>
                <a:lstStyle/>
                <a:p>
                  <a:pPr>
                    <a:defRPr sz="900" b="0" i="0" u="none" strike="noStrike" kern="1200" baseline="0">
                      <a:solidFill>
                        <a:schemeClr val="bg1"/>
                      </a:solidFill>
                      <a:latin typeface="Arial" panose="020B0604020202020204" pitchFamily="34" charset="0"/>
                      <a:ea typeface="Tahoma" panose="020B0604030504040204" pitchFamily="34" charset="0"/>
                      <a:cs typeface="Tahoma" panose="020B0604030504040204" pitchFamily="34" charset="0"/>
                    </a:defRPr>
                  </a:pPr>
                  <a:endParaRPr lang="uk-UA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0-F86B-4DB2-84B1-A085E93D0703}"/>
                </c:ext>
              </c:extLst>
            </c:dLbl>
            <c:dLbl>
              <c:idx val="1"/>
              <c:layout>
                <c:manualLayout>
                  <c:x val="-3.6828701607875293E-4"/>
                  <c:y val="0.13082028512135394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anchor="ctr" anchorCtr="1"/>
                <a:lstStyle/>
                <a:p>
                  <a:pPr>
                    <a:defRPr sz="900" b="0" i="0" u="none" strike="noStrike" kern="1200" baseline="0">
                      <a:solidFill>
                        <a:schemeClr val="bg1"/>
                      </a:solidFill>
                      <a:latin typeface="Arial" panose="020B0604020202020204" pitchFamily="34" charset="0"/>
                      <a:ea typeface="Tahoma" panose="020B0604030504040204" pitchFamily="34" charset="0"/>
                      <a:cs typeface="Tahoma" panose="020B0604030504040204" pitchFamily="34" charset="0"/>
                    </a:defRPr>
                  </a:pPr>
                  <a:endParaRPr lang="uk-UA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1-F86B-4DB2-84B1-A085E93D0703}"/>
                </c:ext>
              </c:extLst>
            </c:dLbl>
            <c:dLbl>
              <c:idx val="2"/>
              <c:layout>
                <c:manualLayout>
                  <c:x val="1.9020220386762633E-2"/>
                  <c:y val="-4.2477735069172615E-2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anchor="ctr" anchorCtr="1"/>
                <a:lstStyle/>
                <a:p>
                  <a:pPr>
                    <a:defRPr sz="900" b="0" i="0" u="none" strike="noStrike" kern="1200" baseline="0">
                      <a:solidFill>
                        <a:srgbClr val="000000"/>
                      </a:solidFill>
                      <a:latin typeface="Arial" panose="020B0604020202020204" pitchFamily="34" charset="0"/>
                      <a:ea typeface="Tahoma" panose="020B0604030504040204" pitchFamily="34" charset="0"/>
                      <a:cs typeface="Tahoma" panose="020B0604030504040204" pitchFamily="34" charset="0"/>
                    </a:defRPr>
                  </a:pPr>
                  <a:endParaRPr lang="uk-UA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2-F86B-4DB2-84B1-A085E93D0703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900" b="0" i="0" u="none" strike="noStrike" kern="1200" baseline="0">
                    <a:solidFill>
                      <a:srgbClr val="000000"/>
                    </a:solidFill>
                    <a:latin typeface="Arial" panose="020B0604020202020204" pitchFamily="34" charset="0"/>
                    <a:ea typeface="Tahoma" panose="020B0604030504040204" pitchFamily="34" charset="0"/>
                    <a:cs typeface="Tahoma" panose="020B0604030504040204" pitchFamily="34" charset="0"/>
                  </a:defRPr>
                </a:pPr>
                <a:endParaRPr lang="uk-UA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Аркуш1!$B$2:$D$2</c:f>
              <c:strCache>
                <c:ptCount val="3"/>
                <c:pt idx="0">
                  <c:v>в межах України</c:v>
                </c:pt>
                <c:pt idx="1">
                  <c:v>в Україну</c:v>
                </c:pt>
                <c:pt idx="2">
                  <c:v>з України</c:v>
                </c:pt>
              </c:strCache>
            </c:strRef>
          </c:cat>
          <c:val>
            <c:numRef>
              <c:f>Аркуш1!$B$3:$D$3</c:f>
              <c:numCache>
                <c:formatCode>#,##0</c:formatCode>
                <c:ptCount val="3"/>
                <c:pt idx="0">
                  <c:v>3671.4705127542802</c:v>
                </c:pt>
                <c:pt idx="1">
                  <c:v>2487.8522525992498</c:v>
                </c:pt>
                <c:pt idx="2">
                  <c:v>352.31650513939201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3-F86B-4DB2-84B1-A085E93D0703}"/>
            </c:ext>
          </c:extLst>
        </c:ser>
        <c:ser>
          <c:idx val="1"/>
          <c:order val="1"/>
          <c:tx>
            <c:strRef>
              <c:f>Аркуш1!$A$4</c:f>
              <c:strCache>
                <c:ptCount val="1"/>
                <c:pt idx="0">
                  <c:v>2017</c:v>
                </c:pt>
              </c:strCache>
            </c:strRef>
          </c:tx>
          <c:spPr>
            <a:solidFill>
              <a:srgbClr val="91CA64"/>
            </a:solidFill>
            <a:ln>
              <a:noFill/>
            </a:ln>
            <a:effectLst/>
            <a:sp3d/>
          </c:spPr>
          <c:invertIfNegative val="0"/>
          <c:dPt>
            <c:idx val="0"/>
            <c:invertIfNegative val="0"/>
            <c:bubble3D val="0"/>
            <c:spPr>
              <a:solidFill>
                <a:srgbClr val="91CA64"/>
              </a:solidFill>
              <a:ln>
                <a:noFill/>
              </a:ln>
              <a:effectLst/>
              <a:sp3d/>
            </c:spPr>
            <c:extLst>
              <c:ext xmlns:c16="http://schemas.microsoft.com/office/drawing/2014/chart" uri="{C3380CC4-5D6E-409C-BE32-E72D297353CC}">
                <c16:uniqueId val="{00000005-F86B-4DB2-84B1-A085E93D0703}"/>
              </c:ext>
            </c:extLst>
          </c:dPt>
          <c:dPt>
            <c:idx val="1"/>
            <c:invertIfNegative val="0"/>
            <c:bubble3D val="0"/>
            <c:spPr>
              <a:solidFill>
                <a:srgbClr val="91CA64"/>
              </a:solidFill>
              <a:ln>
                <a:noFill/>
              </a:ln>
              <a:effectLst/>
              <a:sp3d/>
            </c:spPr>
            <c:extLst>
              <c:ext xmlns:c16="http://schemas.microsoft.com/office/drawing/2014/chart" uri="{C3380CC4-5D6E-409C-BE32-E72D297353CC}">
                <c16:uniqueId val="{00000007-F86B-4DB2-84B1-A085E93D0703}"/>
              </c:ext>
            </c:extLst>
          </c:dPt>
          <c:dPt>
            <c:idx val="2"/>
            <c:invertIfNegative val="0"/>
            <c:bubble3D val="0"/>
            <c:spPr>
              <a:solidFill>
                <a:srgbClr val="91CA64"/>
              </a:solidFill>
              <a:ln>
                <a:noFill/>
              </a:ln>
              <a:effectLst/>
              <a:sp3d/>
            </c:spPr>
            <c:extLst>
              <c:ext xmlns:c16="http://schemas.microsoft.com/office/drawing/2014/chart" uri="{C3380CC4-5D6E-409C-BE32-E72D297353CC}">
                <c16:uniqueId val="{00000009-F86B-4DB2-84B1-A085E93D0703}"/>
              </c:ext>
            </c:extLst>
          </c:dPt>
          <c:dLbls>
            <c:dLbl>
              <c:idx val="0"/>
              <c:layout>
                <c:manualLayout>
                  <c:x val="7.3643788168932783E-4"/>
                  <c:y val="0.18279563903821677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anchor="ctr" anchorCtr="1"/>
                <a:lstStyle/>
                <a:p>
                  <a:pPr>
                    <a:defRPr sz="900" b="0" i="0" u="none" strike="noStrike" kern="1200" baseline="0">
                      <a:solidFill>
                        <a:schemeClr val="bg1"/>
                      </a:solidFill>
                      <a:latin typeface="Arial" panose="020B0604020202020204" pitchFamily="34" charset="0"/>
                      <a:ea typeface="Tahoma" panose="020B0604030504040204" pitchFamily="34" charset="0"/>
                      <a:cs typeface="Tahoma" panose="020B0604030504040204" pitchFamily="34" charset="0"/>
                    </a:defRPr>
                  </a:pPr>
                  <a:endParaRPr lang="uk-UA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5-F86B-4DB2-84B1-A085E93D0703}"/>
                </c:ext>
              </c:extLst>
            </c:dLbl>
            <c:dLbl>
              <c:idx val="1"/>
              <c:layout>
                <c:manualLayout>
                  <c:x val="-1.3048660858034499E-3"/>
                  <c:y val="0.12192973587117271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anchor="ctr" anchorCtr="1"/>
                <a:lstStyle/>
                <a:p>
                  <a:pPr>
                    <a:defRPr sz="900" b="0" i="0" u="none" strike="noStrike" kern="1200" baseline="0">
                      <a:solidFill>
                        <a:schemeClr val="bg1"/>
                      </a:solidFill>
                      <a:latin typeface="Arial" panose="020B0604020202020204" pitchFamily="34" charset="0"/>
                      <a:ea typeface="Tahoma" panose="020B0604030504040204" pitchFamily="34" charset="0"/>
                      <a:cs typeface="Tahoma" panose="020B0604030504040204" pitchFamily="34" charset="0"/>
                    </a:defRPr>
                  </a:pPr>
                  <a:endParaRPr lang="uk-UA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7-F86B-4DB2-84B1-A085E93D0703}"/>
                </c:ext>
              </c:extLst>
            </c:dLbl>
            <c:dLbl>
              <c:idx val="2"/>
              <c:layout>
                <c:manualLayout>
                  <c:x val="2.3270837999323207E-2"/>
                  <c:y val="-4.3289160487437903E-2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anchor="ctr" anchorCtr="1"/>
                <a:lstStyle/>
                <a:p>
                  <a:pPr>
                    <a:defRPr sz="900" b="0" i="0" u="none" strike="noStrike" kern="1200" baseline="0">
                      <a:solidFill>
                        <a:srgbClr val="000000"/>
                      </a:solidFill>
                      <a:latin typeface="Arial" panose="020B0604020202020204" pitchFamily="34" charset="0"/>
                      <a:ea typeface="Tahoma" panose="020B0604030504040204" pitchFamily="34" charset="0"/>
                      <a:cs typeface="Tahoma" panose="020B0604030504040204" pitchFamily="34" charset="0"/>
                    </a:defRPr>
                  </a:pPr>
                  <a:endParaRPr lang="uk-UA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9-F86B-4DB2-84B1-A085E93D0703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900" b="0" i="0" u="none" strike="noStrike" kern="1200" baseline="0">
                    <a:solidFill>
                      <a:srgbClr val="000000"/>
                    </a:solidFill>
                    <a:latin typeface="Arial" panose="020B0604020202020204" pitchFamily="34" charset="0"/>
                    <a:ea typeface="Tahoma" panose="020B0604030504040204" pitchFamily="34" charset="0"/>
                    <a:cs typeface="Tahoma" panose="020B0604030504040204" pitchFamily="34" charset="0"/>
                  </a:defRPr>
                </a:pPr>
                <a:endParaRPr lang="uk-UA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Аркуш1!$B$2:$D$2</c:f>
              <c:strCache>
                <c:ptCount val="3"/>
                <c:pt idx="0">
                  <c:v>в межах України</c:v>
                </c:pt>
                <c:pt idx="1">
                  <c:v>в Україну</c:v>
                </c:pt>
                <c:pt idx="2">
                  <c:v>з України</c:v>
                </c:pt>
              </c:strCache>
            </c:strRef>
          </c:cat>
          <c:val>
            <c:numRef>
              <c:f>Аркуш1!$B$4:$D$4</c:f>
              <c:numCache>
                <c:formatCode>#,##0</c:formatCode>
                <c:ptCount val="3"/>
                <c:pt idx="0">
                  <c:v>4455.7225298622707</c:v>
                </c:pt>
                <c:pt idx="1">
                  <c:v>2377.9192446762286</c:v>
                </c:pt>
                <c:pt idx="2">
                  <c:v>286.0376419867647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A-F86B-4DB2-84B1-A085E93D0703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shape val="box"/>
        <c:axId val="65825296"/>
        <c:axId val="148645424"/>
        <c:axId val="0"/>
      </c:bar3DChart>
      <c:catAx>
        <c:axId val="65825296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rgbClr val="000000"/>
                </a:solidFill>
                <a:latin typeface="Arial" panose="020B060402020202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pPr>
            <a:endParaRPr lang="uk-UA"/>
          </a:p>
        </c:txPr>
        <c:crossAx val="148645424"/>
        <c:crosses val="autoZero"/>
        <c:auto val="1"/>
        <c:lblAlgn val="ctr"/>
        <c:lblOffset val="100"/>
        <c:noMultiLvlLbl val="0"/>
      </c:catAx>
      <c:valAx>
        <c:axId val="148645424"/>
        <c:scaling>
          <c:orientation val="minMax"/>
        </c:scaling>
        <c:delete val="1"/>
        <c:axPos val="l"/>
        <c:numFmt formatCode="#,##0" sourceLinked="1"/>
        <c:majorTickMark val="none"/>
        <c:minorTickMark val="none"/>
        <c:tickLblPos val="nextTo"/>
        <c:crossAx val="65825296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egendEntry>
        <c:idx val="0"/>
        <c:txPr>
          <a:bodyPr rot="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rgbClr val="000000"/>
                </a:solidFill>
                <a:latin typeface="Arial" panose="020B060402020202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pPr>
            <a:endParaRPr lang="uk-UA"/>
          </a:p>
        </c:txPr>
      </c:legendEntry>
      <c:legendEntry>
        <c:idx val="1"/>
        <c:txPr>
          <a:bodyPr rot="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rgbClr val="000000"/>
                </a:solidFill>
                <a:latin typeface="Arial" panose="020B060402020202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pPr>
            <a:endParaRPr lang="uk-UA"/>
          </a:p>
        </c:txPr>
      </c:legendEntry>
      <c:layout>
        <c:manualLayout>
          <c:xMode val="edge"/>
          <c:yMode val="edge"/>
          <c:x val="0.34098972003499561"/>
          <c:y val="0.87076630391149046"/>
          <c:w val="0.21802034120734909"/>
          <c:h val="8.3098935549722946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900" b="0" i="0" u="none" strike="noStrike" kern="1200" baseline="0">
              <a:solidFill>
                <a:srgbClr val="000000"/>
              </a:solidFill>
              <a:latin typeface="Arial" panose="020B0604020202020204" pitchFamily="34" charset="0"/>
              <a:ea typeface="Tahoma" panose="020B0604030504040204" pitchFamily="34" charset="0"/>
              <a:cs typeface="Tahoma" panose="020B0604030504040204" pitchFamily="34" charset="0"/>
            </a:defRPr>
          </a:pPr>
          <a:endParaRPr lang="uk-UA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 sz="900" baseline="0">
          <a:solidFill>
            <a:srgbClr val="000000"/>
          </a:solidFill>
          <a:latin typeface="Arial" panose="020B0604020202020204" pitchFamily="34" charset="0"/>
          <a:ea typeface="Tahoma" panose="020B0604030504040204" pitchFamily="34" charset="0"/>
          <a:cs typeface="Tahoma" panose="020B0604030504040204" pitchFamily="34" charset="0"/>
        </a:defRPr>
      </a:pPr>
      <a:endParaRPr lang="uk-UA"/>
    </a:p>
  </c:txPr>
  <c:externalData r:id="rId4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uk-UA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plotArea>
      <c:layout>
        <c:manualLayout>
          <c:layoutTarget val="inner"/>
          <c:xMode val="edge"/>
          <c:yMode val="edge"/>
          <c:x val="0.2238079923108203"/>
          <c:y val="0.33144897498004289"/>
          <c:w val="0.55238420021440982"/>
          <c:h val="0.63771197697799475"/>
        </c:manualLayout>
      </c:layout>
      <c:pieChart>
        <c:varyColors val="1"/>
        <c:ser>
          <c:idx val="4"/>
          <c:order val="4"/>
          <c:tx>
            <c:strRef>
              <c:f>внутрен!$F$3:$F$4</c:f>
              <c:strCache>
                <c:ptCount val="2"/>
                <c:pt idx="0">
                  <c:v>в межах України</c:v>
                </c:pt>
                <c:pt idx="1">
                  <c:v>доля платіжної системи</c:v>
                </c:pt>
              </c:strCache>
            </c:strRef>
          </c:tx>
          <c:spPr>
            <a:ln w="6350">
              <a:solidFill>
                <a:sysClr val="window" lastClr="FFFFFF"/>
              </a:solidFill>
            </a:ln>
            <a:effectLst/>
          </c:spPr>
          <c:dPt>
            <c:idx val="0"/>
            <c:bubble3D val="0"/>
            <c:spPr>
              <a:solidFill>
                <a:srgbClr val="057C48"/>
              </a:solidFill>
              <a:ln w="6350">
                <a:solidFill>
                  <a:sysClr val="window" lastClr="FFFFFF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1-020E-4413-A9C6-C05BD0F0ED5B}"/>
              </c:ext>
            </c:extLst>
          </c:dPt>
          <c:dPt>
            <c:idx val="1"/>
            <c:bubble3D val="0"/>
            <c:spPr>
              <a:solidFill>
                <a:srgbClr val="91CA64"/>
              </a:solidFill>
              <a:ln w="6350">
                <a:solidFill>
                  <a:sysClr val="window" lastClr="FFFFFF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3-020E-4413-A9C6-C05BD0F0ED5B}"/>
              </c:ext>
            </c:extLst>
          </c:dPt>
          <c:dPt>
            <c:idx val="2"/>
            <c:bubble3D val="0"/>
            <c:spPr>
              <a:solidFill>
                <a:srgbClr val="50748A"/>
              </a:solidFill>
              <a:ln w="6350">
                <a:solidFill>
                  <a:sysClr val="window" lastClr="FFFFFF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5-020E-4413-A9C6-C05BD0F0ED5B}"/>
              </c:ext>
            </c:extLst>
          </c:dPt>
          <c:dPt>
            <c:idx val="3"/>
            <c:bubble3D val="0"/>
            <c:spPr>
              <a:solidFill>
                <a:srgbClr val="8D9DD0"/>
              </a:solidFill>
              <a:ln w="6350">
                <a:solidFill>
                  <a:sysClr val="window" lastClr="FFFFFF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7-020E-4413-A9C6-C05BD0F0ED5B}"/>
              </c:ext>
            </c:extLst>
          </c:dPt>
          <c:dPt>
            <c:idx val="4"/>
            <c:bubble3D val="0"/>
            <c:spPr>
              <a:solidFill>
                <a:srgbClr val="A3417C"/>
              </a:solidFill>
              <a:ln w="6350">
                <a:solidFill>
                  <a:sysClr val="window" lastClr="FFFFFF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9-020E-4413-A9C6-C05BD0F0ED5B}"/>
              </c:ext>
            </c:extLst>
          </c:dPt>
          <c:dPt>
            <c:idx val="5"/>
            <c:bubble3D val="0"/>
            <c:spPr>
              <a:solidFill>
                <a:srgbClr val="CD76B0"/>
              </a:solidFill>
              <a:ln w="6350">
                <a:solidFill>
                  <a:sysClr val="window" lastClr="FFFFFF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B-020E-4413-A9C6-C05BD0F0ED5B}"/>
              </c:ext>
            </c:extLst>
          </c:dPt>
          <c:dPt>
            <c:idx val="6"/>
            <c:bubble3D val="0"/>
            <c:spPr>
              <a:solidFill>
                <a:srgbClr val="F79D91"/>
              </a:solidFill>
              <a:ln w="6350">
                <a:solidFill>
                  <a:sysClr val="window" lastClr="FFFFFF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D-020E-4413-A9C6-C05BD0F0ED5B}"/>
              </c:ext>
            </c:extLst>
          </c:dPt>
          <c:dLbls>
            <c:dLbl>
              <c:idx val="0"/>
              <c:layout>
                <c:manualLayout>
                  <c:x val="-4.8301119328533294E-2"/>
                  <c:y val="-0.16816852220149131"/>
                </c:manualLayout>
              </c:layout>
              <c:tx>
                <c:rich>
                  <a:bodyPr rot="0" spcFirstLastPara="1" vertOverflow="ellipsis" vert="horz" wrap="square" anchor="ctr" anchorCtr="1"/>
                  <a:lstStyle/>
                  <a:p>
                    <a:pPr>
                      <a:defRPr lang="ru-RU" sz="800" b="1" i="0" u="none" strike="noStrike" kern="1200" baseline="0" noProof="0">
                        <a:solidFill>
                          <a:srgbClr val="000000"/>
                        </a:solidFill>
                        <a:latin typeface="+mj-lt"/>
                        <a:ea typeface="+mn-ea"/>
                        <a:cs typeface="+mn-cs"/>
                      </a:defRPr>
                    </a:pPr>
                    <a:r>
                      <a:rPr lang="en-US"/>
                      <a:t>TYME* 42,8%</a:t>
                    </a:r>
                  </a:p>
                </c:rich>
              </c:tx>
              <c:numFmt formatCode="0.0%" sourceLinked="0"/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anchor="ctr" anchorCtr="1"/>
                <a:lstStyle/>
                <a:p>
                  <a:pPr>
                    <a:defRPr lang="ru-RU" sz="800" b="1" i="0" u="none" strike="noStrike" kern="1200" baseline="0" noProof="0">
                      <a:solidFill>
                        <a:srgbClr val="000000"/>
                      </a:solidFill>
                      <a:latin typeface="+mj-lt"/>
                      <a:ea typeface="+mn-ea"/>
                      <a:cs typeface="+mn-cs"/>
                    </a:defRPr>
                  </a:pPr>
                  <a:endParaRPr lang="uk-UA"/>
                </a:p>
              </c:txPr>
              <c:dLblPos val="bestFit"/>
              <c:showLegendKey val="0"/>
              <c:showVal val="0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12365866585254812"/>
                      <c:h val="0.15747954811063497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1-020E-4413-A9C6-C05BD0F0ED5B}"/>
                </c:ext>
              </c:extLst>
            </c:dLbl>
            <c:dLbl>
              <c:idx val="1"/>
              <c:layout>
                <c:manualLayout>
                  <c:x val="-5.4959006746900754E-2"/>
                  <c:y val="-1.7241011078533888E-2"/>
                </c:manualLayout>
              </c:layout>
              <c:tx>
                <c:rich>
                  <a:bodyPr/>
                  <a:lstStyle/>
                  <a:p>
                    <a:r>
                      <a:rPr lang="uk-UA" noProof="0" smtClean="0"/>
                      <a:t>Поштовий</a:t>
                    </a:r>
                    <a:r>
                      <a:rPr lang="uk-UA" smtClean="0"/>
                      <a:t> </a:t>
                    </a:r>
                    <a:r>
                      <a:rPr lang="uk-UA" noProof="0" smtClean="0"/>
                      <a:t>переказ</a:t>
                    </a:r>
                    <a:r>
                      <a:rPr lang="uk-UA" smtClean="0"/>
                      <a:t> </a:t>
                    </a:r>
                    <a:r>
                      <a:rPr lang="uk-UA"/>
                      <a:t>28% </a:t>
                    </a:r>
                  </a:p>
                </c:rich>
              </c:tx>
              <c:dLblPos val="bestFit"/>
              <c:showLegendKey val="0"/>
              <c:showVal val="0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26417043970407783"/>
                      <c:h val="0.171157710208517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3-020E-4413-A9C6-C05BD0F0ED5B}"/>
                </c:ext>
              </c:extLst>
            </c:dLbl>
            <c:dLbl>
              <c:idx val="2"/>
              <c:layout>
                <c:manualLayout>
                  <c:x val="2.9209342560062371E-2"/>
                  <c:y val="3.2857147738844579E-2"/>
                </c:manualLayout>
              </c:layout>
              <c:tx>
                <c:rich>
                  <a:bodyPr/>
                  <a:lstStyle/>
                  <a:p>
                    <a:r>
                      <a:rPr lang="uk-UA" smtClean="0"/>
                      <a:t>Фінансовий світ              </a:t>
                    </a:r>
                    <a:r>
                      <a:rPr lang="uk-UA"/>
                      <a:t>7%</a:t>
                    </a:r>
                  </a:p>
                </c:rich>
              </c:tx>
              <c:dLblPos val="bestFit"/>
              <c:showLegendKey val="0"/>
              <c:showVal val="0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21212697199657277"/>
                      <c:h val="0.19770501438637497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5-020E-4413-A9C6-C05BD0F0ED5B}"/>
                </c:ext>
              </c:extLst>
            </c:dLbl>
            <c:dLbl>
              <c:idx val="3"/>
              <c:layout>
                <c:manualLayout>
                  <c:x val="1.6060249754350046E-2"/>
                  <c:y val="5.4942027351198408E-2"/>
                </c:manualLayout>
              </c:layout>
              <c:tx>
                <c:rich>
                  <a:bodyPr/>
                  <a:lstStyle/>
                  <a:p>
                    <a:r>
                      <a:rPr lang="en-US"/>
                      <a:t>City 24 </a:t>
                    </a:r>
                  </a:p>
                  <a:p>
                    <a:r>
                      <a:rPr lang="en-US"/>
                      <a:t>6,7%</a:t>
                    </a:r>
                  </a:p>
                </c:rich>
              </c:tx>
              <c:dLblPos val="bestFit"/>
              <c:showLegendKey val="0"/>
              <c:showVal val="0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15526411439788942"/>
                      <c:h val="0.18611176607275884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7-020E-4413-A9C6-C05BD0F0ED5B}"/>
                </c:ext>
              </c:extLst>
            </c:dLbl>
            <c:dLbl>
              <c:idx val="4"/>
              <c:layout>
                <c:manualLayout>
                  <c:x val="5.1546593965310632E-2"/>
                  <c:y val="6.4817069211790673E-2"/>
                </c:manualLayout>
              </c:layout>
              <c:tx>
                <c:rich>
                  <a:bodyPr/>
                  <a:lstStyle/>
                  <a:p>
                    <a:r>
                      <a:rPr lang="uk-UA" err="1" smtClean="0"/>
                      <a:t>ІнтерПейсервіс</a:t>
                    </a:r>
                    <a:r>
                      <a:rPr lang="uk-UA" smtClean="0"/>
                      <a:t> </a:t>
                    </a:r>
                    <a:endParaRPr lang="uk-UA"/>
                  </a:p>
                  <a:p>
                    <a:r>
                      <a:rPr lang="uk-UA"/>
                      <a:t>5 %</a:t>
                    </a:r>
                  </a:p>
                </c:rich>
              </c:tx>
              <c:dLblPos val="bestFit"/>
              <c:showLegendKey val="0"/>
              <c:showVal val="0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27302424582395074"/>
                      <c:h val="0.13910744674307504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9-020E-4413-A9C6-C05BD0F0ED5B}"/>
                </c:ext>
              </c:extLst>
            </c:dLbl>
            <c:dLbl>
              <c:idx val="5"/>
              <c:layout>
                <c:manualLayout>
                  <c:x val="3.7390965312251584E-2"/>
                  <c:y val="1.7495378248894539E-2"/>
                </c:manualLayout>
              </c:layout>
              <c:tx>
                <c:rich>
                  <a:bodyPr/>
                  <a:lstStyle/>
                  <a:p>
                    <a:r>
                      <a:rPr lang="en-US"/>
                      <a:t>FLASHPAY 4%</a:t>
                    </a:r>
                  </a:p>
                </c:rich>
              </c:tx>
              <c:dLblPos val="bestFit"/>
              <c:showLegendKey val="0"/>
              <c:showVal val="0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13740492239276128"/>
                      <c:h val="0.1407827247315796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B-020E-4413-A9C6-C05BD0F0ED5B}"/>
                </c:ext>
              </c:extLst>
            </c:dLbl>
            <c:dLbl>
              <c:idx val="6"/>
              <c:layout>
                <c:manualLayout>
                  <c:x val="9.3605837497887395E-2"/>
                  <c:y val="9.6299695223652296E-3"/>
                </c:manualLayout>
              </c:layout>
              <c:tx>
                <c:rich>
                  <a:bodyPr rot="0" spcFirstLastPara="1" vertOverflow="ellipsis" vert="horz" wrap="square" anchor="ctr" anchorCtr="1"/>
                  <a:lstStyle/>
                  <a:p>
                    <a:pPr>
                      <a:defRPr lang="ru-RU" sz="800" b="1" i="0" u="none" strike="noStrike" kern="1200" baseline="0" noProof="0">
                        <a:solidFill>
                          <a:srgbClr val="000000"/>
                        </a:solidFill>
                        <a:latin typeface="+mj-lt"/>
                        <a:ea typeface="+mn-ea"/>
                        <a:cs typeface="+mn-cs"/>
                      </a:defRPr>
                    </a:pPr>
                    <a:r>
                      <a:rPr lang="uk-UA"/>
                      <a:t>26 ПС                             6,5%</a:t>
                    </a:r>
                  </a:p>
                </c:rich>
              </c:tx>
              <c:numFmt formatCode="0.0%" sourceLinked="0"/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anchor="ctr" anchorCtr="1"/>
                <a:lstStyle/>
                <a:p>
                  <a:pPr>
                    <a:defRPr lang="ru-RU" sz="800" b="1" i="0" u="none" strike="noStrike" kern="1200" baseline="0" noProof="0">
                      <a:solidFill>
                        <a:srgbClr val="000000"/>
                      </a:solidFill>
                      <a:latin typeface="+mj-lt"/>
                      <a:ea typeface="+mn-ea"/>
                      <a:cs typeface="+mn-cs"/>
                    </a:defRPr>
                  </a:pPr>
                  <a:endParaRPr lang="uk-UA"/>
                </a:p>
              </c:txPr>
              <c:dLblPos val="bestFit"/>
              <c:showLegendKey val="0"/>
              <c:showVal val="0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25898950737109977"/>
                      <c:h val="0.14094034267593408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D-020E-4413-A9C6-C05BD0F0ED5B}"/>
                </c:ext>
              </c:extLst>
            </c:dLbl>
            <c:numFmt formatCode="0.0%" sourceLinked="0"/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lang="ru-RU" sz="800" b="1" i="0" u="none" strike="noStrike" kern="1200" baseline="0" noProof="0">
                    <a:solidFill>
                      <a:srgbClr val="000000"/>
                    </a:solidFill>
                    <a:latin typeface="+mj-lt"/>
                    <a:ea typeface="+mn-ea"/>
                    <a:cs typeface="+mn-cs"/>
                  </a:defRPr>
                </a:pPr>
                <a:endParaRPr lang="uk-UA"/>
              </a:p>
            </c:txPr>
            <c:dLblPos val="outEnd"/>
            <c:showLegendKey val="0"/>
            <c:showVal val="0"/>
            <c:showCatName val="0"/>
            <c:showSerName val="0"/>
            <c:showPercent val="1"/>
            <c:showBubbleSize val="0"/>
            <c:showLeaderLines val="0"/>
            <c:extLst>
              <c:ext xmlns:c15="http://schemas.microsoft.com/office/drawing/2012/chart" uri="{CE6537A1-D6FC-4f65-9D91-7224C49458BB}"/>
            </c:extLst>
          </c:dLbls>
          <c:cat>
            <c:strRef>
              <c:f>внутрен!$A$5:$A$12</c:f>
              <c:strCache>
                <c:ptCount val="7"/>
                <c:pt idx="0">
                  <c:v>1</c:v>
                </c:pt>
                <c:pt idx="1">
                  <c:v>2</c:v>
                </c:pt>
                <c:pt idx="2">
                  <c:v>3</c:v>
                </c:pt>
                <c:pt idx="3">
                  <c:v>4</c:v>
                </c:pt>
                <c:pt idx="4">
                  <c:v>5</c:v>
                </c:pt>
                <c:pt idx="5">
                  <c:v>6</c:v>
                </c:pt>
              </c:strCache>
            </c:strRef>
          </c:cat>
          <c:val>
            <c:numRef>
              <c:f>внутрен!$F$5:$F$12</c:f>
              <c:numCache>
                <c:formatCode>0.0%</c:formatCode>
                <c:ptCount val="7"/>
                <c:pt idx="0">
                  <c:v>0.4277270341914064</c:v>
                </c:pt>
                <c:pt idx="1">
                  <c:v>0.27976948482531483</c:v>
                </c:pt>
                <c:pt idx="2">
                  <c:v>7.1975327303673481E-2</c:v>
                </c:pt>
                <c:pt idx="3">
                  <c:v>6.7255848099766424E-2</c:v>
                </c:pt>
                <c:pt idx="4">
                  <c:v>5.3425817980439799E-2</c:v>
                </c:pt>
                <c:pt idx="5">
                  <c:v>4.4285737062702252E-2</c:v>
                </c:pt>
                <c:pt idx="6">
                  <c:v>5.5560750536696853E-2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E-020E-4413-A9C6-C05BD0F0ED5B}"/>
            </c:ext>
          </c:extLst>
        </c:ser>
        <c:dLbls>
          <c:dLblPos val="inEnd"/>
          <c:showLegendKey val="0"/>
          <c:showVal val="0"/>
          <c:showCatName val="0"/>
          <c:showSerName val="0"/>
          <c:showPercent val="1"/>
          <c:showBubbleSize val="0"/>
          <c:showLeaderLines val="0"/>
        </c:dLbls>
        <c:firstSliceAng val="0"/>
        <c:extLst>
          <c:ext xmlns:c15="http://schemas.microsoft.com/office/drawing/2012/chart" uri="{02D57815-91ED-43cb-92C2-25804820EDAC}">
            <c15:filteredPieSeries>
              <c15:ser>
                <c:idx val="0"/>
                <c:order val="0"/>
                <c:tx>
                  <c:strRef>
                    <c:extLst>
                      <c:ext uri="{02D57815-91ED-43cb-92C2-25804820EDAC}">
                        <c15:formulaRef>
                          <c15:sqref>внутрен!$B$3:$B$4</c15:sqref>
                        </c15:formulaRef>
                      </c:ext>
                    </c:extLst>
                    <c:strCache>
                      <c:ptCount val="2"/>
                      <c:pt idx="0">
                        <c:v>Назва платіжної системи</c:v>
                      </c:pt>
                    </c:strCache>
                  </c:strRef>
                </c:tx>
                <c:dPt>
                  <c:idx val="0"/>
                  <c:bubble3D val="0"/>
                  <c:spPr>
                    <a:gradFill rotWithShape="1">
                      <a:gsLst>
                        <a:gs pos="0">
                          <a:schemeClr val="accent6">
                            <a:satMod val="103000"/>
                            <a:lumMod val="102000"/>
                            <a:tint val="94000"/>
                          </a:schemeClr>
                        </a:gs>
                        <a:gs pos="50000">
                          <a:schemeClr val="accent6">
                            <a:satMod val="110000"/>
                            <a:lumMod val="100000"/>
                            <a:shade val="100000"/>
                          </a:schemeClr>
                        </a:gs>
                        <a:gs pos="100000">
                          <a:schemeClr val="accent6">
                            <a:lumMod val="99000"/>
                            <a:satMod val="120000"/>
                            <a:shade val="78000"/>
                          </a:schemeClr>
                        </a:gs>
                      </a:gsLst>
                      <a:lin ang="5400000" scaled="0"/>
                    </a:gradFill>
                    <a:ln>
                      <a:noFill/>
                    </a:ln>
                    <a:effectLst>
                      <a:outerShdw blurRad="57150" dist="19050" dir="5400000" algn="ctr" rotWithShape="0">
                        <a:srgbClr val="000000">
                          <a:alpha val="63000"/>
                        </a:srgbClr>
                      </a:outerShdw>
                    </a:effectLst>
                  </c:spPr>
                  <c:extLst>
                    <c:ext xmlns:c16="http://schemas.microsoft.com/office/drawing/2014/chart" uri="{C3380CC4-5D6E-409C-BE32-E72D297353CC}">
                      <c16:uniqueId val="{00000010-020E-4413-A9C6-C05BD0F0ED5B}"/>
                    </c:ext>
                  </c:extLst>
                </c:dPt>
                <c:dPt>
                  <c:idx val="1"/>
                  <c:bubble3D val="0"/>
                  <c:spPr>
                    <a:gradFill rotWithShape="1">
                      <a:gsLst>
                        <a:gs pos="0">
                          <a:schemeClr val="accent5">
                            <a:satMod val="103000"/>
                            <a:lumMod val="102000"/>
                            <a:tint val="94000"/>
                          </a:schemeClr>
                        </a:gs>
                        <a:gs pos="50000">
                          <a:schemeClr val="accent5">
                            <a:satMod val="110000"/>
                            <a:lumMod val="100000"/>
                            <a:shade val="100000"/>
                          </a:schemeClr>
                        </a:gs>
                        <a:gs pos="100000">
                          <a:schemeClr val="accent5">
                            <a:lumMod val="99000"/>
                            <a:satMod val="120000"/>
                            <a:shade val="78000"/>
                          </a:schemeClr>
                        </a:gs>
                      </a:gsLst>
                      <a:lin ang="5400000" scaled="0"/>
                    </a:gradFill>
                    <a:ln>
                      <a:noFill/>
                    </a:ln>
                    <a:effectLst>
                      <a:outerShdw blurRad="57150" dist="19050" dir="5400000" algn="ctr" rotWithShape="0">
                        <a:srgbClr val="000000">
                          <a:alpha val="63000"/>
                        </a:srgbClr>
                      </a:outerShdw>
                    </a:effectLst>
                  </c:spPr>
                  <c:extLst>
                    <c:ext xmlns:c16="http://schemas.microsoft.com/office/drawing/2014/chart" uri="{C3380CC4-5D6E-409C-BE32-E72D297353CC}">
                      <c16:uniqueId val="{00000012-020E-4413-A9C6-C05BD0F0ED5B}"/>
                    </c:ext>
                  </c:extLst>
                </c:dPt>
                <c:dPt>
                  <c:idx val="2"/>
                  <c:bubble3D val="0"/>
                  <c:spPr>
                    <a:gradFill rotWithShape="1">
                      <a:gsLst>
                        <a:gs pos="0">
                          <a:schemeClr val="accent4">
                            <a:satMod val="103000"/>
                            <a:lumMod val="102000"/>
                            <a:tint val="94000"/>
                          </a:schemeClr>
                        </a:gs>
                        <a:gs pos="50000">
                          <a:schemeClr val="accent4">
                            <a:satMod val="110000"/>
                            <a:lumMod val="100000"/>
                            <a:shade val="100000"/>
                          </a:schemeClr>
                        </a:gs>
                        <a:gs pos="100000">
                          <a:schemeClr val="accent4">
                            <a:lumMod val="99000"/>
                            <a:satMod val="120000"/>
                            <a:shade val="78000"/>
                          </a:schemeClr>
                        </a:gs>
                      </a:gsLst>
                      <a:lin ang="5400000" scaled="0"/>
                    </a:gradFill>
                    <a:ln>
                      <a:noFill/>
                    </a:ln>
                    <a:effectLst>
                      <a:outerShdw blurRad="57150" dist="19050" dir="5400000" algn="ctr" rotWithShape="0">
                        <a:srgbClr val="000000">
                          <a:alpha val="63000"/>
                        </a:srgbClr>
                      </a:outerShdw>
                    </a:effectLst>
                  </c:spPr>
                  <c:extLst>
                    <c:ext xmlns:c16="http://schemas.microsoft.com/office/drawing/2014/chart" uri="{C3380CC4-5D6E-409C-BE32-E72D297353CC}">
                      <c16:uniqueId val="{00000014-020E-4413-A9C6-C05BD0F0ED5B}"/>
                    </c:ext>
                  </c:extLst>
                </c:dPt>
                <c:dPt>
                  <c:idx val="3"/>
                  <c:bubble3D val="0"/>
                  <c:spPr>
                    <a:gradFill rotWithShape="1">
                      <a:gsLst>
                        <a:gs pos="0">
                          <a:schemeClr val="accent6">
                            <a:lumMod val="60000"/>
                            <a:satMod val="103000"/>
                            <a:lumMod val="102000"/>
                            <a:tint val="94000"/>
                          </a:schemeClr>
                        </a:gs>
                        <a:gs pos="50000">
                          <a:schemeClr val="accent6">
                            <a:lumMod val="60000"/>
                            <a:satMod val="110000"/>
                            <a:lumMod val="100000"/>
                            <a:shade val="100000"/>
                          </a:schemeClr>
                        </a:gs>
                        <a:gs pos="100000">
                          <a:schemeClr val="accent6">
                            <a:lumMod val="60000"/>
                            <a:lumMod val="99000"/>
                            <a:satMod val="120000"/>
                            <a:shade val="78000"/>
                          </a:schemeClr>
                        </a:gs>
                      </a:gsLst>
                      <a:lin ang="5400000" scaled="0"/>
                    </a:gradFill>
                    <a:ln>
                      <a:noFill/>
                    </a:ln>
                    <a:effectLst>
                      <a:outerShdw blurRad="57150" dist="19050" dir="5400000" algn="ctr" rotWithShape="0">
                        <a:srgbClr val="000000">
                          <a:alpha val="63000"/>
                        </a:srgbClr>
                      </a:outerShdw>
                    </a:effectLst>
                  </c:spPr>
                  <c:extLst>
                    <c:ext xmlns:c16="http://schemas.microsoft.com/office/drawing/2014/chart" uri="{C3380CC4-5D6E-409C-BE32-E72D297353CC}">
                      <c16:uniqueId val="{00000016-020E-4413-A9C6-C05BD0F0ED5B}"/>
                    </c:ext>
                  </c:extLst>
                </c:dPt>
                <c:dPt>
                  <c:idx val="4"/>
                  <c:bubble3D val="0"/>
                  <c:spPr>
                    <a:gradFill rotWithShape="1">
                      <a:gsLst>
                        <a:gs pos="0">
                          <a:schemeClr val="accent5">
                            <a:lumMod val="60000"/>
                            <a:satMod val="103000"/>
                            <a:lumMod val="102000"/>
                            <a:tint val="94000"/>
                          </a:schemeClr>
                        </a:gs>
                        <a:gs pos="50000">
                          <a:schemeClr val="accent5">
                            <a:lumMod val="60000"/>
                            <a:satMod val="110000"/>
                            <a:lumMod val="100000"/>
                            <a:shade val="100000"/>
                          </a:schemeClr>
                        </a:gs>
                        <a:gs pos="100000">
                          <a:schemeClr val="accent5">
                            <a:lumMod val="60000"/>
                            <a:lumMod val="99000"/>
                            <a:satMod val="120000"/>
                            <a:shade val="78000"/>
                          </a:schemeClr>
                        </a:gs>
                      </a:gsLst>
                      <a:lin ang="5400000" scaled="0"/>
                    </a:gradFill>
                    <a:ln>
                      <a:noFill/>
                    </a:ln>
                    <a:effectLst>
                      <a:outerShdw blurRad="57150" dist="19050" dir="5400000" algn="ctr" rotWithShape="0">
                        <a:srgbClr val="000000">
                          <a:alpha val="63000"/>
                        </a:srgbClr>
                      </a:outerShdw>
                    </a:effectLst>
                  </c:spPr>
                  <c:extLst>
                    <c:ext xmlns:c16="http://schemas.microsoft.com/office/drawing/2014/chart" uri="{C3380CC4-5D6E-409C-BE32-E72D297353CC}">
                      <c16:uniqueId val="{00000018-020E-4413-A9C6-C05BD0F0ED5B}"/>
                    </c:ext>
                  </c:extLst>
                </c:dPt>
                <c:dPt>
                  <c:idx val="5"/>
                  <c:bubble3D val="0"/>
                  <c:spPr>
                    <a:gradFill rotWithShape="1">
                      <a:gsLst>
                        <a:gs pos="0">
                          <a:schemeClr val="accent4">
                            <a:lumMod val="60000"/>
                            <a:satMod val="103000"/>
                            <a:lumMod val="102000"/>
                            <a:tint val="94000"/>
                          </a:schemeClr>
                        </a:gs>
                        <a:gs pos="50000">
                          <a:schemeClr val="accent4">
                            <a:lumMod val="60000"/>
                            <a:satMod val="110000"/>
                            <a:lumMod val="100000"/>
                            <a:shade val="100000"/>
                          </a:schemeClr>
                        </a:gs>
                        <a:gs pos="100000">
                          <a:schemeClr val="accent4">
                            <a:lumMod val="60000"/>
                            <a:lumMod val="99000"/>
                            <a:satMod val="120000"/>
                            <a:shade val="78000"/>
                          </a:schemeClr>
                        </a:gs>
                      </a:gsLst>
                      <a:lin ang="5400000" scaled="0"/>
                    </a:gradFill>
                    <a:ln>
                      <a:noFill/>
                    </a:ln>
                    <a:effectLst>
                      <a:outerShdw blurRad="57150" dist="19050" dir="5400000" algn="ctr" rotWithShape="0">
                        <a:srgbClr val="000000">
                          <a:alpha val="63000"/>
                        </a:srgbClr>
                      </a:outerShdw>
                    </a:effectLst>
                  </c:spPr>
                  <c:extLst>
                    <c:ext xmlns:c16="http://schemas.microsoft.com/office/drawing/2014/chart" uri="{C3380CC4-5D6E-409C-BE32-E72D297353CC}">
                      <c16:uniqueId val="{0000001A-020E-4413-A9C6-C05BD0F0ED5B}"/>
                    </c:ext>
                  </c:extLst>
                </c:dPt>
                <c:dPt>
                  <c:idx val="6"/>
                  <c:bubble3D val="0"/>
                  <c:spPr>
                    <a:gradFill rotWithShape="1">
                      <a:gsLst>
                        <a:gs pos="0">
                          <a:schemeClr val="accent6">
                            <a:lumMod val="80000"/>
                            <a:lumOff val="20000"/>
                            <a:satMod val="103000"/>
                            <a:lumMod val="102000"/>
                            <a:tint val="94000"/>
                          </a:schemeClr>
                        </a:gs>
                        <a:gs pos="50000">
                          <a:schemeClr val="accent6">
                            <a:lumMod val="80000"/>
                            <a:lumOff val="20000"/>
                            <a:satMod val="110000"/>
                            <a:lumMod val="100000"/>
                            <a:shade val="100000"/>
                          </a:schemeClr>
                        </a:gs>
                        <a:gs pos="100000">
                          <a:schemeClr val="accent6">
                            <a:lumMod val="80000"/>
                            <a:lumOff val="20000"/>
                            <a:lumMod val="99000"/>
                            <a:satMod val="120000"/>
                            <a:shade val="78000"/>
                          </a:schemeClr>
                        </a:gs>
                      </a:gsLst>
                      <a:lin ang="5400000" scaled="0"/>
                    </a:gradFill>
                    <a:ln>
                      <a:noFill/>
                    </a:ln>
                    <a:effectLst>
                      <a:outerShdw blurRad="57150" dist="19050" dir="5400000" algn="ctr" rotWithShape="0">
                        <a:srgbClr val="000000">
                          <a:alpha val="63000"/>
                        </a:srgbClr>
                      </a:outerShdw>
                    </a:effectLst>
                  </c:spPr>
                  <c:extLst>
                    <c:ext xmlns:c16="http://schemas.microsoft.com/office/drawing/2014/chart" uri="{C3380CC4-5D6E-409C-BE32-E72D297353CC}">
                      <c16:uniqueId val="{0000001C-020E-4413-A9C6-C05BD0F0ED5B}"/>
                    </c:ext>
                  </c:extLst>
                </c:dPt>
                <c:dLbls>
                  <c:spPr>
                    <a:noFill/>
                    <a:ln>
                      <a:noFill/>
                    </a:ln>
                    <a:effectLst/>
                  </c:spPr>
                  <c:txPr>
                    <a:bodyPr rot="0" spcFirstLastPara="1" vertOverflow="ellipsis" vert="horz" wrap="square" lIns="38100" tIns="19050" rIns="38100" bIns="19050" anchor="ctr" anchorCtr="1">
                      <a:spAutoFit/>
                    </a:bodyPr>
                    <a:lstStyle/>
                    <a:p>
                      <a:pPr>
                        <a:defRPr lang="ru-RU" sz="800" b="1" i="0" u="none" strike="noStrike" kern="1200" baseline="0" noProof="0">
                          <a:solidFill>
                            <a:srgbClr val="000000"/>
                          </a:solidFill>
                          <a:latin typeface="+mj-lt"/>
                          <a:ea typeface="+mn-ea"/>
                          <a:cs typeface="+mn-cs"/>
                        </a:defRPr>
                      </a:pPr>
                      <a:endParaRPr lang="uk-UA"/>
                    </a:p>
                  </c:txPr>
                  <c:dLblPos val="inEnd"/>
                  <c:showLegendKey val="0"/>
                  <c:showVal val="0"/>
                  <c:showCatName val="0"/>
                  <c:showSerName val="0"/>
                  <c:showPercent val="1"/>
                  <c:showBubbleSize val="0"/>
                  <c:showLeaderLines val="1"/>
                  <c:leaderLines>
                    <c:spPr>
                      <a:ln w="9525" cap="flat" cmpd="sng" algn="ctr">
                        <a:solidFill>
                          <a:schemeClr val="tx1">
                            <a:lumMod val="35000"/>
                            <a:lumOff val="65000"/>
                          </a:schemeClr>
                        </a:solidFill>
                        <a:round/>
                      </a:ln>
                      <a:effectLst/>
                    </c:spPr>
                  </c:leaderLines>
                  <c:extLst>
                    <c:ext uri="{CE6537A1-D6FC-4f65-9D91-7224C49458BB}"/>
                  </c:extLst>
                </c:dLbls>
                <c:cat>
                  <c:strRef>
                    <c:extLst>
                      <c:ext uri="{02D57815-91ED-43cb-92C2-25804820EDAC}">
                        <c15:formulaRef>
                          <c15:sqref>внутрен!$A$5:$A$12</c15:sqref>
                        </c15:formulaRef>
                      </c:ext>
                    </c:extLst>
                    <c:strCache>
                      <c:ptCount val="7"/>
                      <c:pt idx="0">
                        <c:v>1</c:v>
                      </c:pt>
                      <c:pt idx="1">
                        <c:v>2</c:v>
                      </c:pt>
                      <c:pt idx="2">
                        <c:v>3</c:v>
                      </c:pt>
                      <c:pt idx="3">
                        <c:v>4</c:v>
                      </c:pt>
                      <c:pt idx="4">
                        <c:v>5</c:v>
                      </c:pt>
                      <c:pt idx="5">
                        <c:v>6</c:v>
                      </c:pt>
                    </c:strCache>
                  </c:strRef>
                </c:cat>
                <c:val>
                  <c:numRef>
                    <c:extLst>
                      <c:ext uri="{02D57815-91ED-43cb-92C2-25804820EDAC}">
                        <c15:formulaRef>
                          <c15:sqref>внутрен!$B$5:$B$12</c15:sqref>
                        </c15:formulaRef>
                      </c:ext>
                    </c:extLst>
                    <c:numCache>
                      <c:formatCode>General</c:formatCode>
                      <c:ptCount val="7"/>
                      <c:pt idx="0">
                        <c:v>0</c:v>
                      </c:pt>
                      <c:pt idx="1">
                        <c:v>0</c:v>
                      </c:pt>
                      <c:pt idx="2">
                        <c:v>0</c:v>
                      </c:pt>
                      <c:pt idx="3">
                        <c:v>0</c:v>
                      </c:pt>
                      <c:pt idx="4">
                        <c:v>0</c:v>
                      </c:pt>
                      <c:pt idx="5">
                        <c:v>0</c:v>
                      </c:pt>
                      <c:pt idx="6">
                        <c:v>0</c:v>
                      </c:pt>
                    </c:numCache>
                  </c:numRef>
                </c:val>
                <c:extLst>
                  <c:ext xmlns:c16="http://schemas.microsoft.com/office/drawing/2014/chart" uri="{C3380CC4-5D6E-409C-BE32-E72D297353CC}">
                    <c16:uniqueId val="{0000001D-020E-4413-A9C6-C05BD0F0ED5B}"/>
                  </c:ext>
                </c:extLst>
              </c15:ser>
            </c15:filteredPieSeries>
            <c15:filteredPieSeries>
              <c15:ser>
                <c:idx val="1"/>
                <c:order val="1"/>
                <c:tx>
                  <c:str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внутрен!$C$3:$C$4</c15:sqref>
                        </c15:formulaRef>
                      </c:ext>
                    </c:extLst>
                    <c:strCache>
                      <c:ptCount val="2"/>
                      <c:pt idx="0">
                        <c:v>Назва платіжної організації</c:v>
                      </c:pt>
                    </c:strCache>
                  </c:strRef>
                </c:tx>
                <c:dPt>
                  <c:idx val="0"/>
                  <c:bubble3D val="0"/>
                  <c:spPr>
                    <a:gradFill rotWithShape="1">
                      <a:gsLst>
                        <a:gs pos="0">
                          <a:schemeClr val="accent6">
                            <a:satMod val="103000"/>
                            <a:lumMod val="102000"/>
                            <a:tint val="94000"/>
                          </a:schemeClr>
                        </a:gs>
                        <a:gs pos="50000">
                          <a:schemeClr val="accent6">
                            <a:satMod val="110000"/>
                            <a:lumMod val="100000"/>
                            <a:shade val="100000"/>
                          </a:schemeClr>
                        </a:gs>
                        <a:gs pos="100000">
                          <a:schemeClr val="accent6">
                            <a:lumMod val="99000"/>
                            <a:satMod val="120000"/>
                            <a:shade val="78000"/>
                          </a:schemeClr>
                        </a:gs>
                      </a:gsLst>
                      <a:lin ang="5400000" scaled="0"/>
                    </a:gradFill>
                    <a:ln>
                      <a:noFill/>
                    </a:ln>
                    <a:effectLst>
                      <a:outerShdw blurRad="57150" dist="19050" dir="5400000" algn="ctr" rotWithShape="0">
                        <a:srgbClr val="000000">
                          <a:alpha val="63000"/>
                        </a:srgbClr>
                      </a:outerShdw>
                    </a:effectLst>
                  </c:spPr>
                  <c:extLst xmlns:c15="http://schemas.microsoft.com/office/drawing/2012/chart">
                    <c:ext xmlns:c16="http://schemas.microsoft.com/office/drawing/2014/chart" uri="{C3380CC4-5D6E-409C-BE32-E72D297353CC}">
                      <c16:uniqueId val="{0000001F-020E-4413-A9C6-C05BD0F0ED5B}"/>
                    </c:ext>
                  </c:extLst>
                </c:dPt>
                <c:dPt>
                  <c:idx val="1"/>
                  <c:bubble3D val="0"/>
                  <c:spPr>
                    <a:gradFill rotWithShape="1">
                      <a:gsLst>
                        <a:gs pos="0">
                          <a:schemeClr val="accent5">
                            <a:satMod val="103000"/>
                            <a:lumMod val="102000"/>
                            <a:tint val="94000"/>
                          </a:schemeClr>
                        </a:gs>
                        <a:gs pos="50000">
                          <a:schemeClr val="accent5">
                            <a:satMod val="110000"/>
                            <a:lumMod val="100000"/>
                            <a:shade val="100000"/>
                          </a:schemeClr>
                        </a:gs>
                        <a:gs pos="100000">
                          <a:schemeClr val="accent5">
                            <a:lumMod val="99000"/>
                            <a:satMod val="120000"/>
                            <a:shade val="78000"/>
                          </a:schemeClr>
                        </a:gs>
                      </a:gsLst>
                      <a:lin ang="5400000" scaled="0"/>
                    </a:gradFill>
                    <a:ln>
                      <a:noFill/>
                    </a:ln>
                    <a:effectLst>
                      <a:outerShdw blurRad="57150" dist="19050" dir="5400000" algn="ctr" rotWithShape="0">
                        <a:srgbClr val="000000">
                          <a:alpha val="63000"/>
                        </a:srgbClr>
                      </a:outerShdw>
                    </a:effectLst>
                  </c:spPr>
                  <c:extLst xmlns:c15="http://schemas.microsoft.com/office/drawing/2012/chart">
                    <c:ext xmlns:c16="http://schemas.microsoft.com/office/drawing/2014/chart" uri="{C3380CC4-5D6E-409C-BE32-E72D297353CC}">
                      <c16:uniqueId val="{00000021-020E-4413-A9C6-C05BD0F0ED5B}"/>
                    </c:ext>
                  </c:extLst>
                </c:dPt>
                <c:dPt>
                  <c:idx val="2"/>
                  <c:bubble3D val="0"/>
                  <c:spPr>
                    <a:gradFill rotWithShape="1">
                      <a:gsLst>
                        <a:gs pos="0">
                          <a:schemeClr val="accent4">
                            <a:satMod val="103000"/>
                            <a:lumMod val="102000"/>
                            <a:tint val="94000"/>
                          </a:schemeClr>
                        </a:gs>
                        <a:gs pos="50000">
                          <a:schemeClr val="accent4">
                            <a:satMod val="110000"/>
                            <a:lumMod val="100000"/>
                            <a:shade val="100000"/>
                          </a:schemeClr>
                        </a:gs>
                        <a:gs pos="100000">
                          <a:schemeClr val="accent4">
                            <a:lumMod val="99000"/>
                            <a:satMod val="120000"/>
                            <a:shade val="78000"/>
                          </a:schemeClr>
                        </a:gs>
                      </a:gsLst>
                      <a:lin ang="5400000" scaled="0"/>
                    </a:gradFill>
                    <a:ln>
                      <a:noFill/>
                    </a:ln>
                    <a:effectLst>
                      <a:outerShdw blurRad="57150" dist="19050" dir="5400000" algn="ctr" rotWithShape="0">
                        <a:srgbClr val="000000">
                          <a:alpha val="63000"/>
                        </a:srgbClr>
                      </a:outerShdw>
                    </a:effectLst>
                  </c:spPr>
                  <c:extLst xmlns:c15="http://schemas.microsoft.com/office/drawing/2012/chart">
                    <c:ext xmlns:c16="http://schemas.microsoft.com/office/drawing/2014/chart" uri="{C3380CC4-5D6E-409C-BE32-E72D297353CC}">
                      <c16:uniqueId val="{00000023-020E-4413-A9C6-C05BD0F0ED5B}"/>
                    </c:ext>
                  </c:extLst>
                </c:dPt>
                <c:dPt>
                  <c:idx val="3"/>
                  <c:bubble3D val="0"/>
                  <c:spPr>
                    <a:gradFill rotWithShape="1">
                      <a:gsLst>
                        <a:gs pos="0">
                          <a:schemeClr val="accent6">
                            <a:lumMod val="60000"/>
                            <a:satMod val="103000"/>
                            <a:lumMod val="102000"/>
                            <a:tint val="94000"/>
                          </a:schemeClr>
                        </a:gs>
                        <a:gs pos="50000">
                          <a:schemeClr val="accent6">
                            <a:lumMod val="60000"/>
                            <a:satMod val="110000"/>
                            <a:lumMod val="100000"/>
                            <a:shade val="100000"/>
                          </a:schemeClr>
                        </a:gs>
                        <a:gs pos="100000">
                          <a:schemeClr val="accent6">
                            <a:lumMod val="60000"/>
                            <a:lumMod val="99000"/>
                            <a:satMod val="120000"/>
                            <a:shade val="78000"/>
                          </a:schemeClr>
                        </a:gs>
                      </a:gsLst>
                      <a:lin ang="5400000" scaled="0"/>
                    </a:gradFill>
                    <a:ln>
                      <a:noFill/>
                    </a:ln>
                    <a:effectLst>
                      <a:outerShdw blurRad="57150" dist="19050" dir="5400000" algn="ctr" rotWithShape="0">
                        <a:srgbClr val="000000">
                          <a:alpha val="63000"/>
                        </a:srgbClr>
                      </a:outerShdw>
                    </a:effectLst>
                  </c:spPr>
                  <c:extLst xmlns:c15="http://schemas.microsoft.com/office/drawing/2012/chart">
                    <c:ext xmlns:c16="http://schemas.microsoft.com/office/drawing/2014/chart" uri="{C3380CC4-5D6E-409C-BE32-E72D297353CC}">
                      <c16:uniqueId val="{00000025-020E-4413-A9C6-C05BD0F0ED5B}"/>
                    </c:ext>
                  </c:extLst>
                </c:dPt>
                <c:dPt>
                  <c:idx val="4"/>
                  <c:bubble3D val="0"/>
                  <c:spPr>
                    <a:gradFill rotWithShape="1">
                      <a:gsLst>
                        <a:gs pos="0">
                          <a:schemeClr val="accent5">
                            <a:lumMod val="60000"/>
                            <a:satMod val="103000"/>
                            <a:lumMod val="102000"/>
                            <a:tint val="94000"/>
                          </a:schemeClr>
                        </a:gs>
                        <a:gs pos="50000">
                          <a:schemeClr val="accent5">
                            <a:lumMod val="60000"/>
                            <a:satMod val="110000"/>
                            <a:lumMod val="100000"/>
                            <a:shade val="100000"/>
                          </a:schemeClr>
                        </a:gs>
                        <a:gs pos="100000">
                          <a:schemeClr val="accent5">
                            <a:lumMod val="60000"/>
                            <a:lumMod val="99000"/>
                            <a:satMod val="120000"/>
                            <a:shade val="78000"/>
                          </a:schemeClr>
                        </a:gs>
                      </a:gsLst>
                      <a:lin ang="5400000" scaled="0"/>
                    </a:gradFill>
                    <a:ln>
                      <a:noFill/>
                    </a:ln>
                    <a:effectLst>
                      <a:outerShdw blurRad="57150" dist="19050" dir="5400000" algn="ctr" rotWithShape="0">
                        <a:srgbClr val="000000">
                          <a:alpha val="63000"/>
                        </a:srgbClr>
                      </a:outerShdw>
                    </a:effectLst>
                  </c:spPr>
                  <c:extLst xmlns:c15="http://schemas.microsoft.com/office/drawing/2012/chart">
                    <c:ext xmlns:c16="http://schemas.microsoft.com/office/drawing/2014/chart" uri="{C3380CC4-5D6E-409C-BE32-E72D297353CC}">
                      <c16:uniqueId val="{00000027-020E-4413-A9C6-C05BD0F0ED5B}"/>
                    </c:ext>
                  </c:extLst>
                </c:dPt>
                <c:dPt>
                  <c:idx val="5"/>
                  <c:bubble3D val="0"/>
                  <c:spPr>
                    <a:gradFill rotWithShape="1">
                      <a:gsLst>
                        <a:gs pos="0">
                          <a:schemeClr val="accent4">
                            <a:lumMod val="60000"/>
                            <a:satMod val="103000"/>
                            <a:lumMod val="102000"/>
                            <a:tint val="94000"/>
                          </a:schemeClr>
                        </a:gs>
                        <a:gs pos="50000">
                          <a:schemeClr val="accent4">
                            <a:lumMod val="60000"/>
                            <a:satMod val="110000"/>
                            <a:lumMod val="100000"/>
                            <a:shade val="100000"/>
                          </a:schemeClr>
                        </a:gs>
                        <a:gs pos="100000">
                          <a:schemeClr val="accent4">
                            <a:lumMod val="60000"/>
                            <a:lumMod val="99000"/>
                            <a:satMod val="120000"/>
                            <a:shade val="78000"/>
                          </a:schemeClr>
                        </a:gs>
                      </a:gsLst>
                      <a:lin ang="5400000" scaled="0"/>
                    </a:gradFill>
                    <a:ln>
                      <a:noFill/>
                    </a:ln>
                    <a:effectLst>
                      <a:outerShdw blurRad="57150" dist="19050" dir="5400000" algn="ctr" rotWithShape="0">
                        <a:srgbClr val="000000">
                          <a:alpha val="63000"/>
                        </a:srgbClr>
                      </a:outerShdw>
                    </a:effectLst>
                  </c:spPr>
                  <c:extLst xmlns:c15="http://schemas.microsoft.com/office/drawing/2012/chart">
                    <c:ext xmlns:c16="http://schemas.microsoft.com/office/drawing/2014/chart" uri="{C3380CC4-5D6E-409C-BE32-E72D297353CC}">
                      <c16:uniqueId val="{00000029-020E-4413-A9C6-C05BD0F0ED5B}"/>
                    </c:ext>
                  </c:extLst>
                </c:dPt>
                <c:dPt>
                  <c:idx val="6"/>
                  <c:bubble3D val="0"/>
                  <c:spPr>
                    <a:gradFill rotWithShape="1">
                      <a:gsLst>
                        <a:gs pos="0">
                          <a:schemeClr val="accent6">
                            <a:lumMod val="80000"/>
                            <a:lumOff val="20000"/>
                            <a:satMod val="103000"/>
                            <a:lumMod val="102000"/>
                            <a:tint val="94000"/>
                          </a:schemeClr>
                        </a:gs>
                        <a:gs pos="50000">
                          <a:schemeClr val="accent6">
                            <a:lumMod val="80000"/>
                            <a:lumOff val="20000"/>
                            <a:satMod val="110000"/>
                            <a:lumMod val="100000"/>
                            <a:shade val="100000"/>
                          </a:schemeClr>
                        </a:gs>
                        <a:gs pos="100000">
                          <a:schemeClr val="accent6">
                            <a:lumMod val="80000"/>
                            <a:lumOff val="20000"/>
                            <a:lumMod val="99000"/>
                            <a:satMod val="120000"/>
                            <a:shade val="78000"/>
                          </a:schemeClr>
                        </a:gs>
                      </a:gsLst>
                      <a:lin ang="5400000" scaled="0"/>
                    </a:gradFill>
                    <a:ln>
                      <a:noFill/>
                    </a:ln>
                    <a:effectLst>
                      <a:outerShdw blurRad="57150" dist="19050" dir="5400000" algn="ctr" rotWithShape="0">
                        <a:srgbClr val="000000">
                          <a:alpha val="63000"/>
                        </a:srgbClr>
                      </a:outerShdw>
                    </a:effectLst>
                  </c:spPr>
                  <c:extLst xmlns:c15="http://schemas.microsoft.com/office/drawing/2012/chart">
                    <c:ext xmlns:c16="http://schemas.microsoft.com/office/drawing/2014/chart" uri="{C3380CC4-5D6E-409C-BE32-E72D297353CC}">
                      <c16:uniqueId val="{0000002B-020E-4413-A9C6-C05BD0F0ED5B}"/>
                    </c:ext>
                  </c:extLst>
                </c:dPt>
                <c:dLbls>
                  <c:spPr>
                    <a:noFill/>
                    <a:ln>
                      <a:noFill/>
                    </a:ln>
                    <a:effectLst/>
                  </c:spPr>
                  <c:txPr>
                    <a:bodyPr rot="0" spcFirstLastPara="1" vertOverflow="ellipsis" vert="horz" wrap="square" lIns="38100" tIns="19050" rIns="38100" bIns="19050" anchor="ctr" anchorCtr="1">
                      <a:spAutoFit/>
                    </a:bodyPr>
                    <a:lstStyle/>
                    <a:p>
                      <a:pPr>
                        <a:defRPr lang="ru-RU" sz="800" b="1" i="0" u="none" strike="noStrike" kern="1200" baseline="0" noProof="0">
                          <a:solidFill>
                            <a:srgbClr val="000000"/>
                          </a:solidFill>
                          <a:latin typeface="+mj-lt"/>
                          <a:ea typeface="+mn-ea"/>
                          <a:cs typeface="+mn-cs"/>
                        </a:defRPr>
                      </a:pPr>
                      <a:endParaRPr lang="uk-UA"/>
                    </a:p>
                  </c:txPr>
                  <c:dLblPos val="inEnd"/>
                  <c:showLegendKey val="0"/>
                  <c:showVal val="0"/>
                  <c:showCatName val="0"/>
                  <c:showSerName val="0"/>
                  <c:showPercent val="1"/>
                  <c:showBubbleSize val="0"/>
                  <c:showLeaderLines val="1"/>
                  <c:leaderLines>
                    <c:spPr>
                      <a:ln w="9525" cap="flat" cmpd="sng" algn="ctr">
                        <a:solidFill>
                          <a:schemeClr val="tx1">
                            <a:lumMod val="35000"/>
                            <a:lumOff val="65000"/>
                          </a:schemeClr>
                        </a:solidFill>
                        <a:round/>
                      </a:ln>
                      <a:effectLst/>
                    </c:spPr>
                  </c:leaderLines>
                  <c:extLst xmlns:c15="http://schemas.microsoft.com/office/drawing/2012/chart">
                    <c:ext xmlns:c15="http://schemas.microsoft.com/office/drawing/2012/chart" uri="{CE6537A1-D6FC-4f65-9D91-7224C49458BB}"/>
                  </c:extLst>
                </c:dLbls>
                <c:cat>
                  <c:str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внутрен!$A$5:$A$12</c15:sqref>
                        </c15:formulaRef>
                      </c:ext>
                    </c:extLst>
                    <c:strCache>
                      <c:ptCount val="7"/>
                      <c:pt idx="0">
                        <c:v>1</c:v>
                      </c:pt>
                      <c:pt idx="1">
                        <c:v>2</c:v>
                      </c:pt>
                      <c:pt idx="2">
                        <c:v>3</c:v>
                      </c:pt>
                      <c:pt idx="3">
                        <c:v>4</c:v>
                      </c:pt>
                      <c:pt idx="4">
                        <c:v>5</c:v>
                      </c:pt>
                      <c:pt idx="5">
                        <c:v>6</c:v>
                      </c:pt>
                    </c:strCache>
                  </c:strRef>
                </c:cat>
                <c:val>
                  <c:num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внутрен!$C$5:$C$12</c15:sqref>
                        </c15:formulaRef>
                      </c:ext>
                    </c:extLst>
                    <c:numCache>
                      <c:formatCode>General</c:formatCode>
                      <c:ptCount val="7"/>
                      <c:pt idx="0">
                        <c:v>0</c:v>
                      </c:pt>
                      <c:pt idx="1">
                        <c:v>0</c:v>
                      </c:pt>
                      <c:pt idx="2">
                        <c:v>0</c:v>
                      </c:pt>
                      <c:pt idx="3">
                        <c:v>0</c:v>
                      </c:pt>
                      <c:pt idx="4">
                        <c:v>0</c:v>
                      </c:pt>
                      <c:pt idx="5">
                        <c:v>0</c:v>
                      </c:pt>
                    </c:numCache>
                  </c:numRef>
                </c:val>
                <c:extLst xmlns:c15="http://schemas.microsoft.com/office/drawing/2012/chart">
                  <c:ext xmlns:c16="http://schemas.microsoft.com/office/drawing/2014/chart" uri="{C3380CC4-5D6E-409C-BE32-E72D297353CC}">
                    <c16:uniqueId val="{0000002C-020E-4413-A9C6-C05BD0F0ED5B}"/>
                  </c:ext>
                </c:extLst>
              </c15:ser>
            </c15:filteredPieSeries>
            <c15:filteredPieSeries>
              <c15:ser>
                <c:idx val="2"/>
                <c:order val="2"/>
                <c:tx>
                  <c:str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внутрен!$D$3:$D$4</c15:sqref>
                        </c15:formulaRef>
                      </c:ext>
                    </c:extLst>
                    <c:strCache>
                      <c:ptCount val="2"/>
                      <c:pt idx="0">
                        <c:v>в межах України</c:v>
                      </c:pt>
                      <c:pt idx="1">
                        <c:v>Кількість переказів</c:v>
                      </c:pt>
                    </c:strCache>
                  </c:strRef>
                </c:tx>
                <c:dPt>
                  <c:idx val="0"/>
                  <c:bubble3D val="0"/>
                  <c:spPr>
                    <a:gradFill rotWithShape="1">
                      <a:gsLst>
                        <a:gs pos="0">
                          <a:schemeClr val="accent6">
                            <a:satMod val="103000"/>
                            <a:lumMod val="102000"/>
                            <a:tint val="94000"/>
                          </a:schemeClr>
                        </a:gs>
                        <a:gs pos="50000">
                          <a:schemeClr val="accent6">
                            <a:satMod val="110000"/>
                            <a:lumMod val="100000"/>
                            <a:shade val="100000"/>
                          </a:schemeClr>
                        </a:gs>
                        <a:gs pos="100000">
                          <a:schemeClr val="accent6">
                            <a:lumMod val="99000"/>
                            <a:satMod val="120000"/>
                            <a:shade val="78000"/>
                          </a:schemeClr>
                        </a:gs>
                      </a:gsLst>
                      <a:lin ang="5400000" scaled="0"/>
                    </a:gradFill>
                    <a:ln>
                      <a:noFill/>
                    </a:ln>
                    <a:effectLst>
                      <a:outerShdw blurRad="57150" dist="19050" dir="5400000" algn="ctr" rotWithShape="0">
                        <a:srgbClr val="000000">
                          <a:alpha val="63000"/>
                        </a:srgbClr>
                      </a:outerShdw>
                    </a:effectLst>
                  </c:spPr>
                  <c:extLst xmlns:c15="http://schemas.microsoft.com/office/drawing/2012/chart">
                    <c:ext xmlns:c16="http://schemas.microsoft.com/office/drawing/2014/chart" uri="{C3380CC4-5D6E-409C-BE32-E72D297353CC}">
                      <c16:uniqueId val="{0000002E-020E-4413-A9C6-C05BD0F0ED5B}"/>
                    </c:ext>
                  </c:extLst>
                </c:dPt>
                <c:dPt>
                  <c:idx val="1"/>
                  <c:bubble3D val="0"/>
                  <c:spPr>
                    <a:gradFill rotWithShape="1">
                      <a:gsLst>
                        <a:gs pos="0">
                          <a:schemeClr val="accent5">
                            <a:satMod val="103000"/>
                            <a:lumMod val="102000"/>
                            <a:tint val="94000"/>
                          </a:schemeClr>
                        </a:gs>
                        <a:gs pos="50000">
                          <a:schemeClr val="accent5">
                            <a:satMod val="110000"/>
                            <a:lumMod val="100000"/>
                            <a:shade val="100000"/>
                          </a:schemeClr>
                        </a:gs>
                        <a:gs pos="100000">
                          <a:schemeClr val="accent5">
                            <a:lumMod val="99000"/>
                            <a:satMod val="120000"/>
                            <a:shade val="78000"/>
                          </a:schemeClr>
                        </a:gs>
                      </a:gsLst>
                      <a:lin ang="5400000" scaled="0"/>
                    </a:gradFill>
                    <a:ln>
                      <a:noFill/>
                    </a:ln>
                    <a:effectLst>
                      <a:outerShdw blurRad="57150" dist="19050" dir="5400000" algn="ctr" rotWithShape="0">
                        <a:srgbClr val="000000">
                          <a:alpha val="63000"/>
                        </a:srgbClr>
                      </a:outerShdw>
                    </a:effectLst>
                  </c:spPr>
                  <c:extLst xmlns:c15="http://schemas.microsoft.com/office/drawing/2012/chart">
                    <c:ext xmlns:c16="http://schemas.microsoft.com/office/drawing/2014/chart" uri="{C3380CC4-5D6E-409C-BE32-E72D297353CC}">
                      <c16:uniqueId val="{00000030-020E-4413-A9C6-C05BD0F0ED5B}"/>
                    </c:ext>
                  </c:extLst>
                </c:dPt>
                <c:dPt>
                  <c:idx val="2"/>
                  <c:bubble3D val="0"/>
                  <c:spPr>
                    <a:gradFill rotWithShape="1">
                      <a:gsLst>
                        <a:gs pos="0">
                          <a:schemeClr val="accent4">
                            <a:satMod val="103000"/>
                            <a:lumMod val="102000"/>
                            <a:tint val="94000"/>
                          </a:schemeClr>
                        </a:gs>
                        <a:gs pos="50000">
                          <a:schemeClr val="accent4">
                            <a:satMod val="110000"/>
                            <a:lumMod val="100000"/>
                            <a:shade val="100000"/>
                          </a:schemeClr>
                        </a:gs>
                        <a:gs pos="100000">
                          <a:schemeClr val="accent4">
                            <a:lumMod val="99000"/>
                            <a:satMod val="120000"/>
                            <a:shade val="78000"/>
                          </a:schemeClr>
                        </a:gs>
                      </a:gsLst>
                      <a:lin ang="5400000" scaled="0"/>
                    </a:gradFill>
                    <a:ln>
                      <a:noFill/>
                    </a:ln>
                    <a:effectLst>
                      <a:outerShdw blurRad="57150" dist="19050" dir="5400000" algn="ctr" rotWithShape="0">
                        <a:srgbClr val="000000">
                          <a:alpha val="63000"/>
                        </a:srgbClr>
                      </a:outerShdw>
                    </a:effectLst>
                  </c:spPr>
                  <c:extLst xmlns:c15="http://schemas.microsoft.com/office/drawing/2012/chart">
                    <c:ext xmlns:c16="http://schemas.microsoft.com/office/drawing/2014/chart" uri="{C3380CC4-5D6E-409C-BE32-E72D297353CC}">
                      <c16:uniqueId val="{00000032-020E-4413-A9C6-C05BD0F0ED5B}"/>
                    </c:ext>
                  </c:extLst>
                </c:dPt>
                <c:dPt>
                  <c:idx val="3"/>
                  <c:bubble3D val="0"/>
                  <c:spPr>
                    <a:gradFill rotWithShape="1">
                      <a:gsLst>
                        <a:gs pos="0">
                          <a:schemeClr val="accent6">
                            <a:lumMod val="60000"/>
                            <a:satMod val="103000"/>
                            <a:lumMod val="102000"/>
                            <a:tint val="94000"/>
                          </a:schemeClr>
                        </a:gs>
                        <a:gs pos="50000">
                          <a:schemeClr val="accent6">
                            <a:lumMod val="60000"/>
                            <a:satMod val="110000"/>
                            <a:lumMod val="100000"/>
                            <a:shade val="100000"/>
                          </a:schemeClr>
                        </a:gs>
                        <a:gs pos="100000">
                          <a:schemeClr val="accent6">
                            <a:lumMod val="60000"/>
                            <a:lumMod val="99000"/>
                            <a:satMod val="120000"/>
                            <a:shade val="78000"/>
                          </a:schemeClr>
                        </a:gs>
                      </a:gsLst>
                      <a:lin ang="5400000" scaled="0"/>
                    </a:gradFill>
                    <a:ln>
                      <a:noFill/>
                    </a:ln>
                    <a:effectLst>
                      <a:outerShdw blurRad="57150" dist="19050" dir="5400000" algn="ctr" rotWithShape="0">
                        <a:srgbClr val="000000">
                          <a:alpha val="63000"/>
                        </a:srgbClr>
                      </a:outerShdw>
                    </a:effectLst>
                  </c:spPr>
                  <c:extLst xmlns:c15="http://schemas.microsoft.com/office/drawing/2012/chart">
                    <c:ext xmlns:c16="http://schemas.microsoft.com/office/drawing/2014/chart" uri="{C3380CC4-5D6E-409C-BE32-E72D297353CC}">
                      <c16:uniqueId val="{00000034-020E-4413-A9C6-C05BD0F0ED5B}"/>
                    </c:ext>
                  </c:extLst>
                </c:dPt>
                <c:dPt>
                  <c:idx val="4"/>
                  <c:bubble3D val="0"/>
                  <c:spPr>
                    <a:gradFill rotWithShape="1">
                      <a:gsLst>
                        <a:gs pos="0">
                          <a:schemeClr val="accent5">
                            <a:lumMod val="60000"/>
                            <a:satMod val="103000"/>
                            <a:lumMod val="102000"/>
                            <a:tint val="94000"/>
                          </a:schemeClr>
                        </a:gs>
                        <a:gs pos="50000">
                          <a:schemeClr val="accent5">
                            <a:lumMod val="60000"/>
                            <a:satMod val="110000"/>
                            <a:lumMod val="100000"/>
                            <a:shade val="100000"/>
                          </a:schemeClr>
                        </a:gs>
                        <a:gs pos="100000">
                          <a:schemeClr val="accent5">
                            <a:lumMod val="60000"/>
                            <a:lumMod val="99000"/>
                            <a:satMod val="120000"/>
                            <a:shade val="78000"/>
                          </a:schemeClr>
                        </a:gs>
                      </a:gsLst>
                      <a:lin ang="5400000" scaled="0"/>
                    </a:gradFill>
                    <a:ln>
                      <a:noFill/>
                    </a:ln>
                    <a:effectLst>
                      <a:outerShdw blurRad="57150" dist="19050" dir="5400000" algn="ctr" rotWithShape="0">
                        <a:srgbClr val="000000">
                          <a:alpha val="63000"/>
                        </a:srgbClr>
                      </a:outerShdw>
                    </a:effectLst>
                  </c:spPr>
                  <c:extLst xmlns:c15="http://schemas.microsoft.com/office/drawing/2012/chart">
                    <c:ext xmlns:c16="http://schemas.microsoft.com/office/drawing/2014/chart" uri="{C3380CC4-5D6E-409C-BE32-E72D297353CC}">
                      <c16:uniqueId val="{00000036-020E-4413-A9C6-C05BD0F0ED5B}"/>
                    </c:ext>
                  </c:extLst>
                </c:dPt>
                <c:dPt>
                  <c:idx val="5"/>
                  <c:bubble3D val="0"/>
                  <c:spPr>
                    <a:gradFill rotWithShape="1">
                      <a:gsLst>
                        <a:gs pos="0">
                          <a:schemeClr val="accent4">
                            <a:lumMod val="60000"/>
                            <a:satMod val="103000"/>
                            <a:lumMod val="102000"/>
                            <a:tint val="94000"/>
                          </a:schemeClr>
                        </a:gs>
                        <a:gs pos="50000">
                          <a:schemeClr val="accent4">
                            <a:lumMod val="60000"/>
                            <a:satMod val="110000"/>
                            <a:lumMod val="100000"/>
                            <a:shade val="100000"/>
                          </a:schemeClr>
                        </a:gs>
                        <a:gs pos="100000">
                          <a:schemeClr val="accent4">
                            <a:lumMod val="60000"/>
                            <a:lumMod val="99000"/>
                            <a:satMod val="120000"/>
                            <a:shade val="78000"/>
                          </a:schemeClr>
                        </a:gs>
                      </a:gsLst>
                      <a:lin ang="5400000" scaled="0"/>
                    </a:gradFill>
                    <a:ln>
                      <a:noFill/>
                    </a:ln>
                    <a:effectLst>
                      <a:outerShdw blurRad="57150" dist="19050" dir="5400000" algn="ctr" rotWithShape="0">
                        <a:srgbClr val="000000">
                          <a:alpha val="63000"/>
                        </a:srgbClr>
                      </a:outerShdw>
                    </a:effectLst>
                  </c:spPr>
                  <c:extLst xmlns:c15="http://schemas.microsoft.com/office/drawing/2012/chart">
                    <c:ext xmlns:c16="http://schemas.microsoft.com/office/drawing/2014/chart" uri="{C3380CC4-5D6E-409C-BE32-E72D297353CC}">
                      <c16:uniqueId val="{00000038-020E-4413-A9C6-C05BD0F0ED5B}"/>
                    </c:ext>
                  </c:extLst>
                </c:dPt>
                <c:dPt>
                  <c:idx val="6"/>
                  <c:bubble3D val="0"/>
                  <c:spPr>
                    <a:gradFill rotWithShape="1">
                      <a:gsLst>
                        <a:gs pos="0">
                          <a:schemeClr val="accent6">
                            <a:lumMod val="80000"/>
                            <a:lumOff val="20000"/>
                            <a:satMod val="103000"/>
                            <a:lumMod val="102000"/>
                            <a:tint val="94000"/>
                          </a:schemeClr>
                        </a:gs>
                        <a:gs pos="50000">
                          <a:schemeClr val="accent6">
                            <a:lumMod val="80000"/>
                            <a:lumOff val="20000"/>
                            <a:satMod val="110000"/>
                            <a:lumMod val="100000"/>
                            <a:shade val="100000"/>
                          </a:schemeClr>
                        </a:gs>
                        <a:gs pos="100000">
                          <a:schemeClr val="accent6">
                            <a:lumMod val="80000"/>
                            <a:lumOff val="20000"/>
                            <a:lumMod val="99000"/>
                            <a:satMod val="120000"/>
                            <a:shade val="78000"/>
                          </a:schemeClr>
                        </a:gs>
                      </a:gsLst>
                      <a:lin ang="5400000" scaled="0"/>
                    </a:gradFill>
                    <a:ln>
                      <a:noFill/>
                    </a:ln>
                    <a:effectLst>
                      <a:outerShdw blurRad="57150" dist="19050" dir="5400000" algn="ctr" rotWithShape="0">
                        <a:srgbClr val="000000">
                          <a:alpha val="63000"/>
                        </a:srgbClr>
                      </a:outerShdw>
                    </a:effectLst>
                  </c:spPr>
                  <c:extLst xmlns:c15="http://schemas.microsoft.com/office/drawing/2012/chart">
                    <c:ext xmlns:c16="http://schemas.microsoft.com/office/drawing/2014/chart" uri="{C3380CC4-5D6E-409C-BE32-E72D297353CC}">
                      <c16:uniqueId val="{0000003A-020E-4413-A9C6-C05BD0F0ED5B}"/>
                    </c:ext>
                  </c:extLst>
                </c:dPt>
                <c:dLbls>
                  <c:spPr>
                    <a:noFill/>
                    <a:ln>
                      <a:noFill/>
                    </a:ln>
                    <a:effectLst/>
                  </c:spPr>
                  <c:txPr>
                    <a:bodyPr rot="0" spcFirstLastPara="1" vertOverflow="ellipsis" vert="horz" wrap="square" lIns="38100" tIns="19050" rIns="38100" bIns="19050" anchor="ctr" anchorCtr="1">
                      <a:spAutoFit/>
                    </a:bodyPr>
                    <a:lstStyle/>
                    <a:p>
                      <a:pPr>
                        <a:defRPr lang="ru-RU" sz="800" b="1" i="0" u="none" strike="noStrike" kern="1200" baseline="0" noProof="0">
                          <a:solidFill>
                            <a:srgbClr val="000000"/>
                          </a:solidFill>
                          <a:latin typeface="+mj-lt"/>
                          <a:ea typeface="+mn-ea"/>
                          <a:cs typeface="+mn-cs"/>
                        </a:defRPr>
                      </a:pPr>
                      <a:endParaRPr lang="uk-UA"/>
                    </a:p>
                  </c:txPr>
                  <c:dLblPos val="inEnd"/>
                  <c:showLegendKey val="0"/>
                  <c:showVal val="0"/>
                  <c:showCatName val="0"/>
                  <c:showSerName val="0"/>
                  <c:showPercent val="1"/>
                  <c:showBubbleSize val="0"/>
                  <c:showLeaderLines val="1"/>
                  <c:leaderLines>
                    <c:spPr>
                      <a:ln w="9525" cap="flat" cmpd="sng" algn="ctr">
                        <a:solidFill>
                          <a:schemeClr val="tx1">
                            <a:lumMod val="35000"/>
                            <a:lumOff val="65000"/>
                          </a:schemeClr>
                        </a:solidFill>
                        <a:round/>
                      </a:ln>
                      <a:effectLst/>
                    </c:spPr>
                  </c:leaderLines>
                  <c:extLst xmlns:c15="http://schemas.microsoft.com/office/drawing/2012/chart">
                    <c:ext xmlns:c15="http://schemas.microsoft.com/office/drawing/2012/chart" uri="{CE6537A1-D6FC-4f65-9D91-7224C49458BB}"/>
                  </c:extLst>
                </c:dLbls>
                <c:cat>
                  <c:str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внутрен!$A$5:$A$12</c15:sqref>
                        </c15:formulaRef>
                      </c:ext>
                    </c:extLst>
                    <c:strCache>
                      <c:ptCount val="7"/>
                      <c:pt idx="0">
                        <c:v>1</c:v>
                      </c:pt>
                      <c:pt idx="1">
                        <c:v>2</c:v>
                      </c:pt>
                      <c:pt idx="2">
                        <c:v>3</c:v>
                      </c:pt>
                      <c:pt idx="3">
                        <c:v>4</c:v>
                      </c:pt>
                      <c:pt idx="4">
                        <c:v>5</c:v>
                      </c:pt>
                      <c:pt idx="5">
                        <c:v>6</c:v>
                      </c:pt>
                    </c:strCache>
                  </c:strRef>
                </c:cat>
                <c:val>
                  <c:num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внутрен!$D$5:$D$12</c15:sqref>
                        </c15:formulaRef>
                      </c:ext>
                    </c:extLst>
                    <c:numCache>
                      <c:formatCode>#,##0</c:formatCode>
                      <c:ptCount val="7"/>
                      <c:pt idx="0">
                        <c:v>79485390</c:v>
                      </c:pt>
                      <c:pt idx="1">
                        <c:v>128617364</c:v>
                      </c:pt>
                      <c:pt idx="2">
                        <c:v>33164445</c:v>
                      </c:pt>
                      <c:pt idx="3">
                        <c:v>44765294</c:v>
                      </c:pt>
                      <c:pt idx="4">
                        <c:v>11716685</c:v>
                      </c:pt>
                      <c:pt idx="5">
                        <c:v>23584493</c:v>
                      </c:pt>
                    </c:numCache>
                  </c:numRef>
                </c:val>
                <c:extLst xmlns:c15="http://schemas.microsoft.com/office/drawing/2012/chart">
                  <c:ext xmlns:c16="http://schemas.microsoft.com/office/drawing/2014/chart" uri="{C3380CC4-5D6E-409C-BE32-E72D297353CC}">
                    <c16:uniqueId val="{0000003B-020E-4413-A9C6-C05BD0F0ED5B}"/>
                  </c:ext>
                </c:extLst>
              </c15:ser>
            </c15:filteredPieSeries>
            <c15:filteredPieSeries>
              <c15:ser>
                <c:idx val="3"/>
                <c:order val="3"/>
                <c:tx>
                  <c:str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внутрен!$E$3:$E$4</c15:sqref>
                        </c15:formulaRef>
                      </c:ext>
                    </c:extLst>
                    <c:strCache>
                      <c:ptCount val="2"/>
                      <c:pt idx="0">
                        <c:v>в межах України</c:v>
                      </c:pt>
                      <c:pt idx="1">
                        <c:v>Сума переказів (грн.)</c:v>
                      </c:pt>
                    </c:strCache>
                  </c:strRef>
                </c:tx>
                <c:dPt>
                  <c:idx val="0"/>
                  <c:bubble3D val="0"/>
                  <c:spPr>
                    <a:gradFill rotWithShape="1">
                      <a:gsLst>
                        <a:gs pos="0">
                          <a:schemeClr val="accent6">
                            <a:satMod val="103000"/>
                            <a:lumMod val="102000"/>
                            <a:tint val="94000"/>
                          </a:schemeClr>
                        </a:gs>
                        <a:gs pos="50000">
                          <a:schemeClr val="accent6">
                            <a:satMod val="110000"/>
                            <a:lumMod val="100000"/>
                            <a:shade val="100000"/>
                          </a:schemeClr>
                        </a:gs>
                        <a:gs pos="100000">
                          <a:schemeClr val="accent6">
                            <a:lumMod val="99000"/>
                            <a:satMod val="120000"/>
                            <a:shade val="78000"/>
                          </a:schemeClr>
                        </a:gs>
                      </a:gsLst>
                      <a:lin ang="5400000" scaled="0"/>
                    </a:gradFill>
                    <a:ln>
                      <a:noFill/>
                    </a:ln>
                    <a:effectLst>
                      <a:outerShdw blurRad="57150" dist="19050" dir="5400000" algn="ctr" rotWithShape="0">
                        <a:srgbClr val="000000">
                          <a:alpha val="63000"/>
                        </a:srgbClr>
                      </a:outerShdw>
                    </a:effectLst>
                  </c:spPr>
                  <c:extLst xmlns:c15="http://schemas.microsoft.com/office/drawing/2012/chart">
                    <c:ext xmlns:c16="http://schemas.microsoft.com/office/drawing/2014/chart" uri="{C3380CC4-5D6E-409C-BE32-E72D297353CC}">
                      <c16:uniqueId val="{0000003D-020E-4413-A9C6-C05BD0F0ED5B}"/>
                    </c:ext>
                  </c:extLst>
                </c:dPt>
                <c:dPt>
                  <c:idx val="1"/>
                  <c:bubble3D val="0"/>
                  <c:spPr>
                    <a:gradFill rotWithShape="1">
                      <a:gsLst>
                        <a:gs pos="0">
                          <a:schemeClr val="accent5">
                            <a:satMod val="103000"/>
                            <a:lumMod val="102000"/>
                            <a:tint val="94000"/>
                          </a:schemeClr>
                        </a:gs>
                        <a:gs pos="50000">
                          <a:schemeClr val="accent5">
                            <a:satMod val="110000"/>
                            <a:lumMod val="100000"/>
                            <a:shade val="100000"/>
                          </a:schemeClr>
                        </a:gs>
                        <a:gs pos="100000">
                          <a:schemeClr val="accent5">
                            <a:lumMod val="99000"/>
                            <a:satMod val="120000"/>
                            <a:shade val="78000"/>
                          </a:schemeClr>
                        </a:gs>
                      </a:gsLst>
                      <a:lin ang="5400000" scaled="0"/>
                    </a:gradFill>
                    <a:ln>
                      <a:noFill/>
                    </a:ln>
                    <a:effectLst>
                      <a:outerShdw blurRad="57150" dist="19050" dir="5400000" algn="ctr" rotWithShape="0">
                        <a:srgbClr val="000000">
                          <a:alpha val="63000"/>
                        </a:srgbClr>
                      </a:outerShdw>
                    </a:effectLst>
                  </c:spPr>
                  <c:extLst xmlns:c15="http://schemas.microsoft.com/office/drawing/2012/chart">
                    <c:ext xmlns:c16="http://schemas.microsoft.com/office/drawing/2014/chart" uri="{C3380CC4-5D6E-409C-BE32-E72D297353CC}">
                      <c16:uniqueId val="{0000003F-020E-4413-A9C6-C05BD0F0ED5B}"/>
                    </c:ext>
                  </c:extLst>
                </c:dPt>
                <c:dPt>
                  <c:idx val="2"/>
                  <c:bubble3D val="0"/>
                  <c:spPr>
                    <a:gradFill rotWithShape="1">
                      <a:gsLst>
                        <a:gs pos="0">
                          <a:schemeClr val="accent4">
                            <a:satMod val="103000"/>
                            <a:lumMod val="102000"/>
                            <a:tint val="94000"/>
                          </a:schemeClr>
                        </a:gs>
                        <a:gs pos="50000">
                          <a:schemeClr val="accent4">
                            <a:satMod val="110000"/>
                            <a:lumMod val="100000"/>
                            <a:shade val="100000"/>
                          </a:schemeClr>
                        </a:gs>
                        <a:gs pos="100000">
                          <a:schemeClr val="accent4">
                            <a:lumMod val="99000"/>
                            <a:satMod val="120000"/>
                            <a:shade val="78000"/>
                          </a:schemeClr>
                        </a:gs>
                      </a:gsLst>
                      <a:lin ang="5400000" scaled="0"/>
                    </a:gradFill>
                    <a:ln>
                      <a:noFill/>
                    </a:ln>
                    <a:effectLst>
                      <a:outerShdw blurRad="57150" dist="19050" dir="5400000" algn="ctr" rotWithShape="0">
                        <a:srgbClr val="000000">
                          <a:alpha val="63000"/>
                        </a:srgbClr>
                      </a:outerShdw>
                    </a:effectLst>
                  </c:spPr>
                  <c:extLst xmlns:c15="http://schemas.microsoft.com/office/drawing/2012/chart">
                    <c:ext xmlns:c16="http://schemas.microsoft.com/office/drawing/2014/chart" uri="{C3380CC4-5D6E-409C-BE32-E72D297353CC}">
                      <c16:uniqueId val="{00000041-020E-4413-A9C6-C05BD0F0ED5B}"/>
                    </c:ext>
                  </c:extLst>
                </c:dPt>
                <c:dPt>
                  <c:idx val="3"/>
                  <c:bubble3D val="0"/>
                  <c:spPr>
                    <a:gradFill rotWithShape="1">
                      <a:gsLst>
                        <a:gs pos="0">
                          <a:schemeClr val="accent6">
                            <a:lumMod val="60000"/>
                            <a:satMod val="103000"/>
                            <a:lumMod val="102000"/>
                            <a:tint val="94000"/>
                          </a:schemeClr>
                        </a:gs>
                        <a:gs pos="50000">
                          <a:schemeClr val="accent6">
                            <a:lumMod val="60000"/>
                            <a:satMod val="110000"/>
                            <a:lumMod val="100000"/>
                            <a:shade val="100000"/>
                          </a:schemeClr>
                        </a:gs>
                        <a:gs pos="100000">
                          <a:schemeClr val="accent6">
                            <a:lumMod val="60000"/>
                            <a:lumMod val="99000"/>
                            <a:satMod val="120000"/>
                            <a:shade val="78000"/>
                          </a:schemeClr>
                        </a:gs>
                      </a:gsLst>
                      <a:lin ang="5400000" scaled="0"/>
                    </a:gradFill>
                    <a:ln>
                      <a:noFill/>
                    </a:ln>
                    <a:effectLst>
                      <a:outerShdw blurRad="57150" dist="19050" dir="5400000" algn="ctr" rotWithShape="0">
                        <a:srgbClr val="000000">
                          <a:alpha val="63000"/>
                        </a:srgbClr>
                      </a:outerShdw>
                    </a:effectLst>
                  </c:spPr>
                  <c:extLst xmlns:c15="http://schemas.microsoft.com/office/drawing/2012/chart">
                    <c:ext xmlns:c16="http://schemas.microsoft.com/office/drawing/2014/chart" uri="{C3380CC4-5D6E-409C-BE32-E72D297353CC}">
                      <c16:uniqueId val="{00000043-020E-4413-A9C6-C05BD0F0ED5B}"/>
                    </c:ext>
                  </c:extLst>
                </c:dPt>
                <c:dPt>
                  <c:idx val="4"/>
                  <c:bubble3D val="0"/>
                  <c:spPr>
                    <a:gradFill rotWithShape="1">
                      <a:gsLst>
                        <a:gs pos="0">
                          <a:schemeClr val="accent5">
                            <a:lumMod val="60000"/>
                            <a:satMod val="103000"/>
                            <a:lumMod val="102000"/>
                            <a:tint val="94000"/>
                          </a:schemeClr>
                        </a:gs>
                        <a:gs pos="50000">
                          <a:schemeClr val="accent5">
                            <a:lumMod val="60000"/>
                            <a:satMod val="110000"/>
                            <a:lumMod val="100000"/>
                            <a:shade val="100000"/>
                          </a:schemeClr>
                        </a:gs>
                        <a:gs pos="100000">
                          <a:schemeClr val="accent5">
                            <a:lumMod val="60000"/>
                            <a:lumMod val="99000"/>
                            <a:satMod val="120000"/>
                            <a:shade val="78000"/>
                          </a:schemeClr>
                        </a:gs>
                      </a:gsLst>
                      <a:lin ang="5400000" scaled="0"/>
                    </a:gradFill>
                    <a:ln>
                      <a:noFill/>
                    </a:ln>
                    <a:effectLst>
                      <a:outerShdw blurRad="57150" dist="19050" dir="5400000" algn="ctr" rotWithShape="0">
                        <a:srgbClr val="000000">
                          <a:alpha val="63000"/>
                        </a:srgbClr>
                      </a:outerShdw>
                    </a:effectLst>
                  </c:spPr>
                  <c:extLst xmlns:c15="http://schemas.microsoft.com/office/drawing/2012/chart">
                    <c:ext xmlns:c16="http://schemas.microsoft.com/office/drawing/2014/chart" uri="{C3380CC4-5D6E-409C-BE32-E72D297353CC}">
                      <c16:uniqueId val="{00000045-020E-4413-A9C6-C05BD0F0ED5B}"/>
                    </c:ext>
                  </c:extLst>
                </c:dPt>
                <c:dPt>
                  <c:idx val="5"/>
                  <c:bubble3D val="0"/>
                  <c:spPr>
                    <a:gradFill rotWithShape="1">
                      <a:gsLst>
                        <a:gs pos="0">
                          <a:schemeClr val="accent4">
                            <a:lumMod val="60000"/>
                            <a:satMod val="103000"/>
                            <a:lumMod val="102000"/>
                            <a:tint val="94000"/>
                          </a:schemeClr>
                        </a:gs>
                        <a:gs pos="50000">
                          <a:schemeClr val="accent4">
                            <a:lumMod val="60000"/>
                            <a:satMod val="110000"/>
                            <a:lumMod val="100000"/>
                            <a:shade val="100000"/>
                          </a:schemeClr>
                        </a:gs>
                        <a:gs pos="100000">
                          <a:schemeClr val="accent4">
                            <a:lumMod val="60000"/>
                            <a:lumMod val="99000"/>
                            <a:satMod val="120000"/>
                            <a:shade val="78000"/>
                          </a:schemeClr>
                        </a:gs>
                      </a:gsLst>
                      <a:lin ang="5400000" scaled="0"/>
                    </a:gradFill>
                    <a:ln>
                      <a:noFill/>
                    </a:ln>
                    <a:effectLst>
                      <a:outerShdw blurRad="57150" dist="19050" dir="5400000" algn="ctr" rotWithShape="0">
                        <a:srgbClr val="000000">
                          <a:alpha val="63000"/>
                        </a:srgbClr>
                      </a:outerShdw>
                    </a:effectLst>
                  </c:spPr>
                  <c:extLst xmlns:c15="http://schemas.microsoft.com/office/drawing/2012/chart">
                    <c:ext xmlns:c16="http://schemas.microsoft.com/office/drawing/2014/chart" uri="{C3380CC4-5D6E-409C-BE32-E72D297353CC}">
                      <c16:uniqueId val="{00000047-020E-4413-A9C6-C05BD0F0ED5B}"/>
                    </c:ext>
                  </c:extLst>
                </c:dPt>
                <c:dPt>
                  <c:idx val="6"/>
                  <c:bubble3D val="0"/>
                  <c:spPr>
                    <a:gradFill rotWithShape="1">
                      <a:gsLst>
                        <a:gs pos="0">
                          <a:schemeClr val="accent6">
                            <a:lumMod val="80000"/>
                            <a:lumOff val="20000"/>
                            <a:satMod val="103000"/>
                            <a:lumMod val="102000"/>
                            <a:tint val="94000"/>
                          </a:schemeClr>
                        </a:gs>
                        <a:gs pos="50000">
                          <a:schemeClr val="accent6">
                            <a:lumMod val="80000"/>
                            <a:lumOff val="20000"/>
                            <a:satMod val="110000"/>
                            <a:lumMod val="100000"/>
                            <a:shade val="100000"/>
                          </a:schemeClr>
                        </a:gs>
                        <a:gs pos="100000">
                          <a:schemeClr val="accent6">
                            <a:lumMod val="80000"/>
                            <a:lumOff val="20000"/>
                            <a:lumMod val="99000"/>
                            <a:satMod val="120000"/>
                            <a:shade val="78000"/>
                          </a:schemeClr>
                        </a:gs>
                      </a:gsLst>
                      <a:lin ang="5400000" scaled="0"/>
                    </a:gradFill>
                    <a:ln>
                      <a:noFill/>
                    </a:ln>
                    <a:effectLst>
                      <a:outerShdw blurRad="57150" dist="19050" dir="5400000" algn="ctr" rotWithShape="0">
                        <a:srgbClr val="000000">
                          <a:alpha val="63000"/>
                        </a:srgbClr>
                      </a:outerShdw>
                    </a:effectLst>
                  </c:spPr>
                  <c:extLst xmlns:c15="http://schemas.microsoft.com/office/drawing/2012/chart">
                    <c:ext xmlns:c16="http://schemas.microsoft.com/office/drawing/2014/chart" uri="{C3380CC4-5D6E-409C-BE32-E72D297353CC}">
                      <c16:uniqueId val="{00000049-020E-4413-A9C6-C05BD0F0ED5B}"/>
                    </c:ext>
                  </c:extLst>
                </c:dPt>
                <c:dLbls>
                  <c:spPr>
                    <a:noFill/>
                    <a:ln>
                      <a:noFill/>
                    </a:ln>
                    <a:effectLst/>
                  </c:spPr>
                  <c:txPr>
                    <a:bodyPr rot="0" spcFirstLastPara="1" vertOverflow="ellipsis" vert="horz" wrap="square" lIns="38100" tIns="19050" rIns="38100" bIns="19050" anchor="ctr" anchorCtr="1">
                      <a:spAutoFit/>
                    </a:bodyPr>
                    <a:lstStyle/>
                    <a:p>
                      <a:pPr>
                        <a:defRPr lang="ru-RU" sz="800" b="1" i="0" u="none" strike="noStrike" kern="1200" baseline="0" noProof="0">
                          <a:solidFill>
                            <a:srgbClr val="000000"/>
                          </a:solidFill>
                          <a:latin typeface="+mj-lt"/>
                          <a:ea typeface="+mn-ea"/>
                          <a:cs typeface="+mn-cs"/>
                        </a:defRPr>
                      </a:pPr>
                      <a:endParaRPr lang="uk-UA"/>
                    </a:p>
                  </c:txPr>
                  <c:dLblPos val="inEnd"/>
                  <c:showLegendKey val="0"/>
                  <c:showVal val="0"/>
                  <c:showCatName val="0"/>
                  <c:showSerName val="0"/>
                  <c:showPercent val="1"/>
                  <c:showBubbleSize val="0"/>
                  <c:showLeaderLines val="1"/>
                  <c:leaderLines>
                    <c:spPr>
                      <a:ln w="9525" cap="flat" cmpd="sng" algn="ctr">
                        <a:solidFill>
                          <a:schemeClr val="tx1">
                            <a:lumMod val="35000"/>
                            <a:lumOff val="65000"/>
                          </a:schemeClr>
                        </a:solidFill>
                        <a:round/>
                      </a:ln>
                      <a:effectLst/>
                    </c:spPr>
                  </c:leaderLines>
                  <c:extLst xmlns:c15="http://schemas.microsoft.com/office/drawing/2012/chart">
                    <c:ext xmlns:c15="http://schemas.microsoft.com/office/drawing/2012/chart" uri="{CE6537A1-D6FC-4f65-9D91-7224C49458BB}"/>
                  </c:extLst>
                </c:dLbls>
                <c:cat>
                  <c:str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внутрен!$A$5:$A$12</c15:sqref>
                        </c15:formulaRef>
                      </c:ext>
                    </c:extLst>
                    <c:strCache>
                      <c:ptCount val="7"/>
                      <c:pt idx="0">
                        <c:v>1</c:v>
                      </c:pt>
                      <c:pt idx="1">
                        <c:v>2</c:v>
                      </c:pt>
                      <c:pt idx="2">
                        <c:v>3</c:v>
                      </c:pt>
                      <c:pt idx="3">
                        <c:v>4</c:v>
                      </c:pt>
                      <c:pt idx="4">
                        <c:v>5</c:v>
                      </c:pt>
                      <c:pt idx="5">
                        <c:v>6</c:v>
                      </c:pt>
                    </c:strCache>
                  </c:strRef>
                </c:cat>
                <c:val>
                  <c:num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внутрен!$E$5:$E$12</c15:sqref>
                        </c15:formulaRef>
                      </c:ext>
                    </c:extLst>
                    <c:numCache>
                      <c:formatCode>#,##0.00</c:formatCode>
                      <c:ptCount val="7"/>
                      <c:pt idx="0">
                        <c:v>29668810913.689999</c:v>
                      </c:pt>
                      <c:pt idx="1">
                        <c:v>19405899747.240002</c:v>
                      </c:pt>
                      <c:pt idx="2">
                        <c:v>4992488679.75</c:v>
                      </c:pt>
                      <c:pt idx="3">
                        <c:v>4665127243.79</c:v>
                      </c:pt>
                      <c:pt idx="4">
                        <c:v>3705822557.0599999</c:v>
                      </c:pt>
                      <c:pt idx="5">
                        <c:v>3071830990.46</c:v>
                      </c:pt>
                      <c:pt idx="6">
                        <c:v>3853909783.8699999</c:v>
                      </c:pt>
                    </c:numCache>
                  </c:numRef>
                </c:val>
                <c:extLst xmlns:c15="http://schemas.microsoft.com/office/drawing/2012/chart">
                  <c:ext xmlns:c16="http://schemas.microsoft.com/office/drawing/2014/chart" uri="{C3380CC4-5D6E-409C-BE32-E72D297353CC}">
                    <c16:uniqueId val="{0000004A-020E-4413-A9C6-C05BD0F0ED5B}"/>
                  </c:ext>
                </c:extLst>
              </c15:ser>
            </c15:filteredPieSeries>
          </c:ext>
        </c:extLst>
      </c:pie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 lang="ru-RU" sz="800" b="1" noProof="0">
          <a:solidFill>
            <a:srgbClr val="000000"/>
          </a:solidFill>
          <a:latin typeface="+mj-lt"/>
        </a:defRPr>
      </a:pPr>
      <a:endParaRPr lang="uk-UA"/>
    </a:p>
  </c:txPr>
  <c:externalData r:id="rId4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uk-UA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plotArea>
      <c:layout>
        <c:manualLayout>
          <c:layoutTarget val="inner"/>
          <c:xMode val="edge"/>
          <c:yMode val="edge"/>
          <c:x val="0.24946646170187239"/>
          <c:y val="0.16063694353648453"/>
          <c:w val="0.48498860761617019"/>
          <c:h val="0.74006170263733373"/>
        </c:manualLayout>
      </c:layout>
      <c:pieChart>
        <c:varyColors val="1"/>
        <c:ser>
          <c:idx val="4"/>
          <c:order val="4"/>
          <c:tx>
            <c:strRef>
              <c:f>'в Україну'!$F$3:$F$4</c:f>
              <c:strCache>
                <c:ptCount val="2"/>
                <c:pt idx="0">
                  <c:v>в Україну</c:v>
                </c:pt>
                <c:pt idx="1">
                  <c:v>доля платіжної системи</c:v>
                </c:pt>
              </c:strCache>
            </c:strRef>
          </c:tx>
          <c:spPr>
            <a:ln w="6350">
              <a:solidFill>
                <a:sysClr val="window" lastClr="FFFFFF"/>
              </a:solidFill>
            </a:ln>
            <a:effectLst/>
          </c:spPr>
          <c:dPt>
            <c:idx val="0"/>
            <c:bubble3D val="0"/>
            <c:spPr>
              <a:solidFill>
                <a:srgbClr val="057C48"/>
              </a:solidFill>
              <a:ln w="6350">
                <a:solidFill>
                  <a:sysClr val="window" lastClr="FFFFFF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1-1217-466B-9306-12D413E8798F}"/>
              </c:ext>
            </c:extLst>
          </c:dPt>
          <c:dPt>
            <c:idx val="1"/>
            <c:bubble3D val="0"/>
            <c:spPr>
              <a:solidFill>
                <a:srgbClr val="91CA64"/>
              </a:solidFill>
              <a:ln w="6350">
                <a:solidFill>
                  <a:sysClr val="window" lastClr="FFFFFF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3-1217-466B-9306-12D413E8798F}"/>
              </c:ext>
            </c:extLst>
          </c:dPt>
          <c:dPt>
            <c:idx val="2"/>
            <c:bubble3D val="0"/>
            <c:spPr>
              <a:solidFill>
                <a:srgbClr val="50748A"/>
              </a:solidFill>
              <a:ln w="6350">
                <a:solidFill>
                  <a:sysClr val="window" lastClr="FFFFFF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5-1217-466B-9306-12D413E8798F}"/>
              </c:ext>
            </c:extLst>
          </c:dPt>
          <c:dPt>
            <c:idx val="3"/>
            <c:bubble3D val="0"/>
            <c:spPr>
              <a:solidFill>
                <a:srgbClr val="8D9DD0"/>
              </a:solidFill>
              <a:ln w="6350">
                <a:solidFill>
                  <a:sysClr val="window" lastClr="FFFFFF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7-1217-466B-9306-12D413E8798F}"/>
              </c:ext>
            </c:extLst>
          </c:dPt>
          <c:dPt>
            <c:idx val="4"/>
            <c:bubble3D val="0"/>
            <c:explosion val="1"/>
            <c:spPr>
              <a:solidFill>
                <a:srgbClr val="A3417C"/>
              </a:solidFill>
              <a:ln w="6350">
                <a:solidFill>
                  <a:sysClr val="window" lastClr="FFFFFF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9-1217-466B-9306-12D413E8798F}"/>
              </c:ext>
            </c:extLst>
          </c:dPt>
          <c:dPt>
            <c:idx val="5"/>
            <c:bubble3D val="0"/>
            <c:spPr>
              <a:solidFill>
                <a:srgbClr val="CD76B0"/>
              </a:solidFill>
              <a:ln w="6350">
                <a:solidFill>
                  <a:sysClr val="window" lastClr="FFFFFF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B-1217-466B-9306-12D413E8798F}"/>
              </c:ext>
            </c:extLst>
          </c:dPt>
          <c:dLbls>
            <c:dLbl>
              <c:idx val="0"/>
              <c:layout>
                <c:manualLayout>
                  <c:x val="-3.3807164082926555E-2"/>
                  <c:y val="0.22285562085139593"/>
                </c:manualLayout>
              </c:layout>
              <c:tx>
                <c:rich>
                  <a:bodyPr rot="0" spcFirstLastPara="1" vertOverflow="ellipsis" vert="horz" wrap="square" lIns="38100" tIns="19050" rIns="38100" bIns="19050" anchor="ctr" anchorCtr="1">
                    <a:noAutofit/>
                  </a:bodyPr>
                  <a:lstStyle/>
                  <a:p>
                    <a:pPr>
                      <a:defRPr sz="800" b="1" i="0" u="none" strike="noStrike" kern="1200" baseline="0">
                        <a:solidFill>
                          <a:srgbClr val="000000"/>
                        </a:solidFill>
                        <a:latin typeface="+mj-lt"/>
                        <a:ea typeface="+mn-ea"/>
                        <a:cs typeface="Arial" panose="020B0604020202020204" pitchFamily="34" charset="0"/>
                      </a:defRPr>
                    </a:pPr>
                    <a:r>
                      <a:rPr lang="en-US" sz="800" b="1">
                        <a:solidFill>
                          <a:srgbClr val="000000"/>
                        </a:solidFill>
                        <a:latin typeface="+mj-lt"/>
                        <a:cs typeface="Arial" panose="020B0604020202020204" pitchFamily="34" charset="0"/>
                      </a:rPr>
                      <a:t>Western Union </a:t>
                    </a:r>
                    <a:r>
                      <a:rPr lang="en-US" sz="800" b="1" smtClean="0">
                        <a:solidFill>
                          <a:srgbClr val="000000"/>
                        </a:solidFill>
                        <a:latin typeface="+mj-lt"/>
                        <a:cs typeface="Arial" panose="020B0604020202020204" pitchFamily="34" charset="0"/>
                      </a:rPr>
                      <a:t>49</a:t>
                    </a:r>
                    <a:r>
                      <a:rPr lang="en-US" sz="800" b="1">
                        <a:solidFill>
                          <a:srgbClr val="000000"/>
                        </a:solidFill>
                        <a:latin typeface="+mj-lt"/>
                        <a:cs typeface="Arial" panose="020B0604020202020204" pitchFamily="34" charset="0"/>
                      </a:rPr>
                      <a:t>%</a:t>
                    </a:r>
                  </a:p>
                </c:rich>
              </c:tx>
              <c:numFmt formatCode="0.0%" sourceLinked="0"/>
              <c:spPr>
                <a:noFill/>
                <a:ln>
                  <a:noFill/>
                </a:ln>
                <a:effectLst/>
              </c:spPr>
              <c:dLblPos val="bestFit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17586523723029138"/>
                      <c:h val="0.23115790002395467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1-1217-466B-9306-12D413E8798F}"/>
                </c:ext>
              </c:extLst>
            </c:dLbl>
            <c:dLbl>
              <c:idx val="1"/>
              <c:layout>
                <c:manualLayout>
                  <c:x val="-5.7234266594125068E-2"/>
                  <c:y val="-9.8254060705813356E-2"/>
                </c:manualLayout>
              </c:layout>
              <c:tx>
                <c:rich>
                  <a:bodyPr rot="0" spcFirstLastPara="1" vertOverflow="ellipsis" vert="horz" wrap="square" lIns="38100" tIns="19050" rIns="38100" bIns="19050" anchor="ctr" anchorCtr="1">
                    <a:noAutofit/>
                  </a:bodyPr>
                  <a:lstStyle/>
                  <a:p>
                    <a:pPr>
                      <a:defRPr sz="800" b="1" i="0" u="none" strike="noStrike" kern="1200" baseline="0">
                        <a:solidFill>
                          <a:srgbClr val="000000"/>
                        </a:solidFill>
                        <a:latin typeface="+mj-lt"/>
                        <a:ea typeface="+mn-ea"/>
                        <a:cs typeface="Arial" panose="020B0604020202020204" pitchFamily="34" charset="0"/>
                      </a:defRPr>
                    </a:pPr>
                    <a:r>
                      <a:rPr lang="en-US" sz="800" b="1">
                        <a:solidFill>
                          <a:srgbClr val="000000"/>
                        </a:solidFill>
                        <a:latin typeface="+mj-lt"/>
                        <a:cs typeface="Arial" panose="020B0604020202020204" pitchFamily="34" charset="0"/>
                      </a:rPr>
                      <a:t>MoneyGram</a:t>
                    </a:r>
                    <a:r>
                      <a:rPr lang="en-US" sz="800" b="1" baseline="0">
                        <a:solidFill>
                          <a:srgbClr val="000000"/>
                        </a:solidFill>
                        <a:latin typeface="+mj-lt"/>
                        <a:cs typeface="Arial" panose="020B0604020202020204" pitchFamily="34" charset="0"/>
                      </a:rPr>
                      <a:t> </a:t>
                    </a:r>
                    <a:r>
                      <a:rPr lang="en-US" sz="800" b="1" baseline="0" smtClean="0">
                        <a:solidFill>
                          <a:srgbClr val="000000"/>
                        </a:solidFill>
                        <a:latin typeface="+mj-lt"/>
                        <a:cs typeface="Arial" panose="020B0604020202020204" pitchFamily="34" charset="0"/>
                      </a:rPr>
                      <a:t>20 </a:t>
                    </a:r>
                    <a:r>
                      <a:rPr lang="en-US" sz="800" b="1" smtClean="0">
                        <a:solidFill>
                          <a:srgbClr val="000000"/>
                        </a:solidFill>
                        <a:latin typeface="+mj-lt"/>
                        <a:cs typeface="Arial" panose="020B0604020202020204" pitchFamily="34" charset="0"/>
                      </a:rPr>
                      <a:t>%</a:t>
                    </a:r>
                    <a:endParaRPr lang="en-US" sz="800" b="1">
                      <a:solidFill>
                        <a:srgbClr val="000000"/>
                      </a:solidFill>
                      <a:latin typeface="+mj-lt"/>
                      <a:cs typeface="Arial" panose="020B0604020202020204" pitchFamily="34" charset="0"/>
                    </a:endParaRPr>
                  </a:p>
                </c:rich>
              </c:tx>
              <c:numFmt formatCode="0.0%" sourceLinked="0"/>
              <c:spPr>
                <a:noFill/>
                <a:ln>
                  <a:noFill/>
                </a:ln>
                <a:effectLst/>
              </c:spPr>
              <c:dLblPos val="bestFit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19338947393740977"/>
                      <c:h val="0.1849156949563793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3-1217-466B-9306-12D413E8798F}"/>
                </c:ext>
              </c:extLst>
            </c:dLbl>
            <c:dLbl>
              <c:idx val="2"/>
              <c:layout>
                <c:manualLayout>
                  <c:x val="5.3868140792709884E-3"/>
                  <c:y val="5.3681680846295911E-2"/>
                </c:manualLayout>
              </c:layout>
              <c:tx>
                <c:rich>
                  <a:bodyPr rot="0" spcFirstLastPara="1" vertOverflow="ellipsis" vert="horz" wrap="square" lIns="38100" tIns="19050" rIns="38100" bIns="19050" anchor="ctr" anchorCtr="1">
                    <a:noAutofit/>
                  </a:bodyPr>
                  <a:lstStyle/>
                  <a:p>
                    <a:pPr>
                      <a:defRPr sz="800" b="1" i="0" u="none" strike="noStrike" kern="1200" baseline="0">
                        <a:solidFill>
                          <a:srgbClr val="000000"/>
                        </a:solidFill>
                        <a:latin typeface="+mj-lt"/>
                        <a:ea typeface="+mn-ea"/>
                        <a:cs typeface="Arial" panose="020B0604020202020204" pitchFamily="34" charset="0"/>
                      </a:defRPr>
                    </a:pPr>
                    <a:r>
                      <a:rPr lang="en-US" sz="800" b="1" smtClean="0">
                        <a:solidFill>
                          <a:srgbClr val="000000"/>
                        </a:solidFill>
                        <a:latin typeface="+mj-lt"/>
                        <a:cs typeface="Arial" panose="020B0604020202020204" pitchFamily="34" charset="0"/>
                      </a:rPr>
                      <a:t>TYM</a:t>
                    </a:r>
                    <a:r>
                      <a:rPr lang="uk-UA" sz="800" b="1" smtClean="0">
                        <a:solidFill>
                          <a:srgbClr val="000000"/>
                        </a:solidFill>
                        <a:latin typeface="+mj-lt"/>
                        <a:cs typeface="Arial" panose="020B0604020202020204" pitchFamily="34" charset="0"/>
                      </a:rPr>
                      <a:t>Е* 13%</a:t>
                    </a:r>
                    <a:endParaRPr lang="uk-UA" sz="800" b="1">
                      <a:solidFill>
                        <a:srgbClr val="000000"/>
                      </a:solidFill>
                      <a:latin typeface="+mj-lt"/>
                      <a:cs typeface="Arial" panose="020B0604020202020204" pitchFamily="34" charset="0"/>
                    </a:endParaRPr>
                  </a:p>
                </c:rich>
              </c:tx>
              <c:numFmt formatCode="0.0%" sourceLinked="0"/>
              <c:spPr>
                <a:noFill/>
                <a:ln>
                  <a:noFill/>
                </a:ln>
                <a:effectLst/>
              </c:spPr>
              <c:dLblPos val="bestFit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12880157170923379"/>
                      <c:h val="0.14400344399070311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5-1217-466B-9306-12D413E8798F}"/>
                </c:ext>
              </c:extLst>
            </c:dLbl>
            <c:dLbl>
              <c:idx val="3"/>
              <c:layout>
                <c:manualLayout>
                  <c:x val="2.5631993244643967E-2"/>
                  <c:y val="8.2600204001205435E-2"/>
                </c:manualLayout>
              </c:layout>
              <c:tx>
                <c:rich>
                  <a:bodyPr rot="0" spcFirstLastPara="1" vertOverflow="ellipsis" vert="horz" wrap="square" lIns="38100" tIns="19050" rIns="38100" bIns="19050" anchor="ctr" anchorCtr="1">
                    <a:noAutofit/>
                  </a:bodyPr>
                  <a:lstStyle/>
                  <a:p>
                    <a:pPr>
                      <a:defRPr sz="800" b="1" i="0" u="none" strike="noStrike" kern="1200" baseline="0">
                        <a:solidFill>
                          <a:srgbClr val="000000"/>
                        </a:solidFill>
                        <a:latin typeface="+mj-lt"/>
                        <a:ea typeface="+mn-ea"/>
                        <a:cs typeface="Arial" panose="020B0604020202020204" pitchFamily="34" charset="0"/>
                      </a:defRPr>
                    </a:pPr>
                    <a:r>
                      <a:rPr lang="en-US" sz="800" b="1">
                        <a:solidFill>
                          <a:srgbClr val="000000"/>
                        </a:solidFill>
                        <a:latin typeface="+mj-lt"/>
                        <a:cs typeface="Arial" panose="020B0604020202020204" pitchFamily="34" charset="0"/>
                      </a:rPr>
                      <a:t>IntelExpress </a:t>
                    </a:r>
                    <a:r>
                      <a:rPr lang="en-US" sz="800" b="1" smtClean="0">
                        <a:solidFill>
                          <a:srgbClr val="000000"/>
                        </a:solidFill>
                        <a:latin typeface="+mj-lt"/>
                        <a:cs typeface="Arial" panose="020B0604020202020204" pitchFamily="34" charset="0"/>
                      </a:rPr>
                      <a:t>8</a:t>
                    </a:r>
                    <a:r>
                      <a:rPr lang="en-US" sz="800" b="1">
                        <a:solidFill>
                          <a:srgbClr val="000000"/>
                        </a:solidFill>
                        <a:latin typeface="+mj-lt"/>
                        <a:cs typeface="Arial" panose="020B0604020202020204" pitchFamily="34" charset="0"/>
                      </a:rPr>
                      <a:t>%</a:t>
                    </a:r>
                  </a:p>
                </c:rich>
              </c:tx>
              <c:numFmt formatCode="0.0%" sourceLinked="0"/>
              <c:spPr>
                <a:noFill/>
                <a:ln>
                  <a:noFill/>
                </a:ln>
                <a:effectLst/>
              </c:spPr>
              <c:dLblPos val="bestFit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21530133717689798"/>
                      <c:h val="0.19863892945731043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7-1217-466B-9306-12D413E8798F}"/>
                </c:ext>
              </c:extLst>
            </c:dLbl>
            <c:dLbl>
              <c:idx val="4"/>
              <c:layout>
                <c:manualLayout>
                  <c:x val="8.2106187335163339E-3"/>
                  <c:y val="6.1503658885257051E-2"/>
                </c:manualLayout>
              </c:layout>
              <c:tx>
                <c:rich>
                  <a:bodyPr rot="0" spcFirstLastPara="1" vertOverflow="ellipsis" vert="horz" wrap="square" lIns="38100" tIns="19050" rIns="38100" bIns="19050" anchor="ctr" anchorCtr="1">
                    <a:noAutofit/>
                  </a:bodyPr>
                  <a:lstStyle/>
                  <a:p>
                    <a:pPr>
                      <a:defRPr sz="800" b="1" i="0" u="none" strike="noStrike" kern="1200" baseline="0">
                        <a:solidFill>
                          <a:srgbClr val="000000"/>
                        </a:solidFill>
                        <a:latin typeface="+mj-lt"/>
                        <a:ea typeface="+mn-ea"/>
                        <a:cs typeface="Arial" panose="020B0604020202020204" pitchFamily="34" charset="0"/>
                      </a:defRPr>
                    </a:pPr>
                    <a:r>
                      <a:rPr lang="en-US" sz="800" b="1">
                        <a:solidFill>
                          <a:srgbClr val="000000"/>
                        </a:solidFill>
                        <a:latin typeface="+mj-lt"/>
                        <a:cs typeface="Arial" panose="020B0604020202020204" pitchFamily="34" charset="0"/>
                      </a:rPr>
                      <a:t>RIA </a:t>
                    </a:r>
                    <a:r>
                      <a:rPr lang="en-US" sz="800" b="1" smtClean="0">
                        <a:solidFill>
                          <a:srgbClr val="000000"/>
                        </a:solidFill>
                        <a:latin typeface="+mj-lt"/>
                        <a:cs typeface="Arial" panose="020B0604020202020204" pitchFamily="34" charset="0"/>
                      </a:rPr>
                      <a:t>6%</a:t>
                    </a:r>
                    <a:endParaRPr lang="en-US" sz="800" b="1">
                      <a:solidFill>
                        <a:srgbClr val="000000"/>
                      </a:solidFill>
                      <a:latin typeface="+mj-lt"/>
                      <a:cs typeface="Arial" panose="020B0604020202020204" pitchFamily="34" charset="0"/>
                    </a:endParaRPr>
                  </a:p>
                </c:rich>
              </c:tx>
              <c:numFmt formatCode="0.0%" sourceLinked="0"/>
              <c:spPr>
                <a:noFill/>
                <a:ln>
                  <a:noFill/>
                </a:ln>
                <a:effectLst/>
              </c:spPr>
              <c:dLblPos val="bestFit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11975976455001587"/>
                      <c:h val="0.16848789901940331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9-1217-466B-9306-12D413E8798F}"/>
                </c:ext>
              </c:extLst>
            </c:dLbl>
            <c:dLbl>
              <c:idx val="5"/>
              <c:layout>
                <c:manualLayout>
                  <c:x val="0.11827301019411837"/>
                  <c:y val="-1.5081310707745106E-2"/>
                </c:manualLayout>
              </c:layout>
              <c:tx>
                <c:rich>
                  <a:bodyPr rot="0" spcFirstLastPara="1" vertOverflow="ellipsis" vert="horz" wrap="square" lIns="38100" tIns="19050" rIns="38100" bIns="19050" anchor="ctr" anchorCtr="1">
                    <a:noAutofit/>
                  </a:bodyPr>
                  <a:lstStyle/>
                  <a:p>
                    <a:pPr>
                      <a:defRPr sz="800" b="1" i="0" u="none" strike="noStrike" kern="1200" baseline="0">
                        <a:solidFill>
                          <a:srgbClr val="000000"/>
                        </a:solidFill>
                        <a:latin typeface="+mj-lt"/>
                        <a:ea typeface="+mn-ea"/>
                        <a:cs typeface="Arial" panose="020B0604020202020204" pitchFamily="34" charset="0"/>
                      </a:defRPr>
                    </a:pPr>
                    <a:r>
                      <a:rPr lang="uk-UA" sz="800" b="1" baseline="0" smtClean="0">
                        <a:solidFill>
                          <a:srgbClr val="000000"/>
                        </a:solidFill>
                        <a:latin typeface="+mj-lt"/>
                        <a:cs typeface="Arial" panose="020B0604020202020204" pitchFamily="34" charset="0"/>
                      </a:rPr>
                      <a:t>7 ПС  </a:t>
                    </a:r>
                  </a:p>
                  <a:p>
                    <a:pPr>
                      <a:defRPr sz="800" b="1" i="0" u="none" strike="noStrike" kern="1200" baseline="0">
                        <a:solidFill>
                          <a:srgbClr val="000000"/>
                        </a:solidFill>
                        <a:latin typeface="+mj-lt"/>
                        <a:ea typeface="+mn-ea"/>
                        <a:cs typeface="Arial" panose="020B0604020202020204" pitchFamily="34" charset="0"/>
                      </a:defRPr>
                    </a:pPr>
                    <a:r>
                      <a:rPr lang="uk-UA" sz="800" b="1" smtClean="0">
                        <a:solidFill>
                          <a:srgbClr val="000000"/>
                        </a:solidFill>
                        <a:latin typeface="+mj-lt"/>
                        <a:cs typeface="Arial" panose="020B0604020202020204" pitchFamily="34" charset="0"/>
                      </a:rPr>
                      <a:t>4%</a:t>
                    </a:r>
                    <a:endParaRPr lang="uk-UA" sz="800" b="1">
                      <a:solidFill>
                        <a:srgbClr val="000000"/>
                      </a:solidFill>
                      <a:latin typeface="+mj-lt"/>
                      <a:cs typeface="Arial" panose="020B0604020202020204" pitchFamily="34" charset="0"/>
                    </a:endParaRPr>
                  </a:p>
                </c:rich>
              </c:tx>
              <c:numFmt formatCode="0.0%" sourceLinked="0"/>
              <c:spPr>
                <a:noFill/>
                <a:ln>
                  <a:noFill/>
                </a:ln>
                <a:effectLst/>
              </c:spPr>
              <c:dLblPos val="bestFit"/>
              <c:showLegendKey val="0"/>
              <c:showVal val="0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32842633183597619"/>
                      <c:h val="0.17487694245465993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B-1217-466B-9306-12D413E8798F}"/>
                </c:ext>
              </c:extLst>
            </c:dLbl>
            <c:numFmt formatCode="0.0%" sourceLinked="0"/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800" b="1" i="0" u="none" strike="noStrike" kern="1200" baseline="0">
                    <a:solidFill>
                      <a:srgbClr val="000000"/>
                    </a:solidFill>
                    <a:latin typeface="+mj-lt"/>
                    <a:ea typeface="+mn-ea"/>
                    <a:cs typeface="Arial" panose="020B0604020202020204" pitchFamily="34" charset="0"/>
                  </a:defRPr>
                </a:pPr>
                <a:endParaRPr lang="uk-UA"/>
              </a:p>
            </c:txPr>
            <c:dLblPos val="bestFit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/>
            </c:extLst>
          </c:dLbls>
          <c:cat>
            <c:numRef>
              <c:f>'в Україну'!$A$6:$A$11</c:f>
              <c:numCache>
                <c:formatCode>General</c:formatCode>
                <c:ptCount val="6"/>
                <c:pt idx="0">
                  <c:v>1</c:v>
                </c:pt>
                <c:pt idx="1">
                  <c:v>2</c:v>
                </c:pt>
                <c:pt idx="2">
                  <c:v>1</c:v>
                </c:pt>
                <c:pt idx="3">
                  <c:v>3</c:v>
                </c:pt>
                <c:pt idx="4">
                  <c:v>4</c:v>
                </c:pt>
              </c:numCache>
            </c:numRef>
          </c:cat>
          <c:val>
            <c:numRef>
              <c:f>'в Україну'!$F$6:$F$11</c:f>
              <c:numCache>
                <c:formatCode>0.0%</c:formatCode>
                <c:ptCount val="6"/>
                <c:pt idx="0">
                  <c:v>0.48908913883595828</c:v>
                </c:pt>
                <c:pt idx="1">
                  <c:v>0.19863206358213664</c:v>
                </c:pt>
                <c:pt idx="2">
                  <c:v>0.13082840949940702</c:v>
                </c:pt>
                <c:pt idx="3">
                  <c:v>7.8352625451252877E-2</c:v>
                </c:pt>
                <c:pt idx="4">
                  <c:v>6.070811554874387E-2</c:v>
                </c:pt>
                <c:pt idx="5">
                  <c:v>4.2389647082501425E-2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C-1217-466B-9306-12D413E8798F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0"/>
        </c:dLbls>
        <c:firstSliceAng val="0"/>
        <c:extLst>
          <c:ext xmlns:c15="http://schemas.microsoft.com/office/drawing/2012/chart" uri="{02D57815-91ED-43cb-92C2-25804820EDAC}">
            <c15:filteredPieSeries>
              <c15:ser>
                <c:idx val="0"/>
                <c:order val="0"/>
                <c:tx>
                  <c:strRef>
                    <c:extLst>
                      <c:ext uri="{02D57815-91ED-43cb-92C2-25804820EDAC}">
                        <c15:formulaRef>
                          <c15:sqref>'в Україну'!$B$3:$B$4</c15:sqref>
                        </c15:formulaRef>
                      </c:ext>
                    </c:extLst>
                    <c:strCache>
                      <c:ptCount val="2"/>
                      <c:pt idx="0">
                        <c:v>Назва платіжної системи</c:v>
                      </c:pt>
                    </c:strCache>
                  </c:strRef>
                </c:tx>
                <c:dPt>
                  <c:idx val="0"/>
                  <c:bubble3D val="0"/>
                  <c:spPr>
                    <a:gradFill rotWithShape="1">
                      <a:gsLst>
                        <a:gs pos="0">
                          <a:schemeClr val="accent6">
                            <a:satMod val="103000"/>
                            <a:lumMod val="102000"/>
                            <a:tint val="94000"/>
                          </a:schemeClr>
                        </a:gs>
                        <a:gs pos="50000">
                          <a:schemeClr val="accent6">
                            <a:satMod val="110000"/>
                            <a:lumMod val="100000"/>
                            <a:shade val="100000"/>
                          </a:schemeClr>
                        </a:gs>
                        <a:gs pos="100000">
                          <a:schemeClr val="accent6">
                            <a:lumMod val="99000"/>
                            <a:satMod val="120000"/>
                            <a:shade val="78000"/>
                          </a:schemeClr>
                        </a:gs>
                      </a:gsLst>
                      <a:lin ang="5400000" scaled="0"/>
                    </a:gradFill>
                    <a:ln>
                      <a:noFill/>
                    </a:ln>
                    <a:effectLst>
                      <a:outerShdw blurRad="57150" dist="19050" dir="5400000" algn="ctr" rotWithShape="0">
                        <a:srgbClr val="000000">
                          <a:alpha val="63000"/>
                        </a:srgbClr>
                      </a:outerShdw>
                    </a:effectLst>
                  </c:spPr>
                  <c:extLst>
                    <c:ext xmlns:c16="http://schemas.microsoft.com/office/drawing/2014/chart" uri="{C3380CC4-5D6E-409C-BE32-E72D297353CC}">
                      <c16:uniqueId val="{0000000E-1217-466B-9306-12D413E8798F}"/>
                    </c:ext>
                  </c:extLst>
                </c:dPt>
                <c:dPt>
                  <c:idx val="1"/>
                  <c:bubble3D val="0"/>
                  <c:spPr>
                    <a:gradFill rotWithShape="1">
                      <a:gsLst>
                        <a:gs pos="0">
                          <a:schemeClr val="accent5">
                            <a:satMod val="103000"/>
                            <a:lumMod val="102000"/>
                            <a:tint val="94000"/>
                          </a:schemeClr>
                        </a:gs>
                        <a:gs pos="50000">
                          <a:schemeClr val="accent5">
                            <a:satMod val="110000"/>
                            <a:lumMod val="100000"/>
                            <a:shade val="100000"/>
                          </a:schemeClr>
                        </a:gs>
                        <a:gs pos="100000">
                          <a:schemeClr val="accent5">
                            <a:lumMod val="99000"/>
                            <a:satMod val="120000"/>
                            <a:shade val="78000"/>
                          </a:schemeClr>
                        </a:gs>
                      </a:gsLst>
                      <a:lin ang="5400000" scaled="0"/>
                    </a:gradFill>
                    <a:ln>
                      <a:noFill/>
                    </a:ln>
                    <a:effectLst>
                      <a:outerShdw blurRad="57150" dist="19050" dir="5400000" algn="ctr" rotWithShape="0">
                        <a:srgbClr val="000000">
                          <a:alpha val="63000"/>
                        </a:srgbClr>
                      </a:outerShdw>
                    </a:effectLst>
                  </c:spPr>
                  <c:extLst>
                    <c:ext xmlns:c16="http://schemas.microsoft.com/office/drawing/2014/chart" uri="{C3380CC4-5D6E-409C-BE32-E72D297353CC}">
                      <c16:uniqueId val="{00000010-1217-466B-9306-12D413E8798F}"/>
                    </c:ext>
                  </c:extLst>
                </c:dPt>
                <c:dPt>
                  <c:idx val="2"/>
                  <c:bubble3D val="0"/>
                  <c:spPr>
                    <a:gradFill rotWithShape="1">
                      <a:gsLst>
                        <a:gs pos="0">
                          <a:schemeClr val="accent4">
                            <a:satMod val="103000"/>
                            <a:lumMod val="102000"/>
                            <a:tint val="94000"/>
                          </a:schemeClr>
                        </a:gs>
                        <a:gs pos="50000">
                          <a:schemeClr val="accent4">
                            <a:satMod val="110000"/>
                            <a:lumMod val="100000"/>
                            <a:shade val="100000"/>
                          </a:schemeClr>
                        </a:gs>
                        <a:gs pos="100000">
                          <a:schemeClr val="accent4">
                            <a:lumMod val="99000"/>
                            <a:satMod val="120000"/>
                            <a:shade val="78000"/>
                          </a:schemeClr>
                        </a:gs>
                      </a:gsLst>
                      <a:lin ang="5400000" scaled="0"/>
                    </a:gradFill>
                    <a:ln>
                      <a:noFill/>
                    </a:ln>
                    <a:effectLst>
                      <a:outerShdw blurRad="57150" dist="19050" dir="5400000" algn="ctr" rotWithShape="0">
                        <a:srgbClr val="000000">
                          <a:alpha val="63000"/>
                        </a:srgbClr>
                      </a:outerShdw>
                    </a:effectLst>
                  </c:spPr>
                  <c:extLst>
                    <c:ext xmlns:c16="http://schemas.microsoft.com/office/drawing/2014/chart" uri="{C3380CC4-5D6E-409C-BE32-E72D297353CC}">
                      <c16:uniqueId val="{00000012-1217-466B-9306-12D413E8798F}"/>
                    </c:ext>
                  </c:extLst>
                </c:dPt>
                <c:dPt>
                  <c:idx val="3"/>
                  <c:bubble3D val="0"/>
                  <c:spPr>
                    <a:gradFill rotWithShape="1">
                      <a:gsLst>
                        <a:gs pos="0">
                          <a:schemeClr val="accent6">
                            <a:lumMod val="60000"/>
                            <a:satMod val="103000"/>
                            <a:lumMod val="102000"/>
                            <a:tint val="94000"/>
                          </a:schemeClr>
                        </a:gs>
                        <a:gs pos="50000">
                          <a:schemeClr val="accent6">
                            <a:lumMod val="60000"/>
                            <a:satMod val="110000"/>
                            <a:lumMod val="100000"/>
                            <a:shade val="100000"/>
                          </a:schemeClr>
                        </a:gs>
                        <a:gs pos="100000">
                          <a:schemeClr val="accent6">
                            <a:lumMod val="60000"/>
                            <a:lumMod val="99000"/>
                            <a:satMod val="120000"/>
                            <a:shade val="78000"/>
                          </a:schemeClr>
                        </a:gs>
                      </a:gsLst>
                      <a:lin ang="5400000" scaled="0"/>
                    </a:gradFill>
                    <a:ln>
                      <a:noFill/>
                    </a:ln>
                    <a:effectLst>
                      <a:outerShdw blurRad="57150" dist="19050" dir="5400000" algn="ctr" rotWithShape="0">
                        <a:srgbClr val="000000">
                          <a:alpha val="63000"/>
                        </a:srgbClr>
                      </a:outerShdw>
                    </a:effectLst>
                  </c:spPr>
                  <c:extLst>
                    <c:ext xmlns:c16="http://schemas.microsoft.com/office/drawing/2014/chart" uri="{C3380CC4-5D6E-409C-BE32-E72D297353CC}">
                      <c16:uniqueId val="{00000014-1217-466B-9306-12D413E8798F}"/>
                    </c:ext>
                  </c:extLst>
                </c:dPt>
                <c:dPt>
                  <c:idx val="4"/>
                  <c:bubble3D val="0"/>
                  <c:spPr>
                    <a:gradFill rotWithShape="1">
                      <a:gsLst>
                        <a:gs pos="0">
                          <a:schemeClr val="accent5">
                            <a:lumMod val="60000"/>
                            <a:satMod val="103000"/>
                            <a:lumMod val="102000"/>
                            <a:tint val="94000"/>
                          </a:schemeClr>
                        </a:gs>
                        <a:gs pos="50000">
                          <a:schemeClr val="accent5">
                            <a:lumMod val="60000"/>
                            <a:satMod val="110000"/>
                            <a:lumMod val="100000"/>
                            <a:shade val="100000"/>
                          </a:schemeClr>
                        </a:gs>
                        <a:gs pos="100000">
                          <a:schemeClr val="accent5">
                            <a:lumMod val="60000"/>
                            <a:lumMod val="99000"/>
                            <a:satMod val="120000"/>
                            <a:shade val="78000"/>
                          </a:schemeClr>
                        </a:gs>
                      </a:gsLst>
                      <a:lin ang="5400000" scaled="0"/>
                    </a:gradFill>
                    <a:ln>
                      <a:noFill/>
                    </a:ln>
                    <a:effectLst>
                      <a:outerShdw blurRad="57150" dist="19050" dir="5400000" algn="ctr" rotWithShape="0">
                        <a:srgbClr val="000000">
                          <a:alpha val="63000"/>
                        </a:srgbClr>
                      </a:outerShdw>
                    </a:effectLst>
                  </c:spPr>
                  <c:extLst>
                    <c:ext xmlns:c16="http://schemas.microsoft.com/office/drawing/2014/chart" uri="{C3380CC4-5D6E-409C-BE32-E72D297353CC}">
                      <c16:uniqueId val="{00000016-1217-466B-9306-12D413E8798F}"/>
                    </c:ext>
                  </c:extLst>
                </c:dPt>
                <c:dPt>
                  <c:idx val="5"/>
                  <c:bubble3D val="0"/>
                  <c:spPr>
                    <a:gradFill rotWithShape="1">
                      <a:gsLst>
                        <a:gs pos="0">
                          <a:schemeClr val="accent4">
                            <a:lumMod val="60000"/>
                            <a:satMod val="103000"/>
                            <a:lumMod val="102000"/>
                            <a:tint val="94000"/>
                          </a:schemeClr>
                        </a:gs>
                        <a:gs pos="50000">
                          <a:schemeClr val="accent4">
                            <a:lumMod val="60000"/>
                            <a:satMod val="110000"/>
                            <a:lumMod val="100000"/>
                            <a:shade val="100000"/>
                          </a:schemeClr>
                        </a:gs>
                        <a:gs pos="100000">
                          <a:schemeClr val="accent4">
                            <a:lumMod val="60000"/>
                            <a:lumMod val="99000"/>
                            <a:satMod val="120000"/>
                            <a:shade val="78000"/>
                          </a:schemeClr>
                        </a:gs>
                      </a:gsLst>
                      <a:lin ang="5400000" scaled="0"/>
                    </a:gradFill>
                    <a:ln>
                      <a:noFill/>
                    </a:ln>
                    <a:effectLst>
                      <a:outerShdw blurRad="57150" dist="19050" dir="5400000" algn="ctr" rotWithShape="0">
                        <a:srgbClr val="000000">
                          <a:alpha val="63000"/>
                        </a:srgbClr>
                      </a:outerShdw>
                    </a:effectLst>
                  </c:spPr>
                  <c:extLst>
                    <c:ext xmlns:c16="http://schemas.microsoft.com/office/drawing/2014/chart" uri="{C3380CC4-5D6E-409C-BE32-E72D297353CC}">
                      <c16:uniqueId val="{00000018-1217-466B-9306-12D413E8798F}"/>
                    </c:ext>
                  </c:extLst>
                </c:dPt>
                <c:cat>
                  <c:numRef>
                    <c:extLst>
                      <c:ext uri="{02D57815-91ED-43cb-92C2-25804820EDAC}">
                        <c15:formulaRef>
                          <c15:sqref>'в Україну'!$A$6:$A$11</c15:sqref>
                        </c15:formulaRef>
                      </c:ext>
                    </c:extLst>
                    <c:numCache>
                      <c:formatCode>General</c:formatCode>
                      <c:ptCount val="6"/>
                      <c:pt idx="0">
                        <c:v>1</c:v>
                      </c:pt>
                      <c:pt idx="1">
                        <c:v>2</c:v>
                      </c:pt>
                      <c:pt idx="2">
                        <c:v>1</c:v>
                      </c:pt>
                      <c:pt idx="3">
                        <c:v>3</c:v>
                      </c:pt>
                      <c:pt idx="4">
                        <c:v>4</c:v>
                      </c:pt>
                    </c:numCache>
                  </c:numRef>
                </c:cat>
                <c:val>
                  <c:numRef>
                    <c:extLst>
                      <c:ext uri="{02D57815-91ED-43cb-92C2-25804820EDAC}">
                        <c15:formulaRef>
                          <c15:sqref>'в Україну'!$B$6:$B$11</c15:sqref>
                        </c15:formulaRef>
                      </c:ext>
                    </c:extLst>
                    <c:numCache>
                      <c:formatCode>General</c:formatCode>
                      <c:ptCount val="6"/>
                      <c:pt idx="0">
                        <c:v>0</c:v>
                      </c:pt>
                      <c:pt idx="1">
                        <c:v>0</c:v>
                      </c:pt>
                      <c:pt idx="2">
                        <c:v>0</c:v>
                      </c:pt>
                      <c:pt idx="3">
                        <c:v>0</c:v>
                      </c:pt>
                      <c:pt idx="4">
                        <c:v>0</c:v>
                      </c:pt>
                      <c:pt idx="5">
                        <c:v>0</c:v>
                      </c:pt>
                    </c:numCache>
                  </c:numRef>
                </c:val>
                <c:extLst>
                  <c:ext xmlns:c16="http://schemas.microsoft.com/office/drawing/2014/chart" uri="{C3380CC4-5D6E-409C-BE32-E72D297353CC}">
                    <c16:uniqueId val="{00000019-1217-466B-9306-12D413E8798F}"/>
                  </c:ext>
                </c:extLst>
              </c15:ser>
            </c15:filteredPieSeries>
            <c15:filteredPieSeries>
              <c15:ser>
                <c:idx val="1"/>
                <c:order val="1"/>
                <c:tx>
                  <c:str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'в Україну'!$C$3:$C$4</c15:sqref>
                        </c15:formulaRef>
                      </c:ext>
                    </c:extLst>
                    <c:strCache>
                      <c:ptCount val="2"/>
                      <c:pt idx="0">
                        <c:v>Назва платіжної організації</c:v>
                      </c:pt>
                    </c:strCache>
                  </c:strRef>
                </c:tx>
                <c:dPt>
                  <c:idx val="0"/>
                  <c:bubble3D val="0"/>
                  <c:spPr>
                    <a:gradFill rotWithShape="1">
                      <a:gsLst>
                        <a:gs pos="0">
                          <a:schemeClr val="accent6">
                            <a:satMod val="103000"/>
                            <a:lumMod val="102000"/>
                            <a:tint val="94000"/>
                          </a:schemeClr>
                        </a:gs>
                        <a:gs pos="50000">
                          <a:schemeClr val="accent6">
                            <a:satMod val="110000"/>
                            <a:lumMod val="100000"/>
                            <a:shade val="100000"/>
                          </a:schemeClr>
                        </a:gs>
                        <a:gs pos="100000">
                          <a:schemeClr val="accent6">
                            <a:lumMod val="99000"/>
                            <a:satMod val="120000"/>
                            <a:shade val="78000"/>
                          </a:schemeClr>
                        </a:gs>
                      </a:gsLst>
                      <a:lin ang="5400000" scaled="0"/>
                    </a:gradFill>
                    <a:ln>
                      <a:noFill/>
                    </a:ln>
                    <a:effectLst>
                      <a:outerShdw blurRad="57150" dist="19050" dir="5400000" algn="ctr" rotWithShape="0">
                        <a:srgbClr val="000000">
                          <a:alpha val="63000"/>
                        </a:srgbClr>
                      </a:outerShdw>
                    </a:effectLst>
                  </c:spPr>
                  <c:extLst xmlns:c15="http://schemas.microsoft.com/office/drawing/2012/chart">
                    <c:ext xmlns:c16="http://schemas.microsoft.com/office/drawing/2014/chart" uri="{C3380CC4-5D6E-409C-BE32-E72D297353CC}">
                      <c16:uniqueId val="{0000001B-1217-466B-9306-12D413E8798F}"/>
                    </c:ext>
                  </c:extLst>
                </c:dPt>
                <c:dPt>
                  <c:idx val="1"/>
                  <c:bubble3D val="0"/>
                  <c:spPr>
                    <a:gradFill rotWithShape="1">
                      <a:gsLst>
                        <a:gs pos="0">
                          <a:schemeClr val="accent5">
                            <a:satMod val="103000"/>
                            <a:lumMod val="102000"/>
                            <a:tint val="94000"/>
                          </a:schemeClr>
                        </a:gs>
                        <a:gs pos="50000">
                          <a:schemeClr val="accent5">
                            <a:satMod val="110000"/>
                            <a:lumMod val="100000"/>
                            <a:shade val="100000"/>
                          </a:schemeClr>
                        </a:gs>
                        <a:gs pos="100000">
                          <a:schemeClr val="accent5">
                            <a:lumMod val="99000"/>
                            <a:satMod val="120000"/>
                            <a:shade val="78000"/>
                          </a:schemeClr>
                        </a:gs>
                      </a:gsLst>
                      <a:lin ang="5400000" scaled="0"/>
                    </a:gradFill>
                    <a:ln>
                      <a:noFill/>
                    </a:ln>
                    <a:effectLst>
                      <a:outerShdw blurRad="57150" dist="19050" dir="5400000" algn="ctr" rotWithShape="0">
                        <a:srgbClr val="000000">
                          <a:alpha val="63000"/>
                        </a:srgbClr>
                      </a:outerShdw>
                    </a:effectLst>
                  </c:spPr>
                  <c:extLst xmlns:c15="http://schemas.microsoft.com/office/drawing/2012/chart">
                    <c:ext xmlns:c16="http://schemas.microsoft.com/office/drawing/2014/chart" uri="{C3380CC4-5D6E-409C-BE32-E72D297353CC}">
                      <c16:uniqueId val="{0000001D-1217-466B-9306-12D413E8798F}"/>
                    </c:ext>
                  </c:extLst>
                </c:dPt>
                <c:dPt>
                  <c:idx val="2"/>
                  <c:bubble3D val="0"/>
                  <c:spPr>
                    <a:gradFill rotWithShape="1">
                      <a:gsLst>
                        <a:gs pos="0">
                          <a:schemeClr val="accent4">
                            <a:satMod val="103000"/>
                            <a:lumMod val="102000"/>
                            <a:tint val="94000"/>
                          </a:schemeClr>
                        </a:gs>
                        <a:gs pos="50000">
                          <a:schemeClr val="accent4">
                            <a:satMod val="110000"/>
                            <a:lumMod val="100000"/>
                            <a:shade val="100000"/>
                          </a:schemeClr>
                        </a:gs>
                        <a:gs pos="100000">
                          <a:schemeClr val="accent4">
                            <a:lumMod val="99000"/>
                            <a:satMod val="120000"/>
                            <a:shade val="78000"/>
                          </a:schemeClr>
                        </a:gs>
                      </a:gsLst>
                      <a:lin ang="5400000" scaled="0"/>
                    </a:gradFill>
                    <a:ln>
                      <a:noFill/>
                    </a:ln>
                    <a:effectLst>
                      <a:outerShdw blurRad="57150" dist="19050" dir="5400000" algn="ctr" rotWithShape="0">
                        <a:srgbClr val="000000">
                          <a:alpha val="63000"/>
                        </a:srgbClr>
                      </a:outerShdw>
                    </a:effectLst>
                  </c:spPr>
                  <c:extLst xmlns:c15="http://schemas.microsoft.com/office/drawing/2012/chart">
                    <c:ext xmlns:c16="http://schemas.microsoft.com/office/drawing/2014/chart" uri="{C3380CC4-5D6E-409C-BE32-E72D297353CC}">
                      <c16:uniqueId val="{0000001F-1217-466B-9306-12D413E8798F}"/>
                    </c:ext>
                  </c:extLst>
                </c:dPt>
                <c:dPt>
                  <c:idx val="3"/>
                  <c:bubble3D val="0"/>
                  <c:spPr>
                    <a:gradFill rotWithShape="1">
                      <a:gsLst>
                        <a:gs pos="0">
                          <a:schemeClr val="accent6">
                            <a:lumMod val="60000"/>
                            <a:satMod val="103000"/>
                            <a:lumMod val="102000"/>
                            <a:tint val="94000"/>
                          </a:schemeClr>
                        </a:gs>
                        <a:gs pos="50000">
                          <a:schemeClr val="accent6">
                            <a:lumMod val="60000"/>
                            <a:satMod val="110000"/>
                            <a:lumMod val="100000"/>
                            <a:shade val="100000"/>
                          </a:schemeClr>
                        </a:gs>
                        <a:gs pos="100000">
                          <a:schemeClr val="accent6">
                            <a:lumMod val="60000"/>
                            <a:lumMod val="99000"/>
                            <a:satMod val="120000"/>
                            <a:shade val="78000"/>
                          </a:schemeClr>
                        </a:gs>
                      </a:gsLst>
                      <a:lin ang="5400000" scaled="0"/>
                    </a:gradFill>
                    <a:ln>
                      <a:noFill/>
                    </a:ln>
                    <a:effectLst>
                      <a:outerShdw blurRad="57150" dist="19050" dir="5400000" algn="ctr" rotWithShape="0">
                        <a:srgbClr val="000000">
                          <a:alpha val="63000"/>
                        </a:srgbClr>
                      </a:outerShdw>
                    </a:effectLst>
                  </c:spPr>
                  <c:extLst xmlns:c15="http://schemas.microsoft.com/office/drawing/2012/chart">
                    <c:ext xmlns:c16="http://schemas.microsoft.com/office/drawing/2014/chart" uri="{C3380CC4-5D6E-409C-BE32-E72D297353CC}">
                      <c16:uniqueId val="{00000021-1217-466B-9306-12D413E8798F}"/>
                    </c:ext>
                  </c:extLst>
                </c:dPt>
                <c:dPt>
                  <c:idx val="4"/>
                  <c:bubble3D val="0"/>
                  <c:spPr>
                    <a:gradFill rotWithShape="1">
                      <a:gsLst>
                        <a:gs pos="0">
                          <a:schemeClr val="accent5">
                            <a:lumMod val="60000"/>
                            <a:satMod val="103000"/>
                            <a:lumMod val="102000"/>
                            <a:tint val="94000"/>
                          </a:schemeClr>
                        </a:gs>
                        <a:gs pos="50000">
                          <a:schemeClr val="accent5">
                            <a:lumMod val="60000"/>
                            <a:satMod val="110000"/>
                            <a:lumMod val="100000"/>
                            <a:shade val="100000"/>
                          </a:schemeClr>
                        </a:gs>
                        <a:gs pos="100000">
                          <a:schemeClr val="accent5">
                            <a:lumMod val="60000"/>
                            <a:lumMod val="99000"/>
                            <a:satMod val="120000"/>
                            <a:shade val="78000"/>
                          </a:schemeClr>
                        </a:gs>
                      </a:gsLst>
                      <a:lin ang="5400000" scaled="0"/>
                    </a:gradFill>
                    <a:ln>
                      <a:noFill/>
                    </a:ln>
                    <a:effectLst>
                      <a:outerShdw blurRad="57150" dist="19050" dir="5400000" algn="ctr" rotWithShape="0">
                        <a:srgbClr val="000000">
                          <a:alpha val="63000"/>
                        </a:srgbClr>
                      </a:outerShdw>
                    </a:effectLst>
                  </c:spPr>
                  <c:extLst xmlns:c15="http://schemas.microsoft.com/office/drawing/2012/chart">
                    <c:ext xmlns:c16="http://schemas.microsoft.com/office/drawing/2014/chart" uri="{C3380CC4-5D6E-409C-BE32-E72D297353CC}">
                      <c16:uniqueId val="{00000023-1217-466B-9306-12D413E8798F}"/>
                    </c:ext>
                  </c:extLst>
                </c:dPt>
                <c:dPt>
                  <c:idx val="5"/>
                  <c:bubble3D val="0"/>
                  <c:spPr>
                    <a:gradFill rotWithShape="1">
                      <a:gsLst>
                        <a:gs pos="0">
                          <a:schemeClr val="accent4">
                            <a:lumMod val="60000"/>
                            <a:satMod val="103000"/>
                            <a:lumMod val="102000"/>
                            <a:tint val="94000"/>
                          </a:schemeClr>
                        </a:gs>
                        <a:gs pos="50000">
                          <a:schemeClr val="accent4">
                            <a:lumMod val="60000"/>
                            <a:satMod val="110000"/>
                            <a:lumMod val="100000"/>
                            <a:shade val="100000"/>
                          </a:schemeClr>
                        </a:gs>
                        <a:gs pos="100000">
                          <a:schemeClr val="accent4">
                            <a:lumMod val="60000"/>
                            <a:lumMod val="99000"/>
                            <a:satMod val="120000"/>
                            <a:shade val="78000"/>
                          </a:schemeClr>
                        </a:gs>
                      </a:gsLst>
                      <a:lin ang="5400000" scaled="0"/>
                    </a:gradFill>
                    <a:ln>
                      <a:noFill/>
                    </a:ln>
                    <a:effectLst>
                      <a:outerShdw blurRad="57150" dist="19050" dir="5400000" algn="ctr" rotWithShape="0">
                        <a:srgbClr val="000000">
                          <a:alpha val="63000"/>
                        </a:srgbClr>
                      </a:outerShdw>
                    </a:effectLst>
                  </c:spPr>
                  <c:extLst xmlns:c15="http://schemas.microsoft.com/office/drawing/2012/chart">
                    <c:ext xmlns:c16="http://schemas.microsoft.com/office/drawing/2014/chart" uri="{C3380CC4-5D6E-409C-BE32-E72D297353CC}">
                      <c16:uniqueId val="{00000025-1217-466B-9306-12D413E8798F}"/>
                    </c:ext>
                  </c:extLst>
                </c:dPt>
                <c:cat>
                  <c:num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'в Україну'!$A$6:$A$11</c15:sqref>
                        </c15:formulaRef>
                      </c:ext>
                    </c:extLst>
                    <c:numCache>
                      <c:formatCode>General</c:formatCode>
                      <c:ptCount val="6"/>
                      <c:pt idx="0">
                        <c:v>1</c:v>
                      </c:pt>
                      <c:pt idx="1">
                        <c:v>2</c:v>
                      </c:pt>
                      <c:pt idx="2">
                        <c:v>1</c:v>
                      </c:pt>
                      <c:pt idx="3">
                        <c:v>3</c:v>
                      </c:pt>
                      <c:pt idx="4">
                        <c:v>4</c:v>
                      </c:pt>
                    </c:numCache>
                  </c:numRef>
                </c:cat>
                <c:val>
                  <c:num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'в Україну'!$C$6:$C$11</c15:sqref>
                        </c15:formulaRef>
                      </c:ext>
                    </c:extLst>
                    <c:numCache>
                      <c:formatCode>General</c:formatCode>
                      <c:ptCount val="6"/>
                      <c:pt idx="0">
                        <c:v>0</c:v>
                      </c:pt>
                      <c:pt idx="1">
                        <c:v>0</c:v>
                      </c:pt>
                      <c:pt idx="2">
                        <c:v>0</c:v>
                      </c:pt>
                      <c:pt idx="3">
                        <c:v>0</c:v>
                      </c:pt>
                      <c:pt idx="4">
                        <c:v>0</c:v>
                      </c:pt>
                    </c:numCache>
                  </c:numRef>
                </c:val>
                <c:extLst xmlns:c15="http://schemas.microsoft.com/office/drawing/2012/chart">
                  <c:ext xmlns:c16="http://schemas.microsoft.com/office/drawing/2014/chart" uri="{C3380CC4-5D6E-409C-BE32-E72D297353CC}">
                    <c16:uniqueId val="{00000026-1217-466B-9306-12D413E8798F}"/>
                  </c:ext>
                </c:extLst>
              </c15:ser>
            </c15:filteredPieSeries>
            <c15:filteredPieSeries>
              <c15:ser>
                <c:idx val="2"/>
                <c:order val="2"/>
                <c:tx>
                  <c:str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'в Україну'!$D$3:$D$4</c15:sqref>
                        </c15:formulaRef>
                      </c:ext>
                    </c:extLst>
                    <c:strCache>
                      <c:ptCount val="2"/>
                      <c:pt idx="0">
                        <c:v>в Україну</c:v>
                      </c:pt>
                      <c:pt idx="1">
                        <c:v>Кількість переказів</c:v>
                      </c:pt>
                    </c:strCache>
                  </c:strRef>
                </c:tx>
                <c:dPt>
                  <c:idx val="0"/>
                  <c:bubble3D val="0"/>
                  <c:spPr>
                    <a:gradFill rotWithShape="1">
                      <a:gsLst>
                        <a:gs pos="0">
                          <a:schemeClr val="accent6">
                            <a:satMod val="103000"/>
                            <a:lumMod val="102000"/>
                            <a:tint val="94000"/>
                          </a:schemeClr>
                        </a:gs>
                        <a:gs pos="50000">
                          <a:schemeClr val="accent6">
                            <a:satMod val="110000"/>
                            <a:lumMod val="100000"/>
                            <a:shade val="100000"/>
                          </a:schemeClr>
                        </a:gs>
                        <a:gs pos="100000">
                          <a:schemeClr val="accent6">
                            <a:lumMod val="99000"/>
                            <a:satMod val="120000"/>
                            <a:shade val="78000"/>
                          </a:schemeClr>
                        </a:gs>
                      </a:gsLst>
                      <a:lin ang="5400000" scaled="0"/>
                    </a:gradFill>
                    <a:ln>
                      <a:noFill/>
                    </a:ln>
                    <a:effectLst>
                      <a:outerShdw blurRad="57150" dist="19050" dir="5400000" algn="ctr" rotWithShape="0">
                        <a:srgbClr val="000000">
                          <a:alpha val="63000"/>
                        </a:srgbClr>
                      </a:outerShdw>
                    </a:effectLst>
                  </c:spPr>
                  <c:extLst xmlns:c15="http://schemas.microsoft.com/office/drawing/2012/chart">
                    <c:ext xmlns:c16="http://schemas.microsoft.com/office/drawing/2014/chart" uri="{C3380CC4-5D6E-409C-BE32-E72D297353CC}">
                      <c16:uniqueId val="{00000028-1217-466B-9306-12D413E8798F}"/>
                    </c:ext>
                  </c:extLst>
                </c:dPt>
                <c:dPt>
                  <c:idx val="1"/>
                  <c:bubble3D val="0"/>
                  <c:spPr>
                    <a:gradFill rotWithShape="1">
                      <a:gsLst>
                        <a:gs pos="0">
                          <a:schemeClr val="accent5">
                            <a:satMod val="103000"/>
                            <a:lumMod val="102000"/>
                            <a:tint val="94000"/>
                          </a:schemeClr>
                        </a:gs>
                        <a:gs pos="50000">
                          <a:schemeClr val="accent5">
                            <a:satMod val="110000"/>
                            <a:lumMod val="100000"/>
                            <a:shade val="100000"/>
                          </a:schemeClr>
                        </a:gs>
                        <a:gs pos="100000">
                          <a:schemeClr val="accent5">
                            <a:lumMod val="99000"/>
                            <a:satMod val="120000"/>
                            <a:shade val="78000"/>
                          </a:schemeClr>
                        </a:gs>
                      </a:gsLst>
                      <a:lin ang="5400000" scaled="0"/>
                    </a:gradFill>
                    <a:ln>
                      <a:noFill/>
                    </a:ln>
                    <a:effectLst>
                      <a:outerShdw blurRad="57150" dist="19050" dir="5400000" algn="ctr" rotWithShape="0">
                        <a:srgbClr val="000000">
                          <a:alpha val="63000"/>
                        </a:srgbClr>
                      </a:outerShdw>
                    </a:effectLst>
                  </c:spPr>
                  <c:extLst xmlns:c15="http://schemas.microsoft.com/office/drawing/2012/chart">
                    <c:ext xmlns:c16="http://schemas.microsoft.com/office/drawing/2014/chart" uri="{C3380CC4-5D6E-409C-BE32-E72D297353CC}">
                      <c16:uniqueId val="{0000002A-1217-466B-9306-12D413E8798F}"/>
                    </c:ext>
                  </c:extLst>
                </c:dPt>
                <c:dPt>
                  <c:idx val="2"/>
                  <c:bubble3D val="0"/>
                  <c:spPr>
                    <a:gradFill rotWithShape="1">
                      <a:gsLst>
                        <a:gs pos="0">
                          <a:schemeClr val="accent4">
                            <a:satMod val="103000"/>
                            <a:lumMod val="102000"/>
                            <a:tint val="94000"/>
                          </a:schemeClr>
                        </a:gs>
                        <a:gs pos="50000">
                          <a:schemeClr val="accent4">
                            <a:satMod val="110000"/>
                            <a:lumMod val="100000"/>
                            <a:shade val="100000"/>
                          </a:schemeClr>
                        </a:gs>
                        <a:gs pos="100000">
                          <a:schemeClr val="accent4">
                            <a:lumMod val="99000"/>
                            <a:satMod val="120000"/>
                            <a:shade val="78000"/>
                          </a:schemeClr>
                        </a:gs>
                      </a:gsLst>
                      <a:lin ang="5400000" scaled="0"/>
                    </a:gradFill>
                    <a:ln>
                      <a:noFill/>
                    </a:ln>
                    <a:effectLst>
                      <a:outerShdw blurRad="57150" dist="19050" dir="5400000" algn="ctr" rotWithShape="0">
                        <a:srgbClr val="000000">
                          <a:alpha val="63000"/>
                        </a:srgbClr>
                      </a:outerShdw>
                    </a:effectLst>
                  </c:spPr>
                  <c:extLst xmlns:c15="http://schemas.microsoft.com/office/drawing/2012/chart">
                    <c:ext xmlns:c16="http://schemas.microsoft.com/office/drawing/2014/chart" uri="{C3380CC4-5D6E-409C-BE32-E72D297353CC}">
                      <c16:uniqueId val="{0000002C-1217-466B-9306-12D413E8798F}"/>
                    </c:ext>
                  </c:extLst>
                </c:dPt>
                <c:dPt>
                  <c:idx val="3"/>
                  <c:bubble3D val="0"/>
                  <c:spPr>
                    <a:gradFill rotWithShape="1">
                      <a:gsLst>
                        <a:gs pos="0">
                          <a:schemeClr val="accent6">
                            <a:lumMod val="60000"/>
                            <a:satMod val="103000"/>
                            <a:lumMod val="102000"/>
                            <a:tint val="94000"/>
                          </a:schemeClr>
                        </a:gs>
                        <a:gs pos="50000">
                          <a:schemeClr val="accent6">
                            <a:lumMod val="60000"/>
                            <a:satMod val="110000"/>
                            <a:lumMod val="100000"/>
                            <a:shade val="100000"/>
                          </a:schemeClr>
                        </a:gs>
                        <a:gs pos="100000">
                          <a:schemeClr val="accent6">
                            <a:lumMod val="60000"/>
                            <a:lumMod val="99000"/>
                            <a:satMod val="120000"/>
                            <a:shade val="78000"/>
                          </a:schemeClr>
                        </a:gs>
                      </a:gsLst>
                      <a:lin ang="5400000" scaled="0"/>
                    </a:gradFill>
                    <a:ln>
                      <a:noFill/>
                    </a:ln>
                    <a:effectLst>
                      <a:outerShdw blurRad="57150" dist="19050" dir="5400000" algn="ctr" rotWithShape="0">
                        <a:srgbClr val="000000">
                          <a:alpha val="63000"/>
                        </a:srgbClr>
                      </a:outerShdw>
                    </a:effectLst>
                  </c:spPr>
                  <c:extLst xmlns:c15="http://schemas.microsoft.com/office/drawing/2012/chart">
                    <c:ext xmlns:c16="http://schemas.microsoft.com/office/drawing/2014/chart" uri="{C3380CC4-5D6E-409C-BE32-E72D297353CC}">
                      <c16:uniqueId val="{0000002E-1217-466B-9306-12D413E8798F}"/>
                    </c:ext>
                  </c:extLst>
                </c:dPt>
                <c:dPt>
                  <c:idx val="4"/>
                  <c:bubble3D val="0"/>
                  <c:spPr>
                    <a:gradFill rotWithShape="1">
                      <a:gsLst>
                        <a:gs pos="0">
                          <a:schemeClr val="accent5">
                            <a:lumMod val="60000"/>
                            <a:satMod val="103000"/>
                            <a:lumMod val="102000"/>
                            <a:tint val="94000"/>
                          </a:schemeClr>
                        </a:gs>
                        <a:gs pos="50000">
                          <a:schemeClr val="accent5">
                            <a:lumMod val="60000"/>
                            <a:satMod val="110000"/>
                            <a:lumMod val="100000"/>
                            <a:shade val="100000"/>
                          </a:schemeClr>
                        </a:gs>
                        <a:gs pos="100000">
                          <a:schemeClr val="accent5">
                            <a:lumMod val="60000"/>
                            <a:lumMod val="99000"/>
                            <a:satMod val="120000"/>
                            <a:shade val="78000"/>
                          </a:schemeClr>
                        </a:gs>
                      </a:gsLst>
                      <a:lin ang="5400000" scaled="0"/>
                    </a:gradFill>
                    <a:ln>
                      <a:noFill/>
                    </a:ln>
                    <a:effectLst>
                      <a:outerShdw blurRad="57150" dist="19050" dir="5400000" algn="ctr" rotWithShape="0">
                        <a:srgbClr val="000000">
                          <a:alpha val="63000"/>
                        </a:srgbClr>
                      </a:outerShdw>
                    </a:effectLst>
                  </c:spPr>
                  <c:extLst xmlns:c15="http://schemas.microsoft.com/office/drawing/2012/chart">
                    <c:ext xmlns:c16="http://schemas.microsoft.com/office/drawing/2014/chart" uri="{C3380CC4-5D6E-409C-BE32-E72D297353CC}">
                      <c16:uniqueId val="{00000030-1217-466B-9306-12D413E8798F}"/>
                    </c:ext>
                  </c:extLst>
                </c:dPt>
                <c:dPt>
                  <c:idx val="5"/>
                  <c:bubble3D val="0"/>
                  <c:spPr>
                    <a:gradFill rotWithShape="1">
                      <a:gsLst>
                        <a:gs pos="0">
                          <a:schemeClr val="accent4">
                            <a:lumMod val="60000"/>
                            <a:satMod val="103000"/>
                            <a:lumMod val="102000"/>
                            <a:tint val="94000"/>
                          </a:schemeClr>
                        </a:gs>
                        <a:gs pos="50000">
                          <a:schemeClr val="accent4">
                            <a:lumMod val="60000"/>
                            <a:satMod val="110000"/>
                            <a:lumMod val="100000"/>
                            <a:shade val="100000"/>
                          </a:schemeClr>
                        </a:gs>
                        <a:gs pos="100000">
                          <a:schemeClr val="accent4">
                            <a:lumMod val="60000"/>
                            <a:lumMod val="99000"/>
                            <a:satMod val="120000"/>
                            <a:shade val="78000"/>
                          </a:schemeClr>
                        </a:gs>
                      </a:gsLst>
                      <a:lin ang="5400000" scaled="0"/>
                    </a:gradFill>
                    <a:ln>
                      <a:noFill/>
                    </a:ln>
                    <a:effectLst>
                      <a:outerShdw blurRad="57150" dist="19050" dir="5400000" algn="ctr" rotWithShape="0">
                        <a:srgbClr val="000000">
                          <a:alpha val="63000"/>
                        </a:srgbClr>
                      </a:outerShdw>
                    </a:effectLst>
                  </c:spPr>
                  <c:extLst xmlns:c15="http://schemas.microsoft.com/office/drawing/2012/chart">
                    <c:ext xmlns:c16="http://schemas.microsoft.com/office/drawing/2014/chart" uri="{C3380CC4-5D6E-409C-BE32-E72D297353CC}">
                      <c16:uniqueId val="{00000032-1217-466B-9306-12D413E8798F}"/>
                    </c:ext>
                  </c:extLst>
                </c:dPt>
                <c:cat>
                  <c:num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'в Україну'!$A$6:$A$11</c15:sqref>
                        </c15:formulaRef>
                      </c:ext>
                    </c:extLst>
                    <c:numCache>
                      <c:formatCode>General</c:formatCode>
                      <c:ptCount val="6"/>
                      <c:pt idx="0">
                        <c:v>1</c:v>
                      </c:pt>
                      <c:pt idx="1">
                        <c:v>2</c:v>
                      </c:pt>
                      <c:pt idx="2">
                        <c:v>1</c:v>
                      </c:pt>
                      <c:pt idx="3">
                        <c:v>3</c:v>
                      </c:pt>
                      <c:pt idx="4">
                        <c:v>4</c:v>
                      </c:pt>
                    </c:numCache>
                  </c:numRef>
                </c:cat>
                <c:val>
                  <c:num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'в Україну'!$D$6:$D$11</c15:sqref>
                        </c15:formulaRef>
                      </c:ext>
                    </c:extLst>
                    <c:numCache>
                      <c:formatCode>#,##0</c:formatCode>
                      <c:ptCount val="6"/>
                      <c:pt idx="0">
                        <c:v>1831824</c:v>
                      </c:pt>
                      <c:pt idx="1">
                        <c:v>605665</c:v>
                      </c:pt>
                      <c:pt idx="2">
                        <c:v>475289</c:v>
                      </c:pt>
                      <c:pt idx="3">
                        <c:v>229249</c:v>
                      </c:pt>
                      <c:pt idx="4">
                        <c:v>155938</c:v>
                      </c:pt>
                    </c:numCache>
                  </c:numRef>
                </c:val>
                <c:extLst xmlns:c15="http://schemas.microsoft.com/office/drawing/2012/chart">
                  <c:ext xmlns:c16="http://schemas.microsoft.com/office/drawing/2014/chart" uri="{C3380CC4-5D6E-409C-BE32-E72D297353CC}">
                    <c16:uniqueId val="{00000033-1217-466B-9306-12D413E8798F}"/>
                  </c:ext>
                </c:extLst>
              </c15:ser>
            </c15:filteredPieSeries>
            <c15:filteredPieSeries>
              <c15:ser>
                <c:idx val="3"/>
                <c:order val="3"/>
                <c:tx>
                  <c:str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'в Україну'!$E$3:$E$4</c15:sqref>
                        </c15:formulaRef>
                      </c:ext>
                    </c:extLst>
                    <c:strCache>
                      <c:ptCount val="2"/>
                      <c:pt idx="0">
                        <c:v>в Україну</c:v>
                      </c:pt>
                      <c:pt idx="1">
                        <c:v>Сума переказів (еквівалент у доларах США)</c:v>
                      </c:pt>
                    </c:strCache>
                  </c:strRef>
                </c:tx>
                <c:dPt>
                  <c:idx val="0"/>
                  <c:bubble3D val="0"/>
                  <c:spPr>
                    <a:gradFill rotWithShape="1">
                      <a:gsLst>
                        <a:gs pos="0">
                          <a:schemeClr val="accent6">
                            <a:satMod val="103000"/>
                            <a:lumMod val="102000"/>
                            <a:tint val="94000"/>
                          </a:schemeClr>
                        </a:gs>
                        <a:gs pos="50000">
                          <a:schemeClr val="accent6">
                            <a:satMod val="110000"/>
                            <a:lumMod val="100000"/>
                            <a:shade val="100000"/>
                          </a:schemeClr>
                        </a:gs>
                        <a:gs pos="100000">
                          <a:schemeClr val="accent6">
                            <a:lumMod val="99000"/>
                            <a:satMod val="120000"/>
                            <a:shade val="78000"/>
                          </a:schemeClr>
                        </a:gs>
                      </a:gsLst>
                      <a:lin ang="5400000" scaled="0"/>
                    </a:gradFill>
                    <a:ln>
                      <a:noFill/>
                    </a:ln>
                    <a:effectLst>
                      <a:outerShdw blurRad="57150" dist="19050" dir="5400000" algn="ctr" rotWithShape="0">
                        <a:srgbClr val="000000">
                          <a:alpha val="63000"/>
                        </a:srgbClr>
                      </a:outerShdw>
                    </a:effectLst>
                  </c:spPr>
                  <c:extLst xmlns:c15="http://schemas.microsoft.com/office/drawing/2012/chart">
                    <c:ext xmlns:c16="http://schemas.microsoft.com/office/drawing/2014/chart" uri="{C3380CC4-5D6E-409C-BE32-E72D297353CC}">
                      <c16:uniqueId val="{00000035-1217-466B-9306-12D413E8798F}"/>
                    </c:ext>
                  </c:extLst>
                </c:dPt>
                <c:dPt>
                  <c:idx val="1"/>
                  <c:bubble3D val="0"/>
                  <c:spPr>
                    <a:gradFill rotWithShape="1">
                      <a:gsLst>
                        <a:gs pos="0">
                          <a:schemeClr val="accent5">
                            <a:satMod val="103000"/>
                            <a:lumMod val="102000"/>
                            <a:tint val="94000"/>
                          </a:schemeClr>
                        </a:gs>
                        <a:gs pos="50000">
                          <a:schemeClr val="accent5">
                            <a:satMod val="110000"/>
                            <a:lumMod val="100000"/>
                            <a:shade val="100000"/>
                          </a:schemeClr>
                        </a:gs>
                        <a:gs pos="100000">
                          <a:schemeClr val="accent5">
                            <a:lumMod val="99000"/>
                            <a:satMod val="120000"/>
                            <a:shade val="78000"/>
                          </a:schemeClr>
                        </a:gs>
                      </a:gsLst>
                      <a:lin ang="5400000" scaled="0"/>
                    </a:gradFill>
                    <a:ln>
                      <a:noFill/>
                    </a:ln>
                    <a:effectLst>
                      <a:outerShdw blurRad="57150" dist="19050" dir="5400000" algn="ctr" rotWithShape="0">
                        <a:srgbClr val="000000">
                          <a:alpha val="63000"/>
                        </a:srgbClr>
                      </a:outerShdw>
                    </a:effectLst>
                  </c:spPr>
                  <c:extLst xmlns:c15="http://schemas.microsoft.com/office/drawing/2012/chart">
                    <c:ext xmlns:c16="http://schemas.microsoft.com/office/drawing/2014/chart" uri="{C3380CC4-5D6E-409C-BE32-E72D297353CC}">
                      <c16:uniqueId val="{00000037-1217-466B-9306-12D413E8798F}"/>
                    </c:ext>
                  </c:extLst>
                </c:dPt>
                <c:dPt>
                  <c:idx val="2"/>
                  <c:bubble3D val="0"/>
                  <c:spPr>
                    <a:gradFill rotWithShape="1">
                      <a:gsLst>
                        <a:gs pos="0">
                          <a:schemeClr val="accent4">
                            <a:satMod val="103000"/>
                            <a:lumMod val="102000"/>
                            <a:tint val="94000"/>
                          </a:schemeClr>
                        </a:gs>
                        <a:gs pos="50000">
                          <a:schemeClr val="accent4">
                            <a:satMod val="110000"/>
                            <a:lumMod val="100000"/>
                            <a:shade val="100000"/>
                          </a:schemeClr>
                        </a:gs>
                        <a:gs pos="100000">
                          <a:schemeClr val="accent4">
                            <a:lumMod val="99000"/>
                            <a:satMod val="120000"/>
                            <a:shade val="78000"/>
                          </a:schemeClr>
                        </a:gs>
                      </a:gsLst>
                      <a:lin ang="5400000" scaled="0"/>
                    </a:gradFill>
                    <a:ln>
                      <a:noFill/>
                    </a:ln>
                    <a:effectLst>
                      <a:outerShdw blurRad="57150" dist="19050" dir="5400000" algn="ctr" rotWithShape="0">
                        <a:srgbClr val="000000">
                          <a:alpha val="63000"/>
                        </a:srgbClr>
                      </a:outerShdw>
                    </a:effectLst>
                  </c:spPr>
                  <c:extLst xmlns:c15="http://schemas.microsoft.com/office/drawing/2012/chart">
                    <c:ext xmlns:c16="http://schemas.microsoft.com/office/drawing/2014/chart" uri="{C3380CC4-5D6E-409C-BE32-E72D297353CC}">
                      <c16:uniqueId val="{00000039-1217-466B-9306-12D413E8798F}"/>
                    </c:ext>
                  </c:extLst>
                </c:dPt>
                <c:dPt>
                  <c:idx val="3"/>
                  <c:bubble3D val="0"/>
                  <c:spPr>
                    <a:gradFill rotWithShape="1">
                      <a:gsLst>
                        <a:gs pos="0">
                          <a:schemeClr val="accent6">
                            <a:lumMod val="60000"/>
                            <a:satMod val="103000"/>
                            <a:lumMod val="102000"/>
                            <a:tint val="94000"/>
                          </a:schemeClr>
                        </a:gs>
                        <a:gs pos="50000">
                          <a:schemeClr val="accent6">
                            <a:lumMod val="60000"/>
                            <a:satMod val="110000"/>
                            <a:lumMod val="100000"/>
                            <a:shade val="100000"/>
                          </a:schemeClr>
                        </a:gs>
                        <a:gs pos="100000">
                          <a:schemeClr val="accent6">
                            <a:lumMod val="60000"/>
                            <a:lumMod val="99000"/>
                            <a:satMod val="120000"/>
                            <a:shade val="78000"/>
                          </a:schemeClr>
                        </a:gs>
                      </a:gsLst>
                      <a:lin ang="5400000" scaled="0"/>
                    </a:gradFill>
                    <a:ln>
                      <a:noFill/>
                    </a:ln>
                    <a:effectLst>
                      <a:outerShdw blurRad="57150" dist="19050" dir="5400000" algn="ctr" rotWithShape="0">
                        <a:srgbClr val="000000">
                          <a:alpha val="63000"/>
                        </a:srgbClr>
                      </a:outerShdw>
                    </a:effectLst>
                  </c:spPr>
                  <c:extLst xmlns:c15="http://schemas.microsoft.com/office/drawing/2012/chart">
                    <c:ext xmlns:c16="http://schemas.microsoft.com/office/drawing/2014/chart" uri="{C3380CC4-5D6E-409C-BE32-E72D297353CC}">
                      <c16:uniqueId val="{0000003B-1217-466B-9306-12D413E8798F}"/>
                    </c:ext>
                  </c:extLst>
                </c:dPt>
                <c:dPt>
                  <c:idx val="4"/>
                  <c:bubble3D val="0"/>
                  <c:spPr>
                    <a:gradFill rotWithShape="1">
                      <a:gsLst>
                        <a:gs pos="0">
                          <a:schemeClr val="accent5">
                            <a:lumMod val="60000"/>
                            <a:satMod val="103000"/>
                            <a:lumMod val="102000"/>
                            <a:tint val="94000"/>
                          </a:schemeClr>
                        </a:gs>
                        <a:gs pos="50000">
                          <a:schemeClr val="accent5">
                            <a:lumMod val="60000"/>
                            <a:satMod val="110000"/>
                            <a:lumMod val="100000"/>
                            <a:shade val="100000"/>
                          </a:schemeClr>
                        </a:gs>
                        <a:gs pos="100000">
                          <a:schemeClr val="accent5">
                            <a:lumMod val="60000"/>
                            <a:lumMod val="99000"/>
                            <a:satMod val="120000"/>
                            <a:shade val="78000"/>
                          </a:schemeClr>
                        </a:gs>
                      </a:gsLst>
                      <a:lin ang="5400000" scaled="0"/>
                    </a:gradFill>
                    <a:ln>
                      <a:noFill/>
                    </a:ln>
                    <a:effectLst>
                      <a:outerShdw blurRad="57150" dist="19050" dir="5400000" algn="ctr" rotWithShape="0">
                        <a:srgbClr val="000000">
                          <a:alpha val="63000"/>
                        </a:srgbClr>
                      </a:outerShdw>
                    </a:effectLst>
                  </c:spPr>
                  <c:extLst xmlns:c15="http://schemas.microsoft.com/office/drawing/2012/chart">
                    <c:ext xmlns:c16="http://schemas.microsoft.com/office/drawing/2014/chart" uri="{C3380CC4-5D6E-409C-BE32-E72D297353CC}">
                      <c16:uniqueId val="{0000003D-1217-466B-9306-12D413E8798F}"/>
                    </c:ext>
                  </c:extLst>
                </c:dPt>
                <c:dPt>
                  <c:idx val="5"/>
                  <c:bubble3D val="0"/>
                  <c:spPr>
                    <a:gradFill rotWithShape="1">
                      <a:gsLst>
                        <a:gs pos="0">
                          <a:schemeClr val="accent4">
                            <a:lumMod val="60000"/>
                            <a:satMod val="103000"/>
                            <a:lumMod val="102000"/>
                            <a:tint val="94000"/>
                          </a:schemeClr>
                        </a:gs>
                        <a:gs pos="50000">
                          <a:schemeClr val="accent4">
                            <a:lumMod val="60000"/>
                            <a:satMod val="110000"/>
                            <a:lumMod val="100000"/>
                            <a:shade val="100000"/>
                          </a:schemeClr>
                        </a:gs>
                        <a:gs pos="100000">
                          <a:schemeClr val="accent4">
                            <a:lumMod val="60000"/>
                            <a:lumMod val="99000"/>
                            <a:satMod val="120000"/>
                            <a:shade val="78000"/>
                          </a:schemeClr>
                        </a:gs>
                      </a:gsLst>
                      <a:lin ang="5400000" scaled="0"/>
                    </a:gradFill>
                    <a:ln>
                      <a:noFill/>
                    </a:ln>
                    <a:effectLst>
                      <a:outerShdw blurRad="57150" dist="19050" dir="5400000" algn="ctr" rotWithShape="0">
                        <a:srgbClr val="000000">
                          <a:alpha val="63000"/>
                        </a:srgbClr>
                      </a:outerShdw>
                    </a:effectLst>
                  </c:spPr>
                  <c:extLst xmlns:c15="http://schemas.microsoft.com/office/drawing/2012/chart">
                    <c:ext xmlns:c16="http://schemas.microsoft.com/office/drawing/2014/chart" uri="{C3380CC4-5D6E-409C-BE32-E72D297353CC}">
                      <c16:uniqueId val="{0000003F-1217-466B-9306-12D413E8798F}"/>
                    </c:ext>
                  </c:extLst>
                </c:dPt>
                <c:cat>
                  <c:num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'в Україну'!$A$6:$A$11</c15:sqref>
                        </c15:formulaRef>
                      </c:ext>
                    </c:extLst>
                    <c:numCache>
                      <c:formatCode>General</c:formatCode>
                      <c:ptCount val="6"/>
                      <c:pt idx="0">
                        <c:v>1</c:v>
                      </c:pt>
                      <c:pt idx="1">
                        <c:v>2</c:v>
                      </c:pt>
                      <c:pt idx="2">
                        <c:v>1</c:v>
                      </c:pt>
                      <c:pt idx="3">
                        <c:v>3</c:v>
                      </c:pt>
                      <c:pt idx="4">
                        <c:v>4</c:v>
                      </c:pt>
                    </c:numCache>
                  </c:numRef>
                </c:cat>
                <c:val>
                  <c:num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'в Україну'!$E$6:$E$11</c15:sqref>
                        </c15:formulaRef>
                      </c:ext>
                    </c:extLst>
                    <c:numCache>
                      <c:formatCode>#,##0.00</c:formatCode>
                      <c:ptCount val="6"/>
                      <c:pt idx="0">
                        <c:v>574470915.26950896</c:v>
                      </c:pt>
                      <c:pt idx="1">
                        <c:v>233307866.20917699</c:v>
                      </c:pt>
                      <c:pt idx="2">
                        <c:v>153667522.29921499</c:v>
                      </c:pt>
                      <c:pt idx="3">
                        <c:v>92030881.249741197</c:v>
                      </c:pt>
                      <c:pt idx="4">
                        <c:v>71306115.663450003</c:v>
                      </c:pt>
                      <c:pt idx="5">
                        <c:v>49789736.520000003</c:v>
                      </c:pt>
                    </c:numCache>
                  </c:numRef>
                </c:val>
                <c:extLst xmlns:c15="http://schemas.microsoft.com/office/drawing/2012/chart">
                  <c:ext xmlns:c16="http://schemas.microsoft.com/office/drawing/2014/chart" uri="{C3380CC4-5D6E-409C-BE32-E72D297353CC}">
                    <c16:uniqueId val="{00000040-1217-466B-9306-12D413E8798F}"/>
                  </c:ext>
                </c:extLst>
              </c15:ser>
            </c15:filteredPieSeries>
          </c:ext>
        </c:extLst>
      </c:pieChart>
      <c:spPr>
        <a:noFill/>
        <a:ln>
          <a:noFill/>
        </a:ln>
        <a:effectLst/>
      </c:spPr>
    </c:plotArea>
    <c:plotVisOnly val="1"/>
    <c:dispBlanksAs val="gap"/>
    <c:showDLblsOverMax val="0"/>
  </c:chart>
  <c:spPr>
    <a:solidFill>
      <a:schemeClr val="bg1"/>
    </a:solidFill>
    <a:ln w="9525" cap="flat" cmpd="sng" algn="ctr">
      <a:noFill/>
      <a:round/>
    </a:ln>
    <a:effectLst/>
  </c:spPr>
  <c:txPr>
    <a:bodyPr/>
    <a:lstStyle/>
    <a:p>
      <a:pPr>
        <a:defRPr/>
      </a:pPr>
      <a:endParaRPr lang="uk-UA"/>
    </a:p>
  </c:txPr>
  <c:externalData r:id="rId2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uk-UA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plotArea>
      <c:layout>
        <c:manualLayout>
          <c:layoutTarget val="inner"/>
          <c:xMode val="edge"/>
          <c:yMode val="edge"/>
          <c:x val="0.26893908531703808"/>
          <c:y val="0.38761773942876299"/>
          <c:w val="0.46212203204329189"/>
          <c:h val="0.58815531350964423"/>
        </c:manualLayout>
      </c:layout>
      <c:pieChart>
        <c:varyColors val="1"/>
        <c:ser>
          <c:idx val="4"/>
          <c:order val="4"/>
          <c:spPr>
            <a:ln w="6350">
              <a:solidFill>
                <a:sysClr val="window" lastClr="FFFFFF"/>
              </a:solidFill>
            </a:ln>
            <a:effectLst/>
          </c:spPr>
          <c:dPt>
            <c:idx val="0"/>
            <c:bubble3D val="0"/>
            <c:spPr>
              <a:solidFill>
                <a:srgbClr val="057C48"/>
              </a:solidFill>
              <a:ln w="6350">
                <a:solidFill>
                  <a:sysClr val="window" lastClr="FFFFFF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1-BD33-4E37-A464-C5A96AAE559B}"/>
              </c:ext>
            </c:extLst>
          </c:dPt>
          <c:dPt>
            <c:idx val="1"/>
            <c:bubble3D val="0"/>
            <c:spPr>
              <a:solidFill>
                <a:srgbClr val="91CA64"/>
              </a:solidFill>
              <a:ln w="6350">
                <a:solidFill>
                  <a:sysClr val="window" lastClr="FFFFFF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3-BD33-4E37-A464-C5A96AAE559B}"/>
              </c:ext>
            </c:extLst>
          </c:dPt>
          <c:dPt>
            <c:idx val="2"/>
            <c:bubble3D val="0"/>
            <c:spPr>
              <a:solidFill>
                <a:srgbClr val="50748A"/>
              </a:solidFill>
              <a:ln w="6350">
                <a:solidFill>
                  <a:sysClr val="window" lastClr="FFFFFF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5-BD33-4E37-A464-C5A96AAE559B}"/>
              </c:ext>
            </c:extLst>
          </c:dPt>
          <c:dPt>
            <c:idx val="3"/>
            <c:bubble3D val="0"/>
            <c:spPr>
              <a:solidFill>
                <a:srgbClr val="8D9DD0"/>
              </a:solidFill>
              <a:ln w="6350">
                <a:solidFill>
                  <a:sysClr val="window" lastClr="FFFFFF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7-BD33-4E37-A464-C5A96AAE559B}"/>
              </c:ext>
            </c:extLst>
          </c:dPt>
          <c:dLbls>
            <c:dLbl>
              <c:idx val="0"/>
              <c:layout>
                <c:manualLayout>
                  <c:x val="6.2941501870161223E-3"/>
                  <c:y val="-2.0395618239430091E-2"/>
                </c:manualLayout>
              </c:layout>
              <c:tx>
                <c:rich>
                  <a:bodyPr/>
                  <a:lstStyle/>
                  <a:p>
                    <a:r>
                      <a:rPr lang="en-US"/>
                      <a:t>Western Union </a:t>
                    </a:r>
                    <a:endParaRPr lang="en-US" smtClean="0"/>
                  </a:p>
                  <a:p>
                    <a:r>
                      <a:rPr lang="en-US" smtClean="0"/>
                      <a:t>76%</a:t>
                    </a:r>
                    <a:endParaRPr lang="en-US"/>
                  </a:p>
                </c:rich>
              </c:tx>
              <c:dLblPos val="bestFit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1-BD33-4E37-A464-C5A96AAE559B}"/>
                </c:ext>
              </c:extLst>
            </c:dLbl>
            <c:dLbl>
              <c:idx val="1"/>
              <c:layout>
                <c:manualLayout>
                  <c:x val="2.3593154001407234E-2"/>
                  <c:y val="0.10198288734488459"/>
                </c:manualLayout>
              </c:layout>
              <c:tx>
                <c:rich>
                  <a:bodyPr/>
                  <a:lstStyle/>
                  <a:p>
                    <a:r>
                      <a:rPr lang="en-US"/>
                      <a:t>MoneyGram </a:t>
                    </a:r>
                    <a:fld id="{B481DF8D-F41B-4723-8699-3E7C7BED2476}" type="VALUE">
                      <a:rPr lang="en-US"/>
                      <a:pPr/>
                      <a:t>[ЗНАЧЕННЯ]</a:t>
                    </a:fld>
                    <a:endParaRPr lang="en-US"/>
                  </a:p>
                </c:rich>
              </c:tx>
              <c:dLblPos val="bestFit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22683966827759877"/>
                      <c:h val="0.15194275957550896"/>
                    </c:manualLayout>
                  </c15:layout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3-BD33-4E37-A464-C5A96AAE559B}"/>
                </c:ext>
              </c:extLst>
            </c:dLbl>
            <c:dLbl>
              <c:idx val="2"/>
              <c:layout>
                <c:manualLayout>
                  <c:x val="1.0994004138429063E-2"/>
                  <c:y val="4.8627742197466947E-2"/>
                </c:manualLayout>
              </c:layout>
              <c:tx>
                <c:rich>
                  <a:bodyPr/>
                  <a:lstStyle/>
                  <a:p>
                    <a:r>
                      <a:rPr lang="en-US"/>
                      <a:t>RIA</a:t>
                    </a:r>
                  </a:p>
                  <a:p>
                    <a:r>
                      <a:rPr lang="en-US"/>
                      <a:t> 2 %</a:t>
                    </a:r>
                  </a:p>
                </c:rich>
              </c:tx>
              <c:dLblPos val="bestFit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12010905038329073"/>
                      <c:h val="0.14740120735025627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5-BD33-4E37-A464-C5A96AAE559B}"/>
                </c:ext>
              </c:extLst>
            </c:dLbl>
            <c:dLbl>
              <c:idx val="3"/>
              <c:layout>
                <c:manualLayout>
                  <c:x val="5.5677118051697956E-2"/>
                  <c:y val="3.7109793413929934E-2"/>
                </c:manualLayout>
              </c:layout>
              <c:tx>
                <c:rich>
                  <a:bodyPr/>
                  <a:lstStyle/>
                  <a:p>
                    <a:r>
                      <a:rPr lang="uk-UA"/>
                      <a:t>9 ПС </a:t>
                    </a:r>
                  </a:p>
                  <a:p>
                    <a:r>
                      <a:rPr lang="uk-UA"/>
                      <a:t>2,5 %</a:t>
                    </a:r>
                  </a:p>
                </c:rich>
              </c:tx>
              <c:dLblPos val="bestFit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28220706958486091"/>
                      <c:h val="0.17615211462153599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7-BD33-4E37-A464-C5A96AAE559B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800" b="1" i="0" u="none" strike="noStrike" kern="1200" baseline="0">
                    <a:solidFill>
                      <a:srgbClr val="000000"/>
                    </a:solidFill>
                    <a:latin typeface="+mj-lt"/>
                    <a:ea typeface="+mn-ea"/>
                    <a:cs typeface="+mn-cs"/>
                  </a:defRPr>
                </a:pPr>
                <a:endParaRPr lang="uk-UA"/>
              </a:p>
            </c:txPr>
            <c:dLblPos val="bestFit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/>
            </c:extLst>
          </c:dLbls>
          <c:cat>
            <c:strRef>
              <c:f>'з України'!$A$6:$A$10</c:f>
              <c:strCache>
                <c:ptCount val="4"/>
                <c:pt idx="0">
                  <c:v>1</c:v>
                </c:pt>
                <c:pt idx="1">
                  <c:v>2</c:v>
                </c:pt>
                <c:pt idx="2">
                  <c:v>4</c:v>
                </c:pt>
              </c:strCache>
            </c:strRef>
          </c:cat>
          <c:val>
            <c:numRef>
              <c:f>'з України'!$F$6:$F$10</c:f>
              <c:numCache>
                <c:formatCode>0.0%</c:formatCode>
                <c:ptCount val="4"/>
                <c:pt idx="0">
                  <c:v>0.75911435942271932</c:v>
                </c:pt>
                <c:pt idx="1">
                  <c:v>0.19529010650020182</c:v>
                </c:pt>
                <c:pt idx="2">
                  <c:v>2.158444582903073E-2</c:v>
                </c:pt>
                <c:pt idx="3">
                  <c:v>2.4011088248048169E-2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8-BD33-4E37-A464-C5A96AAE559B}"/>
            </c:ext>
          </c:extLst>
        </c:ser>
        <c:dLbls>
          <c:dLblPos val="bestFit"/>
          <c:showLegendKey val="0"/>
          <c:showVal val="1"/>
          <c:showCatName val="0"/>
          <c:showSerName val="0"/>
          <c:showPercent val="0"/>
          <c:showBubbleSize val="0"/>
          <c:showLeaderLines val="0"/>
        </c:dLbls>
        <c:firstSliceAng val="0"/>
        <c:extLst>
          <c:ext xmlns:c15="http://schemas.microsoft.com/office/drawing/2012/chart" uri="{02D57815-91ED-43cb-92C2-25804820EDAC}">
            <c15:filteredPieSeries>
              <c15:ser>
                <c:idx val="0"/>
                <c:order val="0"/>
                <c:dPt>
                  <c:idx val="0"/>
                  <c:bubble3D val="0"/>
                  <c:spPr>
                    <a:gradFill rotWithShape="1">
                      <a:gsLst>
                        <a:gs pos="0">
                          <a:schemeClr val="accent6">
                            <a:satMod val="103000"/>
                            <a:lumMod val="102000"/>
                            <a:tint val="94000"/>
                          </a:schemeClr>
                        </a:gs>
                        <a:gs pos="50000">
                          <a:schemeClr val="accent6">
                            <a:satMod val="110000"/>
                            <a:lumMod val="100000"/>
                            <a:shade val="100000"/>
                          </a:schemeClr>
                        </a:gs>
                        <a:gs pos="100000">
                          <a:schemeClr val="accent6">
                            <a:lumMod val="99000"/>
                            <a:satMod val="120000"/>
                            <a:shade val="78000"/>
                          </a:schemeClr>
                        </a:gs>
                      </a:gsLst>
                      <a:lin ang="5400000" scaled="0"/>
                    </a:gradFill>
                    <a:ln>
                      <a:noFill/>
                    </a:ln>
                    <a:effectLst>
                      <a:outerShdw blurRad="57150" dist="19050" dir="5400000" algn="ctr" rotWithShape="0">
                        <a:srgbClr val="000000">
                          <a:alpha val="63000"/>
                        </a:srgbClr>
                      </a:outerShdw>
                    </a:effectLst>
                  </c:spPr>
                  <c:extLst>
                    <c:ext xmlns:c16="http://schemas.microsoft.com/office/drawing/2014/chart" uri="{C3380CC4-5D6E-409C-BE32-E72D297353CC}">
                      <c16:uniqueId val="{0000000A-BD33-4E37-A464-C5A96AAE559B}"/>
                    </c:ext>
                  </c:extLst>
                </c:dPt>
                <c:dPt>
                  <c:idx val="1"/>
                  <c:bubble3D val="0"/>
                  <c:spPr>
                    <a:gradFill rotWithShape="1">
                      <a:gsLst>
                        <a:gs pos="0">
                          <a:schemeClr val="accent5">
                            <a:satMod val="103000"/>
                            <a:lumMod val="102000"/>
                            <a:tint val="94000"/>
                          </a:schemeClr>
                        </a:gs>
                        <a:gs pos="50000">
                          <a:schemeClr val="accent5">
                            <a:satMod val="110000"/>
                            <a:lumMod val="100000"/>
                            <a:shade val="100000"/>
                          </a:schemeClr>
                        </a:gs>
                        <a:gs pos="100000">
                          <a:schemeClr val="accent5">
                            <a:lumMod val="99000"/>
                            <a:satMod val="120000"/>
                            <a:shade val="78000"/>
                          </a:schemeClr>
                        </a:gs>
                      </a:gsLst>
                      <a:lin ang="5400000" scaled="0"/>
                    </a:gradFill>
                    <a:ln>
                      <a:noFill/>
                    </a:ln>
                    <a:effectLst>
                      <a:outerShdw blurRad="57150" dist="19050" dir="5400000" algn="ctr" rotWithShape="0">
                        <a:srgbClr val="000000">
                          <a:alpha val="63000"/>
                        </a:srgbClr>
                      </a:outerShdw>
                    </a:effectLst>
                  </c:spPr>
                  <c:extLst>
                    <c:ext xmlns:c16="http://schemas.microsoft.com/office/drawing/2014/chart" uri="{C3380CC4-5D6E-409C-BE32-E72D297353CC}">
                      <c16:uniqueId val="{0000000C-BD33-4E37-A464-C5A96AAE559B}"/>
                    </c:ext>
                  </c:extLst>
                </c:dPt>
                <c:dPt>
                  <c:idx val="2"/>
                  <c:bubble3D val="0"/>
                  <c:spPr>
                    <a:gradFill rotWithShape="1">
                      <a:gsLst>
                        <a:gs pos="0">
                          <a:schemeClr val="accent4">
                            <a:satMod val="103000"/>
                            <a:lumMod val="102000"/>
                            <a:tint val="94000"/>
                          </a:schemeClr>
                        </a:gs>
                        <a:gs pos="50000">
                          <a:schemeClr val="accent4">
                            <a:satMod val="110000"/>
                            <a:lumMod val="100000"/>
                            <a:shade val="100000"/>
                          </a:schemeClr>
                        </a:gs>
                        <a:gs pos="100000">
                          <a:schemeClr val="accent4">
                            <a:lumMod val="99000"/>
                            <a:satMod val="120000"/>
                            <a:shade val="78000"/>
                          </a:schemeClr>
                        </a:gs>
                      </a:gsLst>
                      <a:lin ang="5400000" scaled="0"/>
                    </a:gradFill>
                    <a:ln>
                      <a:noFill/>
                    </a:ln>
                    <a:effectLst>
                      <a:outerShdw blurRad="57150" dist="19050" dir="5400000" algn="ctr" rotWithShape="0">
                        <a:srgbClr val="000000">
                          <a:alpha val="63000"/>
                        </a:srgbClr>
                      </a:outerShdw>
                    </a:effectLst>
                  </c:spPr>
                  <c:extLst>
                    <c:ext xmlns:c16="http://schemas.microsoft.com/office/drawing/2014/chart" uri="{C3380CC4-5D6E-409C-BE32-E72D297353CC}">
                      <c16:uniqueId val="{0000000E-BD33-4E37-A464-C5A96AAE559B}"/>
                    </c:ext>
                  </c:extLst>
                </c:dPt>
                <c:dPt>
                  <c:idx val="3"/>
                  <c:bubble3D val="0"/>
                  <c:spPr>
                    <a:gradFill rotWithShape="1">
                      <a:gsLst>
                        <a:gs pos="0">
                          <a:schemeClr val="accent6">
                            <a:lumMod val="60000"/>
                            <a:satMod val="103000"/>
                            <a:lumMod val="102000"/>
                            <a:tint val="94000"/>
                          </a:schemeClr>
                        </a:gs>
                        <a:gs pos="50000">
                          <a:schemeClr val="accent6">
                            <a:lumMod val="60000"/>
                            <a:satMod val="110000"/>
                            <a:lumMod val="100000"/>
                            <a:shade val="100000"/>
                          </a:schemeClr>
                        </a:gs>
                        <a:gs pos="100000">
                          <a:schemeClr val="accent6">
                            <a:lumMod val="60000"/>
                            <a:lumMod val="99000"/>
                            <a:satMod val="120000"/>
                            <a:shade val="78000"/>
                          </a:schemeClr>
                        </a:gs>
                      </a:gsLst>
                      <a:lin ang="5400000" scaled="0"/>
                    </a:gradFill>
                    <a:ln>
                      <a:noFill/>
                    </a:ln>
                    <a:effectLst>
                      <a:outerShdw blurRad="57150" dist="19050" dir="5400000" algn="ctr" rotWithShape="0">
                        <a:srgbClr val="000000">
                          <a:alpha val="63000"/>
                        </a:srgbClr>
                      </a:outerShdw>
                    </a:effectLst>
                  </c:spPr>
                  <c:extLst>
                    <c:ext xmlns:c16="http://schemas.microsoft.com/office/drawing/2014/chart" uri="{C3380CC4-5D6E-409C-BE32-E72D297353CC}">
                      <c16:uniqueId val="{00000010-BD33-4E37-A464-C5A96AAE559B}"/>
                    </c:ext>
                  </c:extLst>
                </c:dPt>
                <c:dLbls>
                  <c:spPr>
                    <a:noFill/>
                    <a:ln>
                      <a:noFill/>
                    </a:ln>
                    <a:effectLst/>
                  </c:spPr>
                  <c:txPr>
                    <a:bodyPr rot="0" spcFirstLastPara="1" vertOverflow="ellipsis" vert="horz" wrap="square" lIns="38100" tIns="19050" rIns="38100" bIns="19050" anchor="ctr" anchorCtr="1">
                      <a:spAutoFit/>
                    </a:bodyPr>
                    <a:lstStyle/>
                    <a:p>
                      <a:pPr>
                        <a:defRPr sz="800" b="1" i="0" u="none" strike="noStrike" kern="1200" baseline="0">
                          <a:solidFill>
                            <a:srgbClr val="000000"/>
                          </a:solidFill>
                          <a:latin typeface="+mj-lt"/>
                          <a:ea typeface="+mn-ea"/>
                          <a:cs typeface="+mn-cs"/>
                        </a:defRPr>
                      </a:pPr>
                      <a:endParaRPr lang="uk-UA"/>
                    </a:p>
                  </c:txPr>
                  <c:dLblPos val="bestFit"/>
                  <c:showLegendKey val="0"/>
                  <c:showVal val="1"/>
                  <c:showCatName val="0"/>
                  <c:showSerName val="0"/>
                  <c:showPercent val="0"/>
                  <c:showBubbleSize val="0"/>
                  <c:showLeaderLines val="1"/>
                  <c:leaderLines>
                    <c:spPr>
                      <a:ln w="9525" cap="flat" cmpd="sng" algn="ctr">
                        <a:solidFill>
                          <a:schemeClr val="tx1">
                            <a:lumMod val="35000"/>
                            <a:lumOff val="65000"/>
                          </a:schemeClr>
                        </a:solidFill>
                        <a:round/>
                      </a:ln>
                      <a:effectLst/>
                    </c:spPr>
                  </c:leaderLines>
                  <c:extLst>
                    <c:ext uri="{CE6537A1-D6FC-4f65-9D91-7224C49458BB}"/>
                  </c:extLst>
                </c:dLbls>
                <c:cat>
                  <c:strRef>
                    <c:extLst>
                      <c:ext uri="{02D57815-91ED-43cb-92C2-25804820EDAC}">
                        <c15:formulaRef>
                          <c15:sqref>'з України'!$A$6:$A$10</c15:sqref>
                        </c15:formulaRef>
                      </c:ext>
                    </c:extLst>
                    <c:strCache>
                      <c:ptCount val="4"/>
                      <c:pt idx="0">
                        <c:v>1</c:v>
                      </c:pt>
                      <c:pt idx="1">
                        <c:v>2</c:v>
                      </c:pt>
                      <c:pt idx="2">
                        <c:v>4</c:v>
                      </c:pt>
                    </c:strCache>
                  </c:strRef>
                </c:cat>
                <c:val>
                  <c:numRef>
                    <c:extLst>
                      <c:ext uri="{02D57815-91ED-43cb-92C2-25804820EDAC}">
                        <c15:formulaRef>
                          <c15:sqref>'з України'!$B$6:$B$10</c15:sqref>
                        </c15:formulaRef>
                      </c:ext>
                    </c:extLst>
                    <c:numCache>
                      <c:formatCode>General</c:formatCode>
                      <c:ptCount val="4"/>
                      <c:pt idx="0">
                        <c:v>0</c:v>
                      </c:pt>
                      <c:pt idx="1">
                        <c:v>0</c:v>
                      </c:pt>
                      <c:pt idx="2">
                        <c:v>0</c:v>
                      </c:pt>
                      <c:pt idx="3">
                        <c:v>0</c:v>
                      </c:pt>
                    </c:numCache>
                  </c:numRef>
                </c:val>
                <c:extLst>
                  <c:ext xmlns:c16="http://schemas.microsoft.com/office/drawing/2014/chart" uri="{C3380CC4-5D6E-409C-BE32-E72D297353CC}">
                    <c16:uniqueId val="{00000011-BD33-4E37-A464-C5A96AAE559B}"/>
                  </c:ext>
                </c:extLst>
              </c15:ser>
            </c15:filteredPieSeries>
            <c15:filteredPieSeries>
              <c15:ser>
                <c:idx val="1"/>
                <c:order val="1"/>
                <c:dPt>
                  <c:idx val="0"/>
                  <c:bubble3D val="0"/>
                  <c:spPr>
                    <a:gradFill rotWithShape="1">
                      <a:gsLst>
                        <a:gs pos="0">
                          <a:schemeClr val="accent6">
                            <a:satMod val="103000"/>
                            <a:lumMod val="102000"/>
                            <a:tint val="94000"/>
                          </a:schemeClr>
                        </a:gs>
                        <a:gs pos="50000">
                          <a:schemeClr val="accent6">
                            <a:satMod val="110000"/>
                            <a:lumMod val="100000"/>
                            <a:shade val="100000"/>
                          </a:schemeClr>
                        </a:gs>
                        <a:gs pos="100000">
                          <a:schemeClr val="accent6">
                            <a:lumMod val="99000"/>
                            <a:satMod val="120000"/>
                            <a:shade val="78000"/>
                          </a:schemeClr>
                        </a:gs>
                      </a:gsLst>
                      <a:lin ang="5400000" scaled="0"/>
                    </a:gradFill>
                    <a:ln>
                      <a:noFill/>
                    </a:ln>
                    <a:effectLst>
                      <a:outerShdw blurRad="57150" dist="19050" dir="5400000" algn="ctr" rotWithShape="0">
                        <a:srgbClr val="000000">
                          <a:alpha val="63000"/>
                        </a:srgbClr>
                      </a:outerShdw>
                    </a:effectLst>
                  </c:spPr>
                  <c:extLst xmlns:c15="http://schemas.microsoft.com/office/drawing/2012/chart">
                    <c:ext xmlns:c16="http://schemas.microsoft.com/office/drawing/2014/chart" uri="{C3380CC4-5D6E-409C-BE32-E72D297353CC}">
                      <c16:uniqueId val="{00000013-BD33-4E37-A464-C5A96AAE559B}"/>
                    </c:ext>
                  </c:extLst>
                </c:dPt>
                <c:dPt>
                  <c:idx val="1"/>
                  <c:bubble3D val="0"/>
                  <c:spPr>
                    <a:gradFill rotWithShape="1">
                      <a:gsLst>
                        <a:gs pos="0">
                          <a:schemeClr val="accent5">
                            <a:satMod val="103000"/>
                            <a:lumMod val="102000"/>
                            <a:tint val="94000"/>
                          </a:schemeClr>
                        </a:gs>
                        <a:gs pos="50000">
                          <a:schemeClr val="accent5">
                            <a:satMod val="110000"/>
                            <a:lumMod val="100000"/>
                            <a:shade val="100000"/>
                          </a:schemeClr>
                        </a:gs>
                        <a:gs pos="100000">
                          <a:schemeClr val="accent5">
                            <a:lumMod val="99000"/>
                            <a:satMod val="120000"/>
                            <a:shade val="78000"/>
                          </a:schemeClr>
                        </a:gs>
                      </a:gsLst>
                      <a:lin ang="5400000" scaled="0"/>
                    </a:gradFill>
                    <a:ln>
                      <a:noFill/>
                    </a:ln>
                    <a:effectLst>
                      <a:outerShdw blurRad="57150" dist="19050" dir="5400000" algn="ctr" rotWithShape="0">
                        <a:srgbClr val="000000">
                          <a:alpha val="63000"/>
                        </a:srgbClr>
                      </a:outerShdw>
                    </a:effectLst>
                  </c:spPr>
                  <c:extLst xmlns:c15="http://schemas.microsoft.com/office/drawing/2012/chart">
                    <c:ext xmlns:c16="http://schemas.microsoft.com/office/drawing/2014/chart" uri="{C3380CC4-5D6E-409C-BE32-E72D297353CC}">
                      <c16:uniqueId val="{00000015-BD33-4E37-A464-C5A96AAE559B}"/>
                    </c:ext>
                  </c:extLst>
                </c:dPt>
                <c:dPt>
                  <c:idx val="2"/>
                  <c:bubble3D val="0"/>
                  <c:spPr>
                    <a:gradFill rotWithShape="1">
                      <a:gsLst>
                        <a:gs pos="0">
                          <a:schemeClr val="accent4">
                            <a:satMod val="103000"/>
                            <a:lumMod val="102000"/>
                            <a:tint val="94000"/>
                          </a:schemeClr>
                        </a:gs>
                        <a:gs pos="50000">
                          <a:schemeClr val="accent4">
                            <a:satMod val="110000"/>
                            <a:lumMod val="100000"/>
                            <a:shade val="100000"/>
                          </a:schemeClr>
                        </a:gs>
                        <a:gs pos="100000">
                          <a:schemeClr val="accent4">
                            <a:lumMod val="99000"/>
                            <a:satMod val="120000"/>
                            <a:shade val="78000"/>
                          </a:schemeClr>
                        </a:gs>
                      </a:gsLst>
                      <a:lin ang="5400000" scaled="0"/>
                    </a:gradFill>
                    <a:ln>
                      <a:noFill/>
                    </a:ln>
                    <a:effectLst>
                      <a:outerShdw blurRad="57150" dist="19050" dir="5400000" algn="ctr" rotWithShape="0">
                        <a:srgbClr val="000000">
                          <a:alpha val="63000"/>
                        </a:srgbClr>
                      </a:outerShdw>
                    </a:effectLst>
                  </c:spPr>
                  <c:extLst xmlns:c15="http://schemas.microsoft.com/office/drawing/2012/chart">
                    <c:ext xmlns:c16="http://schemas.microsoft.com/office/drawing/2014/chart" uri="{C3380CC4-5D6E-409C-BE32-E72D297353CC}">
                      <c16:uniqueId val="{00000017-BD33-4E37-A464-C5A96AAE559B}"/>
                    </c:ext>
                  </c:extLst>
                </c:dPt>
                <c:dPt>
                  <c:idx val="3"/>
                  <c:bubble3D val="0"/>
                  <c:spPr>
                    <a:gradFill rotWithShape="1">
                      <a:gsLst>
                        <a:gs pos="0">
                          <a:schemeClr val="accent6">
                            <a:lumMod val="60000"/>
                            <a:satMod val="103000"/>
                            <a:lumMod val="102000"/>
                            <a:tint val="94000"/>
                          </a:schemeClr>
                        </a:gs>
                        <a:gs pos="50000">
                          <a:schemeClr val="accent6">
                            <a:lumMod val="60000"/>
                            <a:satMod val="110000"/>
                            <a:lumMod val="100000"/>
                            <a:shade val="100000"/>
                          </a:schemeClr>
                        </a:gs>
                        <a:gs pos="100000">
                          <a:schemeClr val="accent6">
                            <a:lumMod val="60000"/>
                            <a:lumMod val="99000"/>
                            <a:satMod val="120000"/>
                            <a:shade val="78000"/>
                          </a:schemeClr>
                        </a:gs>
                      </a:gsLst>
                      <a:lin ang="5400000" scaled="0"/>
                    </a:gradFill>
                    <a:ln>
                      <a:noFill/>
                    </a:ln>
                    <a:effectLst>
                      <a:outerShdw blurRad="57150" dist="19050" dir="5400000" algn="ctr" rotWithShape="0">
                        <a:srgbClr val="000000">
                          <a:alpha val="63000"/>
                        </a:srgbClr>
                      </a:outerShdw>
                    </a:effectLst>
                  </c:spPr>
                  <c:extLst xmlns:c15="http://schemas.microsoft.com/office/drawing/2012/chart">
                    <c:ext xmlns:c16="http://schemas.microsoft.com/office/drawing/2014/chart" uri="{C3380CC4-5D6E-409C-BE32-E72D297353CC}">
                      <c16:uniqueId val="{00000019-BD33-4E37-A464-C5A96AAE559B}"/>
                    </c:ext>
                  </c:extLst>
                </c:dPt>
                <c:dLbls>
                  <c:spPr>
                    <a:noFill/>
                    <a:ln>
                      <a:noFill/>
                    </a:ln>
                    <a:effectLst/>
                  </c:spPr>
                  <c:txPr>
                    <a:bodyPr rot="0" spcFirstLastPara="1" vertOverflow="ellipsis" vert="horz" wrap="square" lIns="38100" tIns="19050" rIns="38100" bIns="19050" anchor="ctr" anchorCtr="1">
                      <a:spAutoFit/>
                    </a:bodyPr>
                    <a:lstStyle/>
                    <a:p>
                      <a:pPr>
                        <a:defRPr sz="800" b="1" i="0" u="none" strike="noStrike" kern="1200" baseline="0">
                          <a:solidFill>
                            <a:srgbClr val="000000"/>
                          </a:solidFill>
                          <a:latin typeface="+mj-lt"/>
                          <a:ea typeface="+mn-ea"/>
                          <a:cs typeface="+mn-cs"/>
                        </a:defRPr>
                      </a:pPr>
                      <a:endParaRPr lang="uk-UA"/>
                    </a:p>
                  </c:txPr>
                  <c:dLblPos val="bestFit"/>
                  <c:showLegendKey val="0"/>
                  <c:showVal val="1"/>
                  <c:showCatName val="0"/>
                  <c:showSerName val="0"/>
                  <c:showPercent val="0"/>
                  <c:showBubbleSize val="0"/>
                  <c:showLeaderLines val="1"/>
                  <c:leaderLines>
                    <c:spPr>
                      <a:ln w="9525" cap="flat" cmpd="sng" algn="ctr">
                        <a:solidFill>
                          <a:schemeClr val="tx1">
                            <a:lumMod val="35000"/>
                            <a:lumOff val="65000"/>
                          </a:schemeClr>
                        </a:solidFill>
                        <a:round/>
                      </a:ln>
                      <a:effectLst/>
                    </c:spPr>
                  </c:leaderLines>
                  <c:extLst xmlns:c15="http://schemas.microsoft.com/office/drawing/2012/chart">
                    <c:ext xmlns:c15="http://schemas.microsoft.com/office/drawing/2012/chart" uri="{CE6537A1-D6FC-4f65-9D91-7224C49458BB}"/>
                  </c:extLst>
                </c:dLbls>
                <c:cat>
                  <c:str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'з України'!$A$6:$A$10</c15:sqref>
                        </c15:formulaRef>
                      </c:ext>
                    </c:extLst>
                    <c:strCache>
                      <c:ptCount val="4"/>
                      <c:pt idx="0">
                        <c:v>1</c:v>
                      </c:pt>
                      <c:pt idx="1">
                        <c:v>2</c:v>
                      </c:pt>
                      <c:pt idx="2">
                        <c:v>4</c:v>
                      </c:pt>
                    </c:strCache>
                  </c:strRef>
                </c:cat>
                <c:val>
                  <c:num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'з України'!$C$6:$C$10</c15:sqref>
                        </c15:formulaRef>
                      </c:ext>
                    </c:extLst>
                    <c:numCache>
                      <c:formatCode>General</c:formatCode>
                      <c:ptCount val="4"/>
                      <c:pt idx="0">
                        <c:v>0</c:v>
                      </c:pt>
                      <c:pt idx="1">
                        <c:v>0</c:v>
                      </c:pt>
                      <c:pt idx="2">
                        <c:v>0</c:v>
                      </c:pt>
                    </c:numCache>
                  </c:numRef>
                </c:val>
                <c:extLst xmlns:c15="http://schemas.microsoft.com/office/drawing/2012/chart">
                  <c:ext xmlns:c16="http://schemas.microsoft.com/office/drawing/2014/chart" uri="{C3380CC4-5D6E-409C-BE32-E72D297353CC}">
                    <c16:uniqueId val="{0000001A-BD33-4E37-A464-C5A96AAE559B}"/>
                  </c:ext>
                </c:extLst>
              </c15:ser>
            </c15:filteredPieSeries>
            <c15:filteredPieSeries>
              <c15:ser>
                <c:idx val="2"/>
                <c:order val="2"/>
                <c:dPt>
                  <c:idx val="0"/>
                  <c:bubble3D val="0"/>
                  <c:spPr>
                    <a:gradFill rotWithShape="1">
                      <a:gsLst>
                        <a:gs pos="0">
                          <a:schemeClr val="accent6">
                            <a:satMod val="103000"/>
                            <a:lumMod val="102000"/>
                            <a:tint val="94000"/>
                          </a:schemeClr>
                        </a:gs>
                        <a:gs pos="50000">
                          <a:schemeClr val="accent6">
                            <a:satMod val="110000"/>
                            <a:lumMod val="100000"/>
                            <a:shade val="100000"/>
                          </a:schemeClr>
                        </a:gs>
                        <a:gs pos="100000">
                          <a:schemeClr val="accent6">
                            <a:lumMod val="99000"/>
                            <a:satMod val="120000"/>
                            <a:shade val="78000"/>
                          </a:schemeClr>
                        </a:gs>
                      </a:gsLst>
                      <a:lin ang="5400000" scaled="0"/>
                    </a:gradFill>
                    <a:ln>
                      <a:noFill/>
                    </a:ln>
                    <a:effectLst>
                      <a:outerShdw blurRad="57150" dist="19050" dir="5400000" algn="ctr" rotWithShape="0">
                        <a:srgbClr val="000000">
                          <a:alpha val="63000"/>
                        </a:srgbClr>
                      </a:outerShdw>
                    </a:effectLst>
                  </c:spPr>
                  <c:extLst xmlns:c15="http://schemas.microsoft.com/office/drawing/2012/chart">
                    <c:ext xmlns:c16="http://schemas.microsoft.com/office/drawing/2014/chart" uri="{C3380CC4-5D6E-409C-BE32-E72D297353CC}">
                      <c16:uniqueId val="{0000001C-BD33-4E37-A464-C5A96AAE559B}"/>
                    </c:ext>
                  </c:extLst>
                </c:dPt>
                <c:dPt>
                  <c:idx val="1"/>
                  <c:bubble3D val="0"/>
                  <c:spPr>
                    <a:gradFill rotWithShape="1">
                      <a:gsLst>
                        <a:gs pos="0">
                          <a:schemeClr val="accent5">
                            <a:satMod val="103000"/>
                            <a:lumMod val="102000"/>
                            <a:tint val="94000"/>
                          </a:schemeClr>
                        </a:gs>
                        <a:gs pos="50000">
                          <a:schemeClr val="accent5">
                            <a:satMod val="110000"/>
                            <a:lumMod val="100000"/>
                            <a:shade val="100000"/>
                          </a:schemeClr>
                        </a:gs>
                        <a:gs pos="100000">
                          <a:schemeClr val="accent5">
                            <a:lumMod val="99000"/>
                            <a:satMod val="120000"/>
                            <a:shade val="78000"/>
                          </a:schemeClr>
                        </a:gs>
                      </a:gsLst>
                      <a:lin ang="5400000" scaled="0"/>
                    </a:gradFill>
                    <a:ln>
                      <a:noFill/>
                    </a:ln>
                    <a:effectLst>
                      <a:outerShdw blurRad="57150" dist="19050" dir="5400000" algn="ctr" rotWithShape="0">
                        <a:srgbClr val="000000">
                          <a:alpha val="63000"/>
                        </a:srgbClr>
                      </a:outerShdw>
                    </a:effectLst>
                  </c:spPr>
                  <c:extLst xmlns:c15="http://schemas.microsoft.com/office/drawing/2012/chart">
                    <c:ext xmlns:c16="http://schemas.microsoft.com/office/drawing/2014/chart" uri="{C3380CC4-5D6E-409C-BE32-E72D297353CC}">
                      <c16:uniqueId val="{0000001E-BD33-4E37-A464-C5A96AAE559B}"/>
                    </c:ext>
                  </c:extLst>
                </c:dPt>
                <c:dPt>
                  <c:idx val="2"/>
                  <c:bubble3D val="0"/>
                  <c:spPr>
                    <a:gradFill rotWithShape="1">
                      <a:gsLst>
                        <a:gs pos="0">
                          <a:schemeClr val="accent4">
                            <a:satMod val="103000"/>
                            <a:lumMod val="102000"/>
                            <a:tint val="94000"/>
                          </a:schemeClr>
                        </a:gs>
                        <a:gs pos="50000">
                          <a:schemeClr val="accent4">
                            <a:satMod val="110000"/>
                            <a:lumMod val="100000"/>
                            <a:shade val="100000"/>
                          </a:schemeClr>
                        </a:gs>
                        <a:gs pos="100000">
                          <a:schemeClr val="accent4">
                            <a:lumMod val="99000"/>
                            <a:satMod val="120000"/>
                            <a:shade val="78000"/>
                          </a:schemeClr>
                        </a:gs>
                      </a:gsLst>
                      <a:lin ang="5400000" scaled="0"/>
                    </a:gradFill>
                    <a:ln>
                      <a:noFill/>
                    </a:ln>
                    <a:effectLst>
                      <a:outerShdw blurRad="57150" dist="19050" dir="5400000" algn="ctr" rotWithShape="0">
                        <a:srgbClr val="000000">
                          <a:alpha val="63000"/>
                        </a:srgbClr>
                      </a:outerShdw>
                    </a:effectLst>
                  </c:spPr>
                  <c:extLst xmlns:c15="http://schemas.microsoft.com/office/drawing/2012/chart">
                    <c:ext xmlns:c16="http://schemas.microsoft.com/office/drawing/2014/chart" uri="{C3380CC4-5D6E-409C-BE32-E72D297353CC}">
                      <c16:uniqueId val="{00000020-BD33-4E37-A464-C5A96AAE559B}"/>
                    </c:ext>
                  </c:extLst>
                </c:dPt>
                <c:dPt>
                  <c:idx val="3"/>
                  <c:bubble3D val="0"/>
                  <c:spPr>
                    <a:gradFill rotWithShape="1">
                      <a:gsLst>
                        <a:gs pos="0">
                          <a:schemeClr val="accent6">
                            <a:lumMod val="60000"/>
                            <a:satMod val="103000"/>
                            <a:lumMod val="102000"/>
                            <a:tint val="94000"/>
                          </a:schemeClr>
                        </a:gs>
                        <a:gs pos="50000">
                          <a:schemeClr val="accent6">
                            <a:lumMod val="60000"/>
                            <a:satMod val="110000"/>
                            <a:lumMod val="100000"/>
                            <a:shade val="100000"/>
                          </a:schemeClr>
                        </a:gs>
                        <a:gs pos="100000">
                          <a:schemeClr val="accent6">
                            <a:lumMod val="60000"/>
                            <a:lumMod val="99000"/>
                            <a:satMod val="120000"/>
                            <a:shade val="78000"/>
                          </a:schemeClr>
                        </a:gs>
                      </a:gsLst>
                      <a:lin ang="5400000" scaled="0"/>
                    </a:gradFill>
                    <a:ln>
                      <a:noFill/>
                    </a:ln>
                    <a:effectLst>
                      <a:outerShdw blurRad="57150" dist="19050" dir="5400000" algn="ctr" rotWithShape="0">
                        <a:srgbClr val="000000">
                          <a:alpha val="63000"/>
                        </a:srgbClr>
                      </a:outerShdw>
                    </a:effectLst>
                  </c:spPr>
                  <c:extLst xmlns:c15="http://schemas.microsoft.com/office/drawing/2012/chart">
                    <c:ext xmlns:c16="http://schemas.microsoft.com/office/drawing/2014/chart" uri="{C3380CC4-5D6E-409C-BE32-E72D297353CC}">
                      <c16:uniqueId val="{00000022-BD33-4E37-A464-C5A96AAE559B}"/>
                    </c:ext>
                  </c:extLst>
                </c:dPt>
                <c:dLbls>
                  <c:spPr>
                    <a:noFill/>
                    <a:ln>
                      <a:noFill/>
                    </a:ln>
                    <a:effectLst/>
                  </c:spPr>
                  <c:txPr>
                    <a:bodyPr rot="0" spcFirstLastPara="1" vertOverflow="ellipsis" vert="horz" wrap="square" lIns="38100" tIns="19050" rIns="38100" bIns="19050" anchor="ctr" anchorCtr="1">
                      <a:spAutoFit/>
                    </a:bodyPr>
                    <a:lstStyle/>
                    <a:p>
                      <a:pPr>
                        <a:defRPr sz="800" b="1" i="0" u="none" strike="noStrike" kern="1200" baseline="0">
                          <a:solidFill>
                            <a:srgbClr val="000000"/>
                          </a:solidFill>
                          <a:latin typeface="+mj-lt"/>
                          <a:ea typeface="+mn-ea"/>
                          <a:cs typeface="+mn-cs"/>
                        </a:defRPr>
                      </a:pPr>
                      <a:endParaRPr lang="uk-UA"/>
                    </a:p>
                  </c:txPr>
                  <c:dLblPos val="bestFit"/>
                  <c:showLegendKey val="0"/>
                  <c:showVal val="1"/>
                  <c:showCatName val="0"/>
                  <c:showSerName val="0"/>
                  <c:showPercent val="0"/>
                  <c:showBubbleSize val="0"/>
                  <c:showLeaderLines val="1"/>
                  <c:leaderLines>
                    <c:spPr>
                      <a:ln w="9525" cap="flat" cmpd="sng" algn="ctr">
                        <a:solidFill>
                          <a:schemeClr val="tx1">
                            <a:lumMod val="35000"/>
                            <a:lumOff val="65000"/>
                          </a:schemeClr>
                        </a:solidFill>
                        <a:round/>
                      </a:ln>
                      <a:effectLst/>
                    </c:spPr>
                  </c:leaderLines>
                  <c:extLst xmlns:c15="http://schemas.microsoft.com/office/drawing/2012/chart">
                    <c:ext xmlns:c15="http://schemas.microsoft.com/office/drawing/2012/chart" uri="{CE6537A1-D6FC-4f65-9D91-7224C49458BB}"/>
                  </c:extLst>
                </c:dLbls>
                <c:cat>
                  <c:str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'з України'!$A$6:$A$10</c15:sqref>
                        </c15:formulaRef>
                      </c:ext>
                    </c:extLst>
                    <c:strCache>
                      <c:ptCount val="4"/>
                      <c:pt idx="0">
                        <c:v>1</c:v>
                      </c:pt>
                      <c:pt idx="1">
                        <c:v>2</c:v>
                      </c:pt>
                      <c:pt idx="2">
                        <c:v>4</c:v>
                      </c:pt>
                    </c:strCache>
                  </c:strRef>
                </c:cat>
                <c:val>
                  <c:num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'з України'!$D$6:$D$10</c15:sqref>
                        </c15:formulaRef>
                      </c:ext>
                    </c:extLst>
                    <c:numCache>
                      <c:formatCode>#,##0</c:formatCode>
                      <c:ptCount val="4"/>
                      <c:pt idx="0">
                        <c:v>385603</c:v>
                      </c:pt>
                      <c:pt idx="1">
                        <c:v>97736</c:v>
                      </c:pt>
                      <c:pt idx="2">
                        <c:v>8824</c:v>
                      </c:pt>
                    </c:numCache>
                  </c:numRef>
                </c:val>
                <c:extLst xmlns:c15="http://schemas.microsoft.com/office/drawing/2012/chart">
                  <c:ext xmlns:c16="http://schemas.microsoft.com/office/drawing/2014/chart" uri="{C3380CC4-5D6E-409C-BE32-E72D297353CC}">
                    <c16:uniqueId val="{00000023-BD33-4E37-A464-C5A96AAE559B}"/>
                  </c:ext>
                </c:extLst>
              </c15:ser>
            </c15:filteredPieSeries>
            <c15:filteredPieSeries>
              <c15:ser>
                <c:idx val="3"/>
                <c:order val="3"/>
                <c:dPt>
                  <c:idx val="0"/>
                  <c:bubble3D val="0"/>
                  <c:spPr>
                    <a:gradFill rotWithShape="1">
                      <a:gsLst>
                        <a:gs pos="0">
                          <a:schemeClr val="accent6">
                            <a:satMod val="103000"/>
                            <a:lumMod val="102000"/>
                            <a:tint val="94000"/>
                          </a:schemeClr>
                        </a:gs>
                        <a:gs pos="50000">
                          <a:schemeClr val="accent6">
                            <a:satMod val="110000"/>
                            <a:lumMod val="100000"/>
                            <a:shade val="100000"/>
                          </a:schemeClr>
                        </a:gs>
                        <a:gs pos="100000">
                          <a:schemeClr val="accent6">
                            <a:lumMod val="99000"/>
                            <a:satMod val="120000"/>
                            <a:shade val="78000"/>
                          </a:schemeClr>
                        </a:gs>
                      </a:gsLst>
                      <a:lin ang="5400000" scaled="0"/>
                    </a:gradFill>
                    <a:ln>
                      <a:noFill/>
                    </a:ln>
                    <a:effectLst>
                      <a:outerShdw blurRad="57150" dist="19050" dir="5400000" algn="ctr" rotWithShape="0">
                        <a:srgbClr val="000000">
                          <a:alpha val="63000"/>
                        </a:srgbClr>
                      </a:outerShdw>
                    </a:effectLst>
                  </c:spPr>
                  <c:extLst xmlns:c15="http://schemas.microsoft.com/office/drawing/2012/chart">
                    <c:ext xmlns:c16="http://schemas.microsoft.com/office/drawing/2014/chart" uri="{C3380CC4-5D6E-409C-BE32-E72D297353CC}">
                      <c16:uniqueId val="{00000025-BD33-4E37-A464-C5A96AAE559B}"/>
                    </c:ext>
                  </c:extLst>
                </c:dPt>
                <c:dPt>
                  <c:idx val="1"/>
                  <c:bubble3D val="0"/>
                  <c:spPr>
                    <a:gradFill rotWithShape="1">
                      <a:gsLst>
                        <a:gs pos="0">
                          <a:schemeClr val="accent5">
                            <a:satMod val="103000"/>
                            <a:lumMod val="102000"/>
                            <a:tint val="94000"/>
                          </a:schemeClr>
                        </a:gs>
                        <a:gs pos="50000">
                          <a:schemeClr val="accent5">
                            <a:satMod val="110000"/>
                            <a:lumMod val="100000"/>
                            <a:shade val="100000"/>
                          </a:schemeClr>
                        </a:gs>
                        <a:gs pos="100000">
                          <a:schemeClr val="accent5">
                            <a:lumMod val="99000"/>
                            <a:satMod val="120000"/>
                            <a:shade val="78000"/>
                          </a:schemeClr>
                        </a:gs>
                      </a:gsLst>
                      <a:lin ang="5400000" scaled="0"/>
                    </a:gradFill>
                    <a:ln>
                      <a:noFill/>
                    </a:ln>
                    <a:effectLst>
                      <a:outerShdw blurRad="57150" dist="19050" dir="5400000" algn="ctr" rotWithShape="0">
                        <a:srgbClr val="000000">
                          <a:alpha val="63000"/>
                        </a:srgbClr>
                      </a:outerShdw>
                    </a:effectLst>
                  </c:spPr>
                  <c:extLst xmlns:c15="http://schemas.microsoft.com/office/drawing/2012/chart">
                    <c:ext xmlns:c16="http://schemas.microsoft.com/office/drawing/2014/chart" uri="{C3380CC4-5D6E-409C-BE32-E72D297353CC}">
                      <c16:uniqueId val="{00000027-BD33-4E37-A464-C5A96AAE559B}"/>
                    </c:ext>
                  </c:extLst>
                </c:dPt>
                <c:dPt>
                  <c:idx val="2"/>
                  <c:bubble3D val="0"/>
                  <c:spPr>
                    <a:gradFill rotWithShape="1">
                      <a:gsLst>
                        <a:gs pos="0">
                          <a:schemeClr val="accent4">
                            <a:satMod val="103000"/>
                            <a:lumMod val="102000"/>
                            <a:tint val="94000"/>
                          </a:schemeClr>
                        </a:gs>
                        <a:gs pos="50000">
                          <a:schemeClr val="accent4">
                            <a:satMod val="110000"/>
                            <a:lumMod val="100000"/>
                            <a:shade val="100000"/>
                          </a:schemeClr>
                        </a:gs>
                        <a:gs pos="100000">
                          <a:schemeClr val="accent4">
                            <a:lumMod val="99000"/>
                            <a:satMod val="120000"/>
                            <a:shade val="78000"/>
                          </a:schemeClr>
                        </a:gs>
                      </a:gsLst>
                      <a:lin ang="5400000" scaled="0"/>
                    </a:gradFill>
                    <a:ln>
                      <a:noFill/>
                    </a:ln>
                    <a:effectLst>
                      <a:outerShdw blurRad="57150" dist="19050" dir="5400000" algn="ctr" rotWithShape="0">
                        <a:srgbClr val="000000">
                          <a:alpha val="63000"/>
                        </a:srgbClr>
                      </a:outerShdw>
                    </a:effectLst>
                  </c:spPr>
                  <c:extLst xmlns:c15="http://schemas.microsoft.com/office/drawing/2012/chart">
                    <c:ext xmlns:c16="http://schemas.microsoft.com/office/drawing/2014/chart" uri="{C3380CC4-5D6E-409C-BE32-E72D297353CC}">
                      <c16:uniqueId val="{00000029-BD33-4E37-A464-C5A96AAE559B}"/>
                    </c:ext>
                  </c:extLst>
                </c:dPt>
                <c:dPt>
                  <c:idx val="3"/>
                  <c:bubble3D val="0"/>
                  <c:spPr>
                    <a:gradFill rotWithShape="1">
                      <a:gsLst>
                        <a:gs pos="0">
                          <a:schemeClr val="accent6">
                            <a:lumMod val="60000"/>
                            <a:satMod val="103000"/>
                            <a:lumMod val="102000"/>
                            <a:tint val="94000"/>
                          </a:schemeClr>
                        </a:gs>
                        <a:gs pos="50000">
                          <a:schemeClr val="accent6">
                            <a:lumMod val="60000"/>
                            <a:satMod val="110000"/>
                            <a:lumMod val="100000"/>
                            <a:shade val="100000"/>
                          </a:schemeClr>
                        </a:gs>
                        <a:gs pos="100000">
                          <a:schemeClr val="accent6">
                            <a:lumMod val="60000"/>
                            <a:lumMod val="99000"/>
                            <a:satMod val="120000"/>
                            <a:shade val="78000"/>
                          </a:schemeClr>
                        </a:gs>
                      </a:gsLst>
                      <a:lin ang="5400000" scaled="0"/>
                    </a:gradFill>
                    <a:ln>
                      <a:noFill/>
                    </a:ln>
                    <a:effectLst>
                      <a:outerShdw blurRad="57150" dist="19050" dir="5400000" algn="ctr" rotWithShape="0">
                        <a:srgbClr val="000000">
                          <a:alpha val="63000"/>
                        </a:srgbClr>
                      </a:outerShdw>
                    </a:effectLst>
                  </c:spPr>
                  <c:extLst xmlns:c15="http://schemas.microsoft.com/office/drawing/2012/chart">
                    <c:ext xmlns:c16="http://schemas.microsoft.com/office/drawing/2014/chart" uri="{C3380CC4-5D6E-409C-BE32-E72D297353CC}">
                      <c16:uniqueId val="{0000002B-BD33-4E37-A464-C5A96AAE559B}"/>
                    </c:ext>
                  </c:extLst>
                </c:dPt>
                <c:dLbls>
                  <c:spPr>
                    <a:noFill/>
                    <a:ln>
                      <a:noFill/>
                    </a:ln>
                    <a:effectLst/>
                  </c:spPr>
                  <c:txPr>
                    <a:bodyPr rot="0" spcFirstLastPara="1" vertOverflow="ellipsis" vert="horz" wrap="square" lIns="38100" tIns="19050" rIns="38100" bIns="19050" anchor="ctr" anchorCtr="1">
                      <a:spAutoFit/>
                    </a:bodyPr>
                    <a:lstStyle/>
                    <a:p>
                      <a:pPr>
                        <a:defRPr sz="800" b="1" i="0" u="none" strike="noStrike" kern="1200" baseline="0">
                          <a:solidFill>
                            <a:srgbClr val="000000"/>
                          </a:solidFill>
                          <a:latin typeface="+mj-lt"/>
                          <a:ea typeface="+mn-ea"/>
                          <a:cs typeface="+mn-cs"/>
                        </a:defRPr>
                      </a:pPr>
                      <a:endParaRPr lang="uk-UA"/>
                    </a:p>
                  </c:txPr>
                  <c:dLblPos val="bestFit"/>
                  <c:showLegendKey val="0"/>
                  <c:showVal val="1"/>
                  <c:showCatName val="0"/>
                  <c:showSerName val="0"/>
                  <c:showPercent val="0"/>
                  <c:showBubbleSize val="0"/>
                  <c:showLeaderLines val="1"/>
                  <c:leaderLines>
                    <c:spPr>
                      <a:ln w="9525" cap="flat" cmpd="sng" algn="ctr">
                        <a:solidFill>
                          <a:schemeClr val="tx1">
                            <a:lumMod val="35000"/>
                            <a:lumOff val="65000"/>
                          </a:schemeClr>
                        </a:solidFill>
                        <a:round/>
                      </a:ln>
                      <a:effectLst/>
                    </c:spPr>
                  </c:leaderLines>
                  <c:extLst xmlns:c15="http://schemas.microsoft.com/office/drawing/2012/chart">
                    <c:ext xmlns:c15="http://schemas.microsoft.com/office/drawing/2012/chart" uri="{CE6537A1-D6FC-4f65-9D91-7224C49458BB}"/>
                  </c:extLst>
                </c:dLbls>
                <c:cat>
                  <c:str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'з України'!$A$6:$A$10</c15:sqref>
                        </c15:formulaRef>
                      </c:ext>
                    </c:extLst>
                    <c:strCache>
                      <c:ptCount val="4"/>
                      <c:pt idx="0">
                        <c:v>1</c:v>
                      </c:pt>
                      <c:pt idx="1">
                        <c:v>2</c:v>
                      </c:pt>
                      <c:pt idx="2">
                        <c:v>4</c:v>
                      </c:pt>
                    </c:strCache>
                  </c:strRef>
                </c:cat>
                <c:val>
                  <c:num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'з України'!$E$6:$E$10</c15:sqref>
                        </c15:formulaRef>
                      </c:ext>
                    </c:extLst>
                    <c:numCache>
                      <c:formatCode>#,##0.00</c:formatCode>
                      <c:ptCount val="4"/>
                      <c:pt idx="0">
                        <c:v>106517174.392189</c:v>
                      </c:pt>
                      <c:pt idx="1">
                        <c:v>27402656.889497101</c:v>
                      </c:pt>
                      <c:pt idx="2">
                        <c:v>3028679.6080079698</c:v>
                      </c:pt>
                      <c:pt idx="3">
                        <c:v>3369180.47</c:v>
                      </c:pt>
                    </c:numCache>
                  </c:numRef>
                </c:val>
                <c:extLst xmlns:c15="http://schemas.microsoft.com/office/drawing/2012/chart">
                  <c:ext xmlns:c16="http://schemas.microsoft.com/office/drawing/2014/chart" uri="{C3380CC4-5D6E-409C-BE32-E72D297353CC}">
                    <c16:uniqueId val="{0000002C-BD33-4E37-A464-C5A96AAE559B}"/>
                  </c:ext>
                </c:extLst>
              </c15:ser>
            </c15:filteredPieSeries>
          </c:ext>
        </c:extLst>
      </c:pie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 sz="800" b="1">
          <a:solidFill>
            <a:srgbClr val="000000"/>
          </a:solidFill>
          <a:latin typeface="+mj-lt"/>
        </a:defRPr>
      </a:pPr>
      <a:endParaRPr lang="uk-UA"/>
    </a:p>
  </c:txPr>
  <c:externalData r:id="rId4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uk-UA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plotArea>
      <c:layout>
        <c:manualLayout>
          <c:layoutTarget val="inner"/>
          <c:xMode val="edge"/>
          <c:yMode val="edge"/>
          <c:x val="0.18221526082009723"/>
          <c:y val="0.2021956742213103"/>
          <c:w val="0.58501408786156206"/>
          <c:h val="0.66739539761419564"/>
        </c:manualLayout>
      </c:layout>
      <c:pieChart>
        <c:varyColors val="1"/>
        <c:ser>
          <c:idx val="3"/>
          <c:order val="3"/>
          <c:tx>
            <c:strRef>
              <c:f>страны!$E$3</c:f>
              <c:strCache>
                <c:ptCount val="1"/>
                <c:pt idx="0">
                  <c:v>Доля країни у загальному обсязі</c:v>
                </c:pt>
              </c:strCache>
            </c:strRef>
          </c:tx>
          <c:spPr>
            <a:ln w="6350">
              <a:solidFill>
                <a:sysClr val="window" lastClr="FFFFFF"/>
              </a:solidFill>
            </a:ln>
            <a:effectLst/>
          </c:spPr>
          <c:dPt>
            <c:idx val="0"/>
            <c:bubble3D val="0"/>
            <c:spPr>
              <a:solidFill>
                <a:srgbClr val="91CA64"/>
              </a:solidFill>
              <a:ln w="6350">
                <a:solidFill>
                  <a:sysClr val="window" lastClr="FFFFFF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1-B2D9-48A4-9076-5B575E30C4F7}"/>
              </c:ext>
            </c:extLst>
          </c:dPt>
          <c:dPt>
            <c:idx val="1"/>
            <c:bubble3D val="0"/>
            <c:spPr>
              <a:solidFill>
                <a:srgbClr val="50748A"/>
              </a:solidFill>
              <a:ln w="6350">
                <a:solidFill>
                  <a:sysClr val="window" lastClr="FFFFFF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3-B2D9-48A4-9076-5B575E30C4F7}"/>
              </c:ext>
            </c:extLst>
          </c:dPt>
          <c:dPt>
            <c:idx val="2"/>
            <c:bubble3D val="0"/>
            <c:spPr>
              <a:solidFill>
                <a:srgbClr val="8D9DD0"/>
              </a:solidFill>
              <a:ln w="6350">
                <a:solidFill>
                  <a:sysClr val="window" lastClr="FFFFFF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5-B2D9-48A4-9076-5B575E30C4F7}"/>
              </c:ext>
            </c:extLst>
          </c:dPt>
          <c:dPt>
            <c:idx val="3"/>
            <c:bubble3D val="0"/>
            <c:spPr>
              <a:solidFill>
                <a:srgbClr val="A3417C"/>
              </a:solidFill>
              <a:ln w="6350">
                <a:solidFill>
                  <a:sysClr val="window" lastClr="FFFFFF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7-B2D9-48A4-9076-5B575E30C4F7}"/>
              </c:ext>
            </c:extLst>
          </c:dPt>
          <c:dPt>
            <c:idx val="4"/>
            <c:bubble3D val="0"/>
            <c:spPr>
              <a:solidFill>
                <a:srgbClr val="CD76B0"/>
              </a:solidFill>
              <a:ln w="6350">
                <a:solidFill>
                  <a:sysClr val="window" lastClr="FFFFFF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9-B2D9-48A4-9076-5B575E30C4F7}"/>
              </c:ext>
            </c:extLst>
          </c:dPt>
          <c:dPt>
            <c:idx val="5"/>
            <c:bubble3D val="0"/>
            <c:spPr>
              <a:solidFill>
                <a:srgbClr val="057C48"/>
              </a:solidFill>
              <a:ln w="6350">
                <a:solidFill>
                  <a:sysClr val="window" lastClr="FFFFFF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B-B2D9-48A4-9076-5B575E30C4F7}"/>
              </c:ext>
            </c:extLst>
          </c:dPt>
          <c:dLbls>
            <c:dLbl>
              <c:idx val="0"/>
              <c:layout>
                <c:manualLayout>
                  <c:x val="2.4283475853540154E-2"/>
                  <c:y val="0.10854304932128719"/>
                </c:manualLayout>
              </c:layout>
              <c:tx>
                <c:rich>
                  <a:bodyPr rot="0" spcFirstLastPara="1" vertOverflow="ellipsis" vert="horz" wrap="square" lIns="38100" tIns="19050" rIns="38100" bIns="19050" anchor="ctr" anchorCtr="1">
                    <a:noAutofit/>
                  </a:bodyPr>
                  <a:lstStyle/>
                  <a:p>
                    <a:pPr>
                      <a:defRPr sz="800" b="1" i="0" u="none" strike="noStrike" kern="1200" baseline="0">
                        <a:solidFill>
                          <a:srgbClr val="000000"/>
                        </a:solidFill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defRPr>
                    </a:pPr>
                    <a:r>
                      <a:rPr lang="ru-RU" sz="800" b="1">
                        <a:solidFill>
                          <a:srgbClr val="00000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rPr>
                      <a:t>США </a:t>
                    </a:r>
                    <a:r>
                      <a:rPr lang="ru-RU" sz="800" b="1" smtClean="0">
                        <a:solidFill>
                          <a:srgbClr val="00000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rPr>
                      <a:t>15%       </a:t>
                    </a:r>
                  </a:p>
                  <a:p>
                    <a:pPr>
                      <a:defRPr sz="800" b="1" i="0" u="none" strike="noStrike" kern="1200" baseline="0">
                        <a:solidFill>
                          <a:srgbClr val="000000"/>
                        </a:solidFill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defRPr>
                    </a:pPr>
                    <a:r>
                      <a:rPr lang="ru-RU" sz="800" b="1" smtClean="0">
                        <a:solidFill>
                          <a:srgbClr val="00000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rPr>
                      <a:t>184 млн. USD</a:t>
                    </a:r>
                    <a:endParaRPr lang="ru-RU" sz="800" b="1">
                      <a:solidFill>
                        <a:srgbClr val="000000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endParaRPr>
                  </a:p>
                </c:rich>
              </c:tx>
              <c:spPr>
                <a:noFill/>
                <a:ln>
                  <a:noFill/>
                </a:ln>
                <a:effectLst/>
              </c:spPr>
              <c:dLblPos val="bestFit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30908457375323584"/>
                      <c:h val="0.15563691303338972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1-B2D9-48A4-9076-5B575E30C4F7}"/>
                </c:ext>
              </c:extLst>
            </c:dLbl>
            <c:dLbl>
              <c:idx val="1"/>
              <c:layout>
                <c:manualLayout>
                  <c:x val="-1.034766638502875E-3"/>
                  <c:y val="1.5824780085134882E-2"/>
                </c:manualLayout>
              </c:layout>
              <c:tx>
                <c:rich>
                  <a:bodyPr rot="0" spcFirstLastPara="1" vertOverflow="ellipsis" vert="horz" wrap="square" lIns="38100" tIns="19050" rIns="38100" bIns="19050" anchor="ctr" anchorCtr="1">
                    <a:noAutofit/>
                  </a:bodyPr>
                  <a:lstStyle/>
                  <a:p>
                    <a:pPr>
                      <a:defRPr sz="800" b="1" i="0" u="none" strike="noStrike" kern="1200" baseline="0">
                        <a:solidFill>
                          <a:srgbClr val="000000"/>
                        </a:solidFill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defRPr>
                    </a:pPr>
                    <a:r>
                      <a:rPr lang="uk-UA" sz="800" b="1" smtClean="0">
                        <a:solidFill>
                          <a:srgbClr val="00000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rPr>
                      <a:t>Ізраїль 13 %</a:t>
                    </a:r>
                  </a:p>
                  <a:p>
                    <a:pPr>
                      <a:defRPr sz="800" b="1" i="0" u="none" strike="noStrike" kern="1200" baseline="0">
                        <a:solidFill>
                          <a:srgbClr val="000000"/>
                        </a:solidFill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defRPr>
                    </a:pPr>
                    <a:r>
                      <a:rPr lang="uk-UA" sz="800" b="1" smtClean="0">
                        <a:solidFill>
                          <a:srgbClr val="00000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rPr>
                      <a:t>157</a:t>
                    </a:r>
                    <a:r>
                      <a:rPr lang="uk-UA" sz="800" b="1" baseline="0" smtClean="0">
                        <a:solidFill>
                          <a:srgbClr val="00000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rPr>
                      <a:t> млн. </a:t>
                    </a:r>
                    <a:r>
                      <a:rPr lang="en-US" sz="800" b="1" baseline="0" smtClean="0">
                        <a:solidFill>
                          <a:srgbClr val="00000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rPr>
                      <a:t>USD</a:t>
                    </a:r>
                    <a:r>
                      <a:rPr lang="en-US" sz="800" b="1" smtClean="0">
                        <a:solidFill>
                          <a:srgbClr val="00000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rPr>
                      <a:t> </a:t>
                    </a:r>
                    <a:endParaRPr lang="en-US" sz="800" b="1">
                      <a:solidFill>
                        <a:srgbClr val="000000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endParaRPr>
                  </a:p>
                </c:rich>
              </c:tx>
              <c:spPr>
                <a:noFill/>
                <a:ln>
                  <a:noFill/>
                </a:ln>
                <a:effectLst/>
              </c:spPr>
              <c:dLblPos val="bestFit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25251751347325374"/>
                      <c:h val="0.1606049284167809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3-B2D9-48A4-9076-5B575E30C4F7}"/>
                </c:ext>
              </c:extLst>
            </c:dLbl>
            <c:dLbl>
              <c:idx val="2"/>
              <c:layout>
                <c:manualLayout>
                  <c:x val="-6.7285464344197631E-4"/>
                  <c:y val="-4.8021760993329263E-2"/>
                </c:manualLayout>
              </c:layout>
              <c:tx>
                <c:rich>
                  <a:bodyPr rot="0" spcFirstLastPara="1" vertOverflow="ellipsis" vert="horz" wrap="square" lIns="38100" tIns="19050" rIns="38100" bIns="19050" anchor="ctr" anchorCtr="1">
                    <a:noAutofit/>
                  </a:bodyPr>
                  <a:lstStyle/>
                  <a:p>
                    <a:pPr>
                      <a:defRPr sz="800" b="1" i="0" u="none" strike="noStrike" kern="1200" baseline="0">
                        <a:solidFill>
                          <a:srgbClr val="000000"/>
                        </a:solidFill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defRPr>
                    </a:pPr>
                    <a:r>
                      <a:rPr lang="uk-UA" sz="800" b="1" smtClean="0">
                        <a:solidFill>
                          <a:srgbClr val="00000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rPr>
                      <a:t>РФ 10 %</a:t>
                    </a:r>
                  </a:p>
                  <a:p>
                    <a:pPr>
                      <a:defRPr sz="800" b="1" i="0" u="none" strike="noStrike" kern="1200" baseline="0">
                        <a:solidFill>
                          <a:srgbClr val="000000"/>
                        </a:solidFill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defRPr>
                    </a:pPr>
                    <a:r>
                      <a:rPr lang="uk-UA" sz="800" b="1" smtClean="0">
                        <a:solidFill>
                          <a:srgbClr val="00000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rPr>
                      <a:t>122 </a:t>
                    </a:r>
                    <a:r>
                      <a:rPr lang="uk-UA" sz="800" b="1" i="0" u="none" strike="noStrike" kern="1200" baseline="0" smtClean="0">
                        <a:solidFill>
                          <a:srgbClr val="00000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rPr>
                      <a:t>млн. </a:t>
                    </a:r>
                    <a:r>
                      <a:rPr lang="en-US" sz="800" b="1" i="0" u="none" strike="noStrike" kern="1200" baseline="0" smtClean="0">
                        <a:solidFill>
                          <a:srgbClr val="00000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rPr>
                      <a:t>USD</a:t>
                    </a:r>
                    <a:endParaRPr lang="en-US" sz="800" b="1">
                      <a:solidFill>
                        <a:srgbClr val="000000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endParaRPr>
                  </a:p>
                </c:rich>
              </c:tx>
              <c:spPr>
                <a:noFill/>
                <a:ln>
                  <a:noFill/>
                </a:ln>
                <a:effectLst/>
              </c:spPr>
              <c:dLblPos val="bestFit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2376897743015583"/>
                      <c:h val="0.13742892264854872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5-B2D9-48A4-9076-5B575E30C4F7}"/>
                </c:ext>
              </c:extLst>
            </c:dLbl>
            <c:dLbl>
              <c:idx val="3"/>
              <c:layout>
                <c:manualLayout>
                  <c:x val="-1.0617556334712994E-2"/>
                  <c:y val="-4.1362643096188881E-2"/>
                </c:manualLayout>
              </c:layout>
              <c:tx>
                <c:rich>
                  <a:bodyPr rot="0" spcFirstLastPara="1" vertOverflow="ellipsis" vert="horz" wrap="square" lIns="38100" tIns="19050" rIns="38100" bIns="19050" anchor="ctr" anchorCtr="1">
                    <a:noAutofit/>
                  </a:bodyPr>
                  <a:lstStyle/>
                  <a:p>
                    <a:pPr>
                      <a:defRPr sz="800" b="1" i="0" u="none" strike="noStrike" kern="1200" baseline="0">
                        <a:solidFill>
                          <a:srgbClr val="000000"/>
                        </a:solidFill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defRPr>
                    </a:pPr>
                    <a:r>
                      <a:rPr lang="uk-UA" sz="800" b="1" smtClean="0">
                        <a:solidFill>
                          <a:srgbClr val="00000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rPr>
                      <a:t>Італія 8 %</a:t>
                    </a:r>
                  </a:p>
                  <a:p>
                    <a:pPr>
                      <a:defRPr sz="800" b="1" i="0" u="none" strike="noStrike" kern="1200" baseline="0">
                        <a:solidFill>
                          <a:srgbClr val="000000"/>
                        </a:solidFill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defRPr>
                    </a:pPr>
                    <a:r>
                      <a:rPr lang="uk-UA" sz="800" b="1" smtClean="0">
                        <a:solidFill>
                          <a:srgbClr val="00000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rPr>
                      <a:t>96 </a:t>
                    </a:r>
                    <a:r>
                      <a:rPr lang="uk-UA" sz="800" b="1" i="0" u="none" strike="noStrike" kern="1200" baseline="0" smtClean="0">
                        <a:solidFill>
                          <a:srgbClr val="00000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rPr>
                      <a:t>млн. </a:t>
                    </a:r>
                    <a:r>
                      <a:rPr lang="en-US" sz="800" b="1" i="0" u="none" strike="noStrike" kern="1200" baseline="0" smtClean="0">
                        <a:solidFill>
                          <a:srgbClr val="00000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rPr>
                      <a:t>USD</a:t>
                    </a:r>
                    <a:endParaRPr lang="en-US" sz="800" b="1">
                      <a:solidFill>
                        <a:srgbClr val="000000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endParaRPr>
                  </a:p>
                </c:rich>
              </c:tx>
              <c:spPr>
                <a:noFill/>
                <a:ln>
                  <a:noFill/>
                </a:ln>
                <a:effectLst/>
              </c:spPr>
              <c:dLblPos val="bestFit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26853673789163779"/>
                      <c:h val="0.16029062762676188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7-B2D9-48A4-9076-5B575E30C4F7}"/>
                </c:ext>
              </c:extLst>
            </c:dLbl>
            <c:dLbl>
              <c:idx val="4"/>
              <c:layout>
                <c:manualLayout>
                  <c:x val="-2.495853175832231E-2"/>
                  <c:y val="8.5995645770535663E-4"/>
                </c:manualLayout>
              </c:layout>
              <c:tx>
                <c:rich>
                  <a:bodyPr rot="0" spcFirstLastPara="1" vertOverflow="ellipsis" vert="horz" wrap="square" lIns="38100" tIns="19050" rIns="38100" bIns="19050" anchor="ctr" anchorCtr="1">
                    <a:noAutofit/>
                  </a:bodyPr>
                  <a:lstStyle/>
                  <a:p>
                    <a:pPr>
                      <a:defRPr sz="800" b="1" i="0" u="none" strike="noStrike" kern="1200" baseline="0">
                        <a:solidFill>
                          <a:srgbClr val="000000"/>
                        </a:solidFill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defRPr>
                    </a:pPr>
                    <a:r>
                      <a:rPr lang="ru-RU" sz="800" b="1" noProof="0" smtClean="0">
                        <a:solidFill>
                          <a:srgbClr val="000000"/>
                        </a:solidFill>
                      </a:rPr>
                      <a:t>Польща</a:t>
                    </a:r>
                    <a:r>
                      <a:rPr lang="ru-RU" sz="800" b="1" smtClean="0">
                        <a:solidFill>
                          <a:srgbClr val="000000"/>
                        </a:solidFill>
                      </a:rPr>
                      <a:t> 7%</a:t>
                    </a:r>
                  </a:p>
                  <a:p>
                    <a:pPr>
                      <a:defRPr sz="800" b="1" i="0" u="none" strike="noStrike" kern="1200" baseline="0">
                        <a:solidFill>
                          <a:srgbClr val="000000"/>
                        </a:solidFill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defRPr>
                    </a:pPr>
                    <a:r>
                      <a:rPr lang="ru-RU" sz="800" b="1" smtClean="0">
                        <a:solidFill>
                          <a:srgbClr val="000000"/>
                        </a:solidFill>
                      </a:rPr>
                      <a:t>82 </a:t>
                    </a:r>
                    <a:r>
                      <a:rPr lang="ru-RU" sz="800" b="1" i="0" u="none" strike="noStrike" kern="1200" baseline="0" smtClean="0">
                        <a:solidFill>
                          <a:srgbClr val="00000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rPr>
                      <a:t>млн. USD</a:t>
                    </a:r>
                    <a:endParaRPr lang="ru-RU" sz="800" b="1">
                      <a:solidFill>
                        <a:srgbClr val="000000"/>
                      </a:solidFill>
                    </a:endParaRPr>
                  </a:p>
                </c:rich>
              </c:tx>
              <c:spPr>
                <a:noFill/>
                <a:ln>
                  <a:noFill/>
                </a:ln>
                <a:effectLst/>
              </c:spPr>
              <c:dLblPos val="bestFit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4127139658030135"/>
                      <c:h val="0.11627754312718319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9-B2D9-48A4-9076-5B575E30C4F7}"/>
                </c:ext>
              </c:extLst>
            </c:dLbl>
            <c:dLbl>
              <c:idx val="5"/>
              <c:layout>
                <c:manualLayout>
                  <c:x val="1.4004966721398077E-7"/>
                  <c:y val="1.0513321218789175E-2"/>
                </c:manualLayout>
              </c:layout>
              <c:tx>
                <c:rich>
                  <a:bodyPr rot="0" spcFirstLastPara="1" vertOverflow="ellipsis" vert="horz" wrap="square" lIns="38100" tIns="19050" rIns="38100" bIns="19050" anchor="ctr" anchorCtr="1">
                    <a:noAutofit/>
                  </a:bodyPr>
                  <a:lstStyle/>
                  <a:p>
                    <a:pPr>
                      <a:defRPr sz="800" b="1" i="0" u="none" strike="noStrike" kern="1200" baseline="0">
                        <a:solidFill>
                          <a:srgbClr val="000000"/>
                        </a:solidFill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defRPr>
                    </a:pPr>
                    <a:r>
                      <a:rPr lang="uk-UA" sz="800" b="1" smtClean="0">
                        <a:solidFill>
                          <a:srgbClr val="00000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rPr>
                      <a:t>214 країни 47%</a:t>
                    </a:r>
                    <a:r>
                      <a:rPr lang="uk-UA" sz="800" b="1" baseline="0" smtClean="0">
                        <a:solidFill>
                          <a:srgbClr val="00000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rPr>
                      <a:t> </a:t>
                    </a:r>
                    <a:endParaRPr lang="uk-UA" sz="800" b="1">
                      <a:solidFill>
                        <a:srgbClr val="000000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endParaRPr>
                  </a:p>
                </c:rich>
              </c:tx>
              <c:spPr>
                <a:noFill/>
                <a:ln>
                  <a:noFill/>
                </a:ln>
                <a:effectLst/>
              </c:spPr>
              <c:dLblPos val="bestFit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19017232271252674"/>
                      <c:h val="0.16065436788411752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B-B2D9-48A4-9076-5B575E30C4F7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800" b="1" i="0" u="none" strike="noStrike" kern="1200" baseline="0">
                    <a:solidFill>
                      <a:srgbClr val="000000"/>
                    </a:solidFill>
                    <a:latin typeface="Arial" panose="020B0604020202020204" pitchFamily="34" charset="0"/>
                    <a:ea typeface="+mn-ea"/>
                    <a:cs typeface="Arial" panose="020B0604020202020204" pitchFamily="34" charset="0"/>
                  </a:defRPr>
                </a:pPr>
                <a:endParaRPr lang="uk-UA"/>
              </a:p>
            </c:txPr>
            <c:dLblPos val="bestFit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/>
            </c:extLst>
          </c:dLbls>
          <c:cat>
            <c:strRef>
              <c:f>страны!$A$4:$A$16</c:f>
              <c:strCache>
                <c:ptCount val="6"/>
                <c:pt idx="0">
                  <c:v>1</c:v>
                </c:pt>
                <c:pt idx="1">
                  <c:v>2</c:v>
                </c:pt>
                <c:pt idx="2">
                  <c:v>3</c:v>
                </c:pt>
                <c:pt idx="3">
                  <c:v>4</c:v>
                </c:pt>
                <c:pt idx="4">
                  <c:v>5</c:v>
                </c:pt>
                <c:pt idx="5">
                  <c:v>12</c:v>
                </c:pt>
              </c:strCache>
            </c:strRef>
          </c:cat>
          <c:val>
            <c:numRef>
              <c:f>страны!$E$4:$E$16</c:f>
              <c:numCache>
                <c:formatCode>0.0%</c:formatCode>
                <c:ptCount val="6"/>
                <c:pt idx="0">
                  <c:v>0.15213172399383884</c:v>
                </c:pt>
                <c:pt idx="1">
                  <c:v>0.12999258502729161</c:v>
                </c:pt>
                <c:pt idx="2">
                  <c:v>0.10114612544579757</c:v>
                </c:pt>
                <c:pt idx="3">
                  <c:v>7.9335360731957003E-2</c:v>
                </c:pt>
                <c:pt idx="4">
                  <c:v>6.814454310251318E-2</c:v>
                </c:pt>
                <c:pt idx="5">
                  <c:v>0.46924966169868765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C-B2D9-48A4-9076-5B575E30C4F7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0"/>
        </c:dLbls>
        <c:firstSliceAng val="0"/>
        <c:extLst>
          <c:ext xmlns:c15="http://schemas.microsoft.com/office/drawing/2012/chart" uri="{02D57815-91ED-43cb-92C2-25804820EDAC}">
            <c15:filteredPieSeries>
              <c15:ser>
                <c:idx val="0"/>
                <c:order val="0"/>
                <c:tx>
                  <c:strRef>
                    <c:extLst>
                      <c:ext uri="{02D57815-91ED-43cb-92C2-25804820EDAC}">
                        <c15:formulaRef>
                          <c15:sqref>страны!$B$3</c15:sqref>
                        </c15:formulaRef>
                      </c:ext>
                    </c:extLst>
                    <c:strCache>
                      <c:ptCount val="1"/>
                      <c:pt idx="0">
                        <c:v>Країна відправлення переказу</c:v>
                      </c:pt>
                    </c:strCache>
                  </c:strRef>
                </c:tx>
                <c:dPt>
                  <c:idx val="0"/>
                  <c:bubble3D val="0"/>
                  <c:spPr>
                    <a:gradFill rotWithShape="1">
                      <a:gsLst>
                        <a:gs pos="0">
                          <a:schemeClr val="accent1">
                            <a:satMod val="103000"/>
                            <a:lumMod val="102000"/>
                            <a:tint val="94000"/>
                          </a:schemeClr>
                        </a:gs>
                        <a:gs pos="50000">
                          <a:schemeClr val="accent1">
                            <a:satMod val="110000"/>
                            <a:lumMod val="100000"/>
                            <a:shade val="100000"/>
                          </a:schemeClr>
                        </a:gs>
                        <a:gs pos="100000">
                          <a:schemeClr val="accent1">
                            <a:lumMod val="99000"/>
                            <a:satMod val="120000"/>
                            <a:shade val="78000"/>
                          </a:schemeClr>
                        </a:gs>
                      </a:gsLst>
                      <a:lin ang="5400000" scaled="0"/>
                    </a:gradFill>
                    <a:ln>
                      <a:noFill/>
                    </a:ln>
                    <a:effectLst>
                      <a:outerShdw blurRad="57150" dist="19050" dir="5400000" algn="ctr" rotWithShape="0">
                        <a:srgbClr val="000000">
                          <a:alpha val="63000"/>
                        </a:srgbClr>
                      </a:outerShdw>
                    </a:effectLst>
                  </c:spPr>
                  <c:extLst>
                    <c:ext xmlns:c16="http://schemas.microsoft.com/office/drawing/2014/chart" uri="{C3380CC4-5D6E-409C-BE32-E72D297353CC}">
                      <c16:uniqueId val="{0000000E-B2D9-48A4-9076-5B575E30C4F7}"/>
                    </c:ext>
                  </c:extLst>
                </c:dPt>
                <c:dPt>
                  <c:idx val="1"/>
                  <c:bubble3D val="0"/>
                  <c:spPr>
                    <a:gradFill rotWithShape="1">
                      <a:gsLst>
                        <a:gs pos="0">
                          <a:schemeClr val="accent2">
                            <a:satMod val="103000"/>
                            <a:lumMod val="102000"/>
                            <a:tint val="94000"/>
                          </a:schemeClr>
                        </a:gs>
                        <a:gs pos="50000">
                          <a:schemeClr val="accent2">
                            <a:satMod val="110000"/>
                            <a:lumMod val="100000"/>
                            <a:shade val="100000"/>
                          </a:schemeClr>
                        </a:gs>
                        <a:gs pos="100000">
                          <a:schemeClr val="accent2">
                            <a:lumMod val="99000"/>
                            <a:satMod val="120000"/>
                            <a:shade val="78000"/>
                          </a:schemeClr>
                        </a:gs>
                      </a:gsLst>
                      <a:lin ang="5400000" scaled="0"/>
                    </a:gradFill>
                    <a:ln>
                      <a:noFill/>
                    </a:ln>
                    <a:effectLst>
                      <a:outerShdw blurRad="57150" dist="19050" dir="5400000" algn="ctr" rotWithShape="0">
                        <a:srgbClr val="000000">
                          <a:alpha val="63000"/>
                        </a:srgbClr>
                      </a:outerShdw>
                    </a:effectLst>
                  </c:spPr>
                  <c:extLst>
                    <c:ext xmlns:c16="http://schemas.microsoft.com/office/drawing/2014/chart" uri="{C3380CC4-5D6E-409C-BE32-E72D297353CC}">
                      <c16:uniqueId val="{00000010-B2D9-48A4-9076-5B575E30C4F7}"/>
                    </c:ext>
                  </c:extLst>
                </c:dPt>
                <c:dPt>
                  <c:idx val="2"/>
                  <c:bubble3D val="0"/>
                  <c:spPr>
                    <a:gradFill rotWithShape="1">
                      <a:gsLst>
                        <a:gs pos="0">
                          <a:schemeClr val="accent3">
                            <a:satMod val="103000"/>
                            <a:lumMod val="102000"/>
                            <a:tint val="94000"/>
                          </a:schemeClr>
                        </a:gs>
                        <a:gs pos="50000">
                          <a:schemeClr val="accent3">
                            <a:satMod val="110000"/>
                            <a:lumMod val="100000"/>
                            <a:shade val="100000"/>
                          </a:schemeClr>
                        </a:gs>
                        <a:gs pos="100000">
                          <a:schemeClr val="accent3">
                            <a:lumMod val="99000"/>
                            <a:satMod val="120000"/>
                            <a:shade val="78000"/>
                          </a:schemeClr>
                        </a:gs>
                      </a:gsLst>
                      <a:lin ang="5400000" scaled="0"/>
                    </a:gradFill>
                    <a:ln>
                      <a:noFill/>
                    </a:ln>
                    <a:effectLst>
                      <a:outerShdw blurRad="57150" dist="19050" dir="5400000" algn="ctr" rotWithShape="0">
                        <a:srgbClr val="000000">
                          <a:alpha val="63000"/>
                        </a:srgbClr>
                      </a:outerShdw>
                    </a:effectLst>
                  </c:spPr>
                  <c:extLst>
                    <c:ext xmlns:c16="http://schemas.microsoft.com/office/drawing/2014/chart" uri="{C3380CC4-5D6E-409C-BE32-E72D297353CC}">
                      <c16:uniqueId val="{00000012-B2D9-48A4-9076-5B575E30C4F7}"/>
                    </c:ext>
                  </c:extLst>
                </c:dPt>
                <c:dPt>
                  <c:idx val="3"/>
                  <c:bubble3D val="0"/>
                  <c:spPr>
                    <a:gradFill rotWithShape="1">
                      <a:gsLst>
                        <a:gs pos="0">
                          <a:schemeClr val="accent4">
                            <a:satMod val="103000"/>
                            <a:lumMod val="102000"/>
                            <a:tint val="94000"/>
                          </a:schemeClr>
                        </a:gs>
                        <a:gs pos="50000">
                          <a:schemeClr val="accent4">
                            <a:satMod val="110000"/>
                            <a:lumMod val="100000"/>
                            <a:shade val="100000"/>
                          </a:schemeClr>
                        </a:gs>
                        <a:gs pos="100000">
                          <a:schemeClr val="accent4">
                            <a:lumMod val="99000"/>
                            <a:satMod val="120000"/>
                            <a:shade val="78000"/>
                          </a:schemeClr>
                        </a:gs>
                      </a:gsLst>
                      <a:lin ang="5400000" scaled="0"/>
                    </a:gradFill>
                    <a:ln>
                      <a:noFill/>
                    </a:ln>
                    <a:effectLst>
                      <a:outerShdw blurRad="57150" dist="19050" dir="5400000" algn="ctr" rotWithShape="0">
                        <a:srgbClr val="000000">
                          <a:alpha val="63000"/>
                        </a:srgbClr>
                      </a:outerShdw>
                    </a:effectLst>
                  </c:spPr>
                  <c:extLst>
                    <c:ext xmlns:c16="http://schemas.microsoft.com/office/drawing/2014/chart" uri="{C3380CC4-5D6E-409C-BE32-E72D297353CC}">
                      <c16:uniqueId val="{00000014-B2D9-48A4-9076-5B575E30C4F7}"/>
                    </c:ext>
                  </c:extLst>
                </c:dPt>
                <c:dPt>
                  <c:idx val="4"/>
                  <c:bubble3D val="0"/>
                  <c:spPr>
                    <a:gradFill rotWithShape="1">
                      <a:gsLst>
                        <a:gs pos="0">
                          <a:schemeClr val="accent5">
                            <a:satMod val="103000"/>
                            <a:lumMod val="102000"/>
                            <a:tint val="94000"/>
                          </a:schemeClr>
                        </a:gs>
                        <a:gs pos="50000">
                          <a:schemeClr val="accent5">
                            <a:satMod val="110000"/>
                            <a:lumMod val="100000"/>
                            <a:shade val="100000"/>
                          </a:schemeClr>
                        </a:gs>
                        <a:gs pos="100000">
                          <a:schemeClr val="accent5">
                            <a:lumMod val="99000"/>
                            <a:satMod val="120000"/>
                            <a:shade val="78000"/>
                          </a:schemeClr>
                        </a:gs>
                      </a:gsLst>
                      <a:lin ang="5400000" scaled="0"/>
                    </a:gradFill>
                    <a:ln>
                      <a:noFill/>
                    </a:ln>
                    <a:effectLst>
                      <a:outerShdw blurRad="57150" dist="19050" dir="5400000" algn="ctr" rotWithShape="0">
                        <a:srgbClr val="000000">
                          <a:alpha val="63000"/>
                        </a:srgbClr>
                      </a:outerShdw>
                    </a:effectLst>
                  </c:spPr>
                  <c:extLst>
                    <c:ext xmlns:c16="http://schemas.microsoft.com/office/drawing/2014/chart" uri="{C3380CC4-5D6E-409C-BE32-E72D297353CC}">
                      <c16:uniqueId val="{00000016-B2D9-48A4-9076-5B575E30C4F7}"/>
                    </c:ext>
                  </c:extLst>
                </c:dPt>
                <c:dPt>
                  <c:idx val="5"/>
                  <c:bubble3D val="0"/>
                  <c:spPr>
                    <a:gradFill rotWithShape="1">
                      <a:gsLst>
                        <a:gs pos="0">
                          <a:schemeClr val="accent6">
                            <a:lumMod val="60000"/>
                            <a:satMod val="103000"/>
                            <a:lumMod val="102000"/>
                            <a:tint val="94000"/>
                          </a:schemeClr>
                        </a:gs>
                        <a:gs pos="50000">
                          <a:schemeClr val="accent6">
                            <a:lumMod val="60000"/>
                            <a:satMod val="110000"/>
                            <a:lumMod val="100000"/>
                            <a:shade val="100000"/>
                          </a:schemeClr>
                        </a:gs>
                        <a:gs pos="100000">
                          <a:schemeClr val="accent6">
                            <a:lumMod val="60000"/>
                            <a:lumMod val="99000"/>
                            <a:satMod val="120000"/>
                            <a:shade val="78000"/>
                          </a:schemeClr>
                        </a:gs>
                      </a:gsLst>
                      <a:lin ang="5400000" scaled="0"/>
                    </a:gradFill>
                    <a:ln>
                      <a:noFill/>
                    </a:ln>
                    <a:effectLst>
                      <a:outerShdw blurRad="57150" dist="19050" dir="5400000" algn="ctr" rotWithShape="0">
                        <a:srgbClr val="000000">
                          <a:alpha val="63000"/>
                        </a:srgbClr>
                      </a:outerShdw>
                    </a:effectLst>
                  </c:spPr>
                  <c:extLst>
                    <c:ext xmlns:c16="http://schemas.microsoft.com/office/drawing/2014/chart" uri="{C3380CC4-5D6E-409C-BE32-E72D297353CC}">
                      <c16:uniqueId val="{00000018-B2D9-48A4-9076-5B575E30C4F7}"/>
                    </c:ext>
                  </c:extLst>
                </c:dPt>
                <c:cat>
                  <c:strRef>
                    <c:extLst>
                      <c:ext uri="{02D57815-91ED-43cb-92C2-25804820EDAC}">
                        <c15:formulaRef>
                          <c15:sqref>страны!$A$4:$A$16</c15:sqref>
                        </c15:formulaRef>
                      </c:ext>
                    </c:extLst>
                    <c:strCache>
                      <c:ptCount val="6"/>
                      <c:pt idx="0">
                        <c:v>1</c:v>
                      </c:pt>
                      <c:pt idx="1">
                        <c:v>2</c:v>
                      </c:pt>
                      <c:pt idx="2">
                        <c:v>3</c:v>
                      </c:pt>
                      <c:pt idx="3">
                        <c:v>4</c:v>
                      </c:pt>
                      <c:pt idx="4">
                        <c:v>5</c:v>
                      </c:pt>
                      <c:pt idx="5">
                        <c:v>12</c:v>
                      </c:pt>
                    </c:strCache>
                  </c:strRef>
                </c:cat>
                <c:val>
                  <c:numRef>
                    <c:extLst>
                      <c:ext uri="{02D57815-91ED-43cb-92C2-25804820EDAC}">
                        <c15:formulaRef>
                          <c15:sqref>страны!$B$4:$B$16</c15:sqref>
                        </c15:formulaRef>
                      </c:ext>
                    </c:extLst>
                    <c:numCache>
                      <c:formatCode>General</c:formatCode>
                      <c:ptCount val="6"/>
                      <c:pt idx="0">
                        <c:v>0</c:v>
                      </c:pt>
                      <c:pt idx="1">
                        <c:v>0</c:v>
                      </c:pt>
                      <c:pt idx="2">
                        <c:v>0</c:v>
                      </c:pt>
                      <c:pt idx="3">
                        <c:v>0</c:v>
                      </c:pt>
                      <c:pt idx="4">
                        <c:v>0</c:v>
                      </c:pt>
                      <c:pt idx="5">
                        <c:v>0</c:v>
                      </c:pt>
                    </c:numCache>
                  </c:numRef>
                </c:val>
                <c:extLst>
                  <c:ext xmlns:c16="http://schemas.microsoft.com/office/drawing/2014/chart" uri="{C3380CC4-5D6E-409C-BE32-E72D297353CC}">
                    <c16:uniqueId val="{00000019-B2D9-48A4-9076-5B575E30C4F7}"/>
                  </c:ext>
                </c:extLst>
              </c15:ser>
            </c15:filteredPieSeries>
            <c15:filteredPieSeries>
              <c15:ser>
                <c:idx val="1"/>
                <c:order val="1"/>
                <c:tx>
                  <c:str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страны!$C$3</c15:sqref>
                        </c15:formulaRef>
                      </c:ext>
                    </c:extLst>
                    <c:strCache>
                      <c:ptCount val="1"/>
                      <c:pt idx="0">
                        <c:v>Кількість переказів в Україну</c:v>
                      </c:pt>
                    </c:strCache>
                  </c:strRef>
                </c:tx>
                <c:dPt>
                  <c:idx val="0"/>
                  <c:bubble3D val="0"/>
                  <c:spPr>
                    <a:gradFill rotWithShape="1">
                      <a:gsLst>
                        <a:gs pos="0">
                          <a:schemeClr val="accent1">
                            <a:satMod val="103000"/>
                            <a:lumMod val="102000"/>
                            <a:tint val="94000"/>
                          </a:schemeClr>
                        </a:gs>
                        <a:gs pos="50000">
                          <a:schemeClr val="accent1">
                            <a:satMod val="110000"/>
                            <a:lumMod val="100000"/>
                            <a:shade val="100000"/>
                          </a:schemeClr>
                        </a:gs>
                        <a:gs pos="100000">
                          <a:schemeClr val="accent1">
                            <a:lumMod val="99000"/>
                            <a:satMod val="120000"/>
                            <a:shade val="78000"/>
                          </a:schemeClr>
                        </a:gs>
                      </a:gsLst>
                      <a:lin ang="5400000" scaled="0"/>
                    </a:gradFill>
                    <a:ln>
                      <a:noFill/>
                    </a:ln>
                    <a:effectLst>
                      <a:outerShdw blurRad="57150" dist="19050" dir="5400000" algn="ctr" rotWithShape="0">
                        <a:srgbClr val="000000">
                          <a:alpha val="63000"/>
                        </a:srgbClr>
                      </a:outerShdw>
                    </a:effectLst>
                  </c:spPr>
                  <c:extLst xmlns:c15="http://schemas.microsoft.com/office/drawing/2012/chart">
                    <c:ext xmlns:c16="http://schemas.microsoft.com/office/drawing/2014/chart" uri="{C3380CC4-5D6E-409C-BE32-E72D297353CC}">
                      <c16:uniqueId val="{0000001B-B2D9-48A4-9076-5B575E30C4F7}"/>
                    </c:ext>
                  </c:extLst>
                </c:dPt>
                <c:dPt>
                  <c:idx val="1"/>
                  <c:bubble3D val="0"/>
                  <c:spPr>
                    <a:gradFill rotWithShape="1">
                      <a:gsLst>
                        <a:gs pos="0">
                          <a:schemeClr val="accent2">
                            <a:satMod val="103000"/>
                            <a:lumMod val="102000"/>
                            <a:tint val="94000"/>
                          </a:schemeClr>
                        </a:gs>
                        <a:gs pos="50000">
                          <a:schemeClr val="accent2">
                            <a:satMod val="110000"/>
                            <a:lumMod val="100000"/>
                            <a:shade val="100000"/>
                          </a:schemeClr>
                        </a:gs>
                        <a:gs pos="100000">
                          <a:schemeClr val="accent2">
                            <a:lumMod val="99000"/>
                            <a:satMod val="120000"/>
                            <a:shade val="78000"/>
                          </a:schemeClr>
                        </a:gs>
                      </a:gsLst>
                      <a:lin ang="5400000" scaled="0"/>
                    </a:gradFill>
                    <a:ln>
                      <a:noFill/>
                    </a:ln>
                    <a:effectLst>
                      <a:outerShdw blurRad="57150" dist="19050" dir="5400000" algn="ctr" rotWithShape="0">
                        <a:srgbClr val="000000">
                          <a:alpha val="63000"/>
                        </a:srgbClr>
                      </a:outerShdw>
                    </a:effectLst>
                  </c:spPr>
                  <c:extLst xmlns:c15="http://schemas.microsoft.com/office/drawing/2012/chart">
                    <c:ext xmlns:c16="http://schemas.microsoft.com/office/drawing/2014/chart" uri="{C3380CC4-5D6E-409C-BE32-E72D297353CC}">
                      <c16:uniqueId val="{0000001D-B2D9-48A4-9076-5B575E30C4F7}"/>
                    </c:ext>
                  </c:extLst>
                </c:dPt>
                <c:dPt>
                  <c:idx val="2"/>
                  <c:bubble3D val="0"/>
                  <c:spPr>
                    <a:gradFill rotWithShape="1">
                      <a:gsLst>
                        <a:gs pos="0">
                          <a:schemeClr val="accent3">
                            <a:satMod val="103000"/>
                            <a:lumMod val="102000"/>
                            <a:tint val="94000"/>
                          </a:schemeClr>
                        </a:gs>
                        <a:gs pos="50000">
                          <a:schemeClr val="accent3">
                            <a:satMod val="110000"/>
                            <a:lumMod val="100000"/>
                            <a:shade val="100000"/>
                          </a:schemeClr>
                        </a:gs>
                        <a:gs pos="100000">
                          <a:schemeClr val="accent3">
                            <a:lumMod val="99000"/>
                            <a:satMod val="120000"/>
                            <a:shade val="78000"/>
                          </a:schemeClr>
                        </a:gs>
                      </a:gsLst>
                      <a:lin ang="5400000" scaled="0"/>
                    </a:gradFill>
                    <a:ln>
                      <a:noFill/>
                    </a:ln>
                    <a:effectLst>
                      <a:outerShdw blurRad="57150" dist="19050" dir="5400000" algn="ctr" rotWithShape="0">
                        <a:srgbClr val="000000">
                          <a:alpha val="63000"/>
                        </a:srgbClr>
                      </a:outerShdw>
                    </a:effectLst>
                  </c:spPr>
                  <c:extLst xmlns:c15="http://schemas.microsoft.com/office/drawing/2012/chart">
                    <c:ext xmlns:c16="http://schemas.microsoft.com/office/drawing/2014/chart" uri="{C3380CC4-5D6E-409C-BE32-E72D297353CC}">
                      <c16:uniqueId val="{0000001F-B2D9-48A4-9076-5B575E30C4F7}"/>
                    </c:ext>
                  </c:extLst>
                </c:dPt>
                <c:dPt>
                  <c:idx val="3"/>
                  <c:bubble3D val="0"/>
                  <c:spPr>
                    <a:gradFill rotWithShape="1">
                      <a:gsLst>
                        <a:gs pos="0">
                          <a:schemeClr val="accent4">
                            <a:satMod val="103000"/>
                            <a:lumMod val="102000"/>
                            <a:tint val="94000"/>
                          </a:schemeClr>
                        </a:gs>
                        <a:gs pos="50000">
                          <a:schemeClr val="accent4">
                            <a:satMod val="110000"/>
                            <a:lumMod val="100000"/>
                            <a:shade val="100000"/>
                          </a:schemeClr>
                        </a:gs>
                        <a:gs pos="100000">
                          <a:schemeClr val="accent4">
                            <a:lumMod val="99000"/>
                            <a:satMod val="120000"/>
                            <a:shade val="78000"/>
                          </a:schemeClr>
                        </a:gs>
                      </a:gsLst>
                      <a:lin ang="5400000" scaled="0"/>
                    </a:gradFill>
                    <a:ln>
                      <a:noFill/>
                    </a:ln>
                    <a:effectLst>
                      <a:outerShdw blurRad="57150" dist="19050" dir="5400000" algn="ctr" rotWithShape="0">
                        <a:srgbClr val="000000">
                          <a:alpha val="63000"/>
                        </a:srgbClr>
                      </a:outerShdw>
                    </a:effectLst>
                  </c:spPr>
                  <c:extLst xmlns:c15="http://schemas.microsoft.com/office/drawing/2012/chart">
                    <c:ext xmlns:c16="http://schemas.microsoft.com/office/drawing/2014/chart" uri="{C3380CC4-5D6E-409C-BE32-E72D297353CC}">
                      <c16:uniqueId val="{00000021-B2D9-48A4-9076-5B575E30C4F7}"/>
                    </c:ext>
                  </c:extLst>
                </c:dPt>
                <c:dPt>
                  <c:idx val="4"/>
                  <c:bubble3D val="0"/>
                  <c:spPr>
                    <a:gradFill rotWithShape="1">
                      <a:gsLst>
                        <a:gs pos="0">
                          <a:schemeClr val="accent5">
                            <a:satMod val="103000"/>
                            <a:lumMod val="102000"/>
                            <a:tint val="94000"/>
                          </a:schemeClr>
                        </a:gs>
                        <a:gs pos="50000">
                          <a:schemeClr val="accent5">
                            <a:satMod val="110000"/>
                            <a:lumMod val="100000"/>
                            <a:shade val="100000"/>
                          </a:schemeClr>
                        </a:gs>
                        <a:gs pos="100000">
                          <a:schemeClr val="accent5">
                            <a:lumMod val="99000"/>
                            <a:satMod val="120000"/>
                            <a:shade val="78000"/>
                          </a:schemeClr>
                        </a:gs>
                      </a:gsLst>
                      <a:lin ang="5400000" scaled="0"/>
                    </a:gradFill>
                    <a:ln>
                      <a:noFill/>
                    </a:ln>
                    <a:effectLst>
                      <a:outerShdw blurRad="57150" dist="19050" dir="5400000" algn="ctr" rotWithShape="0">
                        <a:srgbClr val="000000">
                          <a:alpha val="63000"/>
                        </a:srgbClr>
                      </a:outerShdw>
                    </a:effectLst>
                  </c:spPr>
                  <c:extLst xmlns:c15="http://schemas.microsoft.com/office/drawing/2012/chart">
                    <c:ext xmlns:c16="http://schemas.microsoft.com/office/drawing/2014/chart" uri="{C3380CC4-5D6E-409C-BE32-E72D297353CC}">
                      <c16:uniqueId val="{00000023-B2D9-48A4-9076-5B575E30C4F7}"/>
                    </c:ext>
                  </c:extLst>
                </c:dPt>
                <c:dPt>
                  <c:idx val="5"/>
                  <c:bubble3D val="0"/>
                  <c:spPr>
                    <a:gradFill rotWithShape="1">
                      <a:gsLst>
                        <a:gs pos="0">
                          <a:schemeClr val="accent6">
                            <a:lumMod val="60000"/>
                            <a:satMod val="103000"/>
                            <a:lumMod val="102000"/>
                            <a:tint val="94000"/>
                          </a:schemeClr>
                        </a:gs>
                        <a:gs pos="50000">
                          <a:schemeClr val="accent6">
                            <a:lumMod val="60000"/>
                            <a:satMod val="110000"/>
                            <a:lumMod val="100000"/>
                            <a:shade val="100000"/>
                          </a:schemeClr>
                        </a:gs>
                        <a:gs pos="100000">
                          <a:schemeClr val="accent6">
                            <a:lumMod val="60000"/>
                            <a:lumMod val="99000"/>
                            <a:satMod val="120000"/>
                            <a:shade val="78000"/>
                          </a:schemeClr>
                        </a:gs>
                      </a:gsLst>
                      <a:lin ang="5400000" scaled="0"/>
                    </a:gradFill>
                    <a:ln>
                      <a:noFill/>
                    </a:ln>
                    <a:effectLst>
                      <a:outerShdw blurRad="57150" dist="19050" dir="5400000" algn="ctr" rotWithShape="0">
                        <a:srgbClr val="000000">
                          <a:alpha val="63000"/>
                        </a:srgbClr>
                      </a:outerShdw>
                    </a:effectLst>
                  </c:spPr>
                  <c:extLst xmlns:c15="http://schemas.microsoft.com/office/drawing/2012/chart">
                    <c:ext xmlns:c16="http://schemas.microsoft.com/office/drawing/2014/chart" uri="{C3380CC4-5D6E-409C-BE32-E72D297353CC}">
                      <c16:uniqueId val="{00000025-B2D9-48A4-9076-5B575E30C4F7}"/>
                    </c:ext>
                  </c:extLst>
                </c:dPt>
                <c:cat>
                  <c:str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страны!$A$4:$A$16</c15:sqref>
                        </c15:formulaRef>
                      </c:ext>
                    </c:extLst>
                    <c:strCache>
                      <c:ptCount val="6"/>
                      <c:pt idx="0">
                        <c:v>1</c:v>
                      </c:pt>
                      <c:pt idx="1">
                        <c:v>2</c:v>
                      </c:pt>
                      <c:pt idx="2">
                        <c:v>3</c:v>
                      </c:pt>
                      <c:pt idx="3">
                        <c:v>4</c:v>
                      </c:pt>
                      <c:pt idx="4">
                        <c:v>5</c:v>
                      </c:pt>
                      <c:pt idx="5">
                        <c:v>12</c:v>
                      </c:pt>
                    </c:strCache>
                  </c:strRef>
                </c:cat>
                <c:val>
                  <c:num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страны!$C$4:$C$16</c15:sqref>
                        </c15:formulaRef>
                      </c:ext>
                    </c:extLst>
                    <c:numCache>
                      <c:formatCode>#,##0</c:formatCode>
                      <c:ptCount val="6"/>
                      <c:pt idx="0">
                        <c:v>452040</c:v>
                      </c:pt>
                      <c:pt idx="1">
                        <c:v>255292</c:v>
                      </c:pt>
                      <c:pt idx="2">
                        <c:v>471877</c:v>
                      </c:pt>
                      <c:pt idx="3">
                        <c:v>401495</c:v>
                      </c:pt>
                      <c:pt idx="4">
                        <c:v>344000</c:v>
                      </c:pt>
                      <c:pt idx="5">
                        <c:v>888014</c:v>
                      </c:pt>
                    </c:numCache>
                  </c:numRef>
                </c:val>
                <c:extLst xmlns:c15="http://schemas.microsoft.com/office/drawing/2012/chart">
                  <c:ext xmlns:c16="http://schemas.microsoft.com/office/drawing/2014/chart" uri="{C3380CC4-5D6E-409C-BE32-E72D297353CC}">
                    <c16:uniqueId val="{00000026-B2D9-48A4-9076-5B575E30C4F7}"/>
                  </c:ext>
                </c:extLst>
              </c15:ser>
            </c15:filteredPieSeries>
            <c15:filteredPieSeries>
              <c15:ser>
                <c:idx val="2"/>
                <c:order val="2"/>
                <c:tx>
                  <c:str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страны!$D$3</c15:sqref>
                        </c15:formulaRef>
                      </c:ext>
                    </c:extLst>
                    <c:strCache>
                      <c:ptCount val="1"/>
                      <c:pt idx="0">
                        <c:v>Сума переказів в Україну, екв. дол. США</c:v>
                      </c:pt>
                    </c:strCache>
                  </c:strRef>
                </c:tx>
                <c:dPt>
                  <c:idx val="0"/>
                  <c:bubble3D val="0"/>
                  <c:spPr>
                    <a:gradFill rotWithShape="1">
                      <a:gsLst>
                        <a:gs pos="0">
                          <a:schemeClr val="accent1">
                            <a:satMod val="103000"/>
                            <a:lumMod val="102000"/>
                            <a:tint val="94000"/>
                          </a:schemeClr>
                        </a:gs>
                        <a:gs pos="50000">
                          <a:schemeClr val="accent1">
                            <a:satMod val="110000"/>
                            <a:lumMod val="100000"/>
                            <a:shade val="100000"/>
                          </a:schemeClr>
                        </a:gs>
                        <a:gs pos="100000">
                          <a:schemeClr val="accent1">
                            <a:lumMod val="99000"/>
                            <a:satMod val="120000"/>
                            <a:shade val="78000"/>
                          </a:schemeClr>
                        </a:gs>
                      </a:gsLst>
                      <a:lin ang="5400000" scaled="0"/>
                    </a:gradFill>
                    <a:ln>
                      <a:noFill/>
                    </a:ln>
                    <a:effectLst>
                      <a:outerShdw blurRad="57150" dist="19050" dir="5400000" algn="ctr" rotWithShape="0">
                        <a:srgbClr val="000000">
                          <a:alpha val="63000"/>
                        </a:srgbClr>
                      </a:outerShdw>
                    </a:effectLst>
                  </c:spPr>
                  <c:extLst xmlns:c15="http://schemas.microsoft.com/office/drawing/2012/chart">
                    <c:ext xmlns:c16="http://schemas.microsoft.com/office/drawing/2014/chart" uri="{C3380CC4-5D6E-409C-BE32-E72D297353CC}">
                      <c16:uniqueId val="{00000028-B2D9-48A4-9076-5B575E30C4F7}"/>
                    </c:ext>
                  </c:extLst>
                </c:dPt>
                <c:dPt>
                  <c:idx val="1"/>
                  <c:bubble3D val="0"/>
                  <c:spPr>
                    <a:gradFill rotWithShape="1">
                      <a:gsLst>
                        <a:gs pos="0">
                          <a:schemeClr val="accent2">
                            <a:satMod val="103000"/>
                            <a:lumMod val="102000"/>
                            <a:tint val="94000"/>
                          </a:schemeClr>
                        </a:gs>
                        <a:gs pos="50000">
                          <a:schemeClr val="accent2">
                            <a:satMod val="110000"/>
                            <a:lumMod val="100000"/>
                            <a:shade val="100000"/>
                          </a:schemeClr>
                        </a:gs>
                        <a:gs pos="100000">
                          <a:schemeClr val="accent2">
                            <a:lumMod val="99000"/>
                            <a:satMod val="120000"/>
                            <a:shade val="78000"/>
                          </a:schemeClr>
                        </a:gs>
                      </a:gsLst>
                      <a:lin ang="5400000" scaled="0"/>
                    </a:gradFill>
                    <a:ln>
                      <a:noFill/>
                    </a:ln>
                    <a:effectLst>
                      <a:outerShdw blurRad="57150" dist="19050" dir="5400000" algn="ctr" rotWithShape="0">
                        <a:srgbClr val="000000">
                          <a:alpha val="63000"/>
                        </a:srgbClr>
                      </a:outerShdw>
                    </a:effectLst>
                  </c:spPr>
                  <c:extLst xmlns:c15="http://schemas.microsoft.com/office/drawing/2012/chart">
                    <c:ext xmlns:c16="http://schemas.microsoft.com/office/drawing/2014/chart" uri="{C3380CC4-5D6E-409C-BE32-E72D297353CC}">
                      <c16:uniqueId val="{0000002A-B2D9-48A4-9076-5B575E30C4F7}"/>
                    </c:ext>
                  </c:extLst>
                </c:dPt>
                <c:dPt>
                  <c:idx val="2"/>
                  <c:bubble3D val="0"/>
                  <c:spPr>
                    <a:gradFill rotWithShape="1">
                      <a:gsLst>
                        <a:gs pos="0">
                          <a:schemeClr val="accent3">
                            <a:satMod val="103000"/>
                            <a:lumMod val="102000"/>
                            <a:tint val="94000"/>
                          </a:schemeClr>
                        </a:gs>
                        <a:gs pos="50000">
                          <a:schemeClr val="accent3">
                            <a:satMod val="110000"/>
                            <a:lumMod val="100000"/>
                            <a:shade val="100000"/>
                          </a:schemeClr>
                        </a:gs>
                        <a:gs pos="100000">
                          <a:schemeClr val="accent3">
                            <a:lumMod val="99000"/>
                            <a:satMod val="120000"/>
                            <a:shade val="78000"/>
                          </a:schemeClr>
                        </a:gs>
                      </a:gsLst>
                      <a:lin ang="5400000" scaled="0"/>
                    </a:gradFill>
                    <a:ln>
                      <a:noFill/>
                    </a:ln>
                    <a:effectLst>
                      <a:outerShdw blurRad="57150" dist="19050" dir="5400000" algn="ctr" rotWithShape="0">
                        <a:srgbClr val="000000">
                          <a:alpha val="63000"/>
                        </a:srgbClr>
                      </a:outerShdw>
                    </a:effectLst>
                  </c:spPr>
                  <c:extLst xmlns:c15="http://schemas.microsoft.com/office/drawing/2012/chart">
                    <c:ext xmlns:c16="http://schemas.microsoft.com/office/drawing/2014/chart" uri="{C3380CC4-5D6E-409C-BE32-E72D297353CC}">
                      <c16:uniqueId val="{0000002C-B2D9-48A4-9076-5B575E30C4F7}"/>
                    </c:ext>
                  </c:extLst>
                </c:dPt>
                <c:dPt>
                  <c:idx val="3"/>
                  <c:bubble3D val="0"/>
                  <c:spPr>
                    <a:gradFill rotWithShape="1">
                      <a:gsLst>
                        <a:gs pos="0">
                          <a:schemeClr val="accent4">
                            <a:satMod val="103000"/>
                            <a:lumMod val="102000"/>
                            <a:tint val="94000"/>
                          </a:schemeClr>
                        </a:gs>
                        <a:gs pos="50000">
                          <a:schemeClr val="accent4">
                            <a:satMod val="110000"/>
                            <a:lumMod val="100000"/>
                            <a:shade val="100000"/>
                          </a:schemeClr>
                        </a:gs>
                        <a:gs pos="100000">
                          <a:schemeClr val="accent4">
                            <a:lumMod val="99000"/>
                            <a:satMod val="120000"/>
                            <a:shade val="78000"/>
                          </a:schemeClr>
                        </a:gs>
                      </a:gsLst>
                      <a:lin ang="5400000" scaled="0"/>
                    </a:gradFill>
                    <a:ln>
                      <a:noFill/>
                    </a:ln>
                    <a:effectLst>
                      <a:outerShdw blurRad="57150" dist="19050" dir="5400000" algn="ctr" rotWithShape="0">
                        <a:srgbClr val="000000">
                          <a:alpha val="63000"/>
                        </a:srgbClr>
                      </a:outerShdw>
                    </a:effectLst>
                  </c:spPr>
                  <c:extLst xmlns:c15="http://schemas.microsoft.com/office/drawing/2012/chart">
                    <c:ext xmlns:c16="http://schemas.microsoft.com/office/drawing/2014/chart" uri="{C3380CC4-5D6E-409C-BE32-E72D297353CC}">
                      <c16:uniqueId val="{0000002E-B2D9-48A4-9076-5B575E30C4F7}"/>
                    </c:ext>
                  </c:extLst>
                </c:dPt>
                <c:dPt>
                  <c:idx val="4"/>
                  <c:bubble3D val="0"/>
                  <c:spPr>
                    <a:gradFill rotWithShape="1">
                      <a:gsLst>
                        <a:gs pos="0">
                          <a:schemeClr val="accent5">
                            <a:satMod val="103000"/>
                            <a:lumMod val="102000"/>
                            <a:tint val="94000"/>
                          </a:schemeClr>
                        </a:gs>
                        <a:gs pos="50000">
                          <a:schemeClr val="accent5">
                            <a:satMod val="110000"/>
                            <a:lumMod val="100000"/>
                            <a:shade val="100000"/>
                          </a:schemeClr>
                        </a:gs>
                        <a:gs pos="100000">
                          <a:schemeClr val="accent5">
                            <a:lumMod val="99000"/>
                            <a:satMod val="120000"/>
                            <a:shade val="78000"/>
                          </a:schemeClr>
                        </a:gs>
                      </a:gsLst>
                      <a:lin ang="5400000" scaled="0"/>
                    </a:gradFill>
                    <a:ln>
                      <a:noFill/>
                    </a:ln>
                    <a:effectLst>
                      <a:outerShdw blurRad="57150" dist="19050" dir="5400000" algn="ctr" rotWithShape="0">
                        <a:srgbClr val="000000">
                          <a:alpha val="63000"/>
                        </a:srgbClr>
                      </a:outerShdw>
                    </a:effectLst>
                  </c:spPr>
                  <c:extLst xmlns:c15="http://schemas.microsoft.com/office/drawing/2012/chart">
                    <c:ext xmlns:c16="http://schemas.microsoft.com/office/drawing/2014/chart" uri="{C3380CC4-5D6E-409C-BE32-E72D297353CC}">
                      <c16:uniqueId val="{00000030-B2D9-48A4-9076-5B575E30C4F7}"/>
                    </c:ext>
                  </c:extLst>
                </c:dPt>
                <c:dPt>
                  <c:idx val="5"/>
                  <c:bubble3D val="0"/>
                  <c:spPr>
                    <a:gradFill rotWithShape="1">
                      <a:gsLst>
                        <a:gs pos="0">
                          <a:schemeClr val="accent6">
                            <a:lumMod val="60000"/>
                            <a:satMod val="103000"/>
                            <a:lumMod val="102000"/>
                            <a:tint val="94000"/>
                          </a:schemeClr>
                        </a:gs>
                        <a:gs pos="50000">
                          <a:schemeClr val="accent6">
                            <a:lumMod val="60000"/>
                            <a:satMod val="110000"/>
                            <a:lumMod val="100000"/>
                            <a:shade val="100000"/>
                          </a:schemeClr>
                        </a:gs>
                        <a:gs pos="100000">
                          <a:schemeClr val="accent6">
                            <a:lumMod val="60000"/>
                            <a:lumMod val="99000"/>
                            <a:satMod val="120000"/>
                            <a:shade val="78000"/>
                          </a:schemeClr>
                        </a:gs>
                      </a:gsLst>
                      <a:lin ang="5400000" scaled="0"/>
                    </a:gradFill>
                    <a:ln>
                      <a:noFill/>
                    </a:ln>
                    <a:effectLst>
                      <a:outerShdw blurRad="57150" dist="19050" dir="5400000" algn="ctr" rotWithShape="0">
                        <a:srgbClr val="000000">
                          <a:alpha val="63000"/>
                        </a:srgbClr>
                      </a:outerShdw>
                    </a:effectLst>
                  </c:spPr>
                  <c:extLst xmlns:c15="http://schemas.microsoft.com/office/drawing/2012/chart">
                    <c:ext xmlns:c16="http://schemas.microsoft.com/office/drawing/2014/chart" uri="{C3380CC4-5D6E-409C-BE32-E72D297353CC}">
                      <c16:uniqueId val="{00000032-B2D9-48A4-9076-5B575E30C4F7}"/>
                    </c:ext>
                  </c:extLst>
                </c:dPt>
                <c:cat>
                  <c:str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страны!$A$4:$A$16</c15:sqref>
                        </c15:formulaRef>
                      </c:ext>
                    </c:extLst>
                    <c:strCache>
                      <c:ptCount val="6"/>
                      <c:pt idx="0">
                        <c:v>1</c:v>
                      </c:pt>
                      <c:pt idx="1">
                        <c:v>2</c:v>
                      </c:pt>
                      <c:pt idx="2">
                        <c:v>3</c:v>
                      </c:pt>
                      <c:pt idx="3">
                        <c:v>4</c:v>
                      </c:pt>
                      <c:pt idx="4">
                        <c:v>5</c:v>
                      </c:pt>
                      <c:pt idx="5">
                        <c:v>12</c:v>
                      </c:pt>
                    </c:strCache>
                  </c:strRef>
                </c:cat>
                <c:val>
                  <c:num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страны!$D$4:$D$16</c15:sqref>
                        </c15:formulaRef>
                      </c:ext>
                    </c:extLst>
                    <c:numCache>
                      <c:formatCode>#,##0.00</c:formatCode>
                      <c:ptCount val="6"/>
                      <c:pt idx="0">
                        <c:v>183965020.06163952</c:v>
                      </c:pt>
                      <c:pt idx="1">
                        <c:v>157193305.14770588</c:v>
                      </c:pt>
                      <c:pt idx="2">
                        <c:v>122310774.55972846</c:v>
                      </c:pt>
                      <c:pt idx="3">
                        <c:v>95936145.634180516</c:v>
                      </c:pt>
                      <c:pt idx="4">
                        <c:v>82403669.069396704</c:v>
                      </c:pt>
                      <c:pt idx="5">
                        <c:v>567439329.29999995</c:v>
                      </c:pt>
                    </c:numCache>
                  </c:numRef>
                </c:val>
                <c:extLst xmlns:c15="http://schemas.microsoft.com/office/drawing/2012/chart">
                  <c:ext xmlns:c16="http://schemas.microsoft.com/office/drawing/2014/chart" uri="{C3380CC4-5D6E-409C-BE32-E72D297353CC}">
                    <c16:uniqueId val="{00000033-B2D9-48A4-9076-5B575E30C4F7}"/>
                  </c:ext>
                </c:extLst>
              </c15:ser>
            </c15:filteredPieSeries>
          </c:ext>
        </c:extLst>
      </c:pie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 w="9525" cap="flat" cmpd="sng" algn="ctr">
      <a:noFill/>
      <a:round/>
    </a:ln>
    <a:effectLst/>
  </c:spPr>
  <c:txPr>
    <a:bodyPr/>
    <a:lstStyle/>
    <a:p>
      <a:pPr>
        <a:defRPr/>
      </a:pPr>
      <a:endParaRPr lang="uk-UA"/>
    </a:p>
  </c:txPr>
  <c:externalData r:id="rId2">
    <c:autoUpdate val="0"/>
  </c:externalData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uk-UA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plotArea>
      <c:layout/>
      <c:pieChart>
        <c:varyColors val="1"/>
        <c:dLbls>
          <c:dLblPos val="bestFit"/>
          <c:showLegendKey val="0"/>
          <c:showVal val="1"/>
          <c:showCatName val="0"/>
          <c:showSerName val="0"/>
          <c:showPercent val="0"/>
          <c:showBubbleSize val="0"/>
          <c:showLeaderLines val="1"/>
        </c:dLbls>
        <c:firstSliceAng val="0"/>
        <c:extLst>
          <c:ext xmlns:c15="http://schemas.microsoft.com/office/drawing/2012/chart" uri="{02D57815-91ED-43cb-92C2-25804820EDAC}">
            <c15:filteredPieSeries>
              <c15:ser>
                <c:idx val="0"/>
                <c:order val="0"/>
                <c:tx>
                  <c:strRef>
                    <c:extLst>
                      <c:ext uri="{02D57815-91ED-43cb-92C2-25804820EDAC}">
                        <c15:formulaRef>
                          <c15:sqref>страны!$B$21</c15:sqref>
                        </c15:formulaRef>
                      </c:ext>
                    </c:extLst>
                    <c:strCache>
                      <c:ptCount val="1"/>
                      <c:pt idx="0">
                        <c:v>Країна виплати переказу</c:v>
                      </c:pt>
                    </c:strCache>
                  </c:strRef>
                </c:tx>
                <c:dPt>
                  <c:idx val="0"/>
                  <c:bubble3D val="0"/>
                  <c:spPr>
                    <a:gradFill rotWithShape="1">
                      <a:gsLst>
                        <a:gs pos="0">
                          <a:schemeClr val="accent1">
                            <a:satMod val="103000"/>
                            <a:lumMod val="102000"/>
                            <a:tint val="94000"/>
                          </a:schemeClr>
                        </a:gs>
                        <a:gs pos="50000">
                          <a:schemeClr val="accent1">
                            <a:satMod val="110000"/>
                            <a:lumMod val="100000"/>
                            <a:shade val="100000"/>
                          </a:schemeClr>
                        </a:gs>
                        <a:gs pos="100000">
                          <a:schemeClr val="accent1">
                            <a:lumMod val="99000"/>
                            <a:satMod val="120000"/>
                            <a:shade val="78000"/>
                          </a:schemeClr>
                        </a:gs>
                      </a:gsLst>
                      <a:lin ang="5400000" scaled="0"/>
                    </a:gradFill>
                    <a:ln>
                      <a:noFill/>
                    </a:ln>
                    <a:effectLst>
                      <a:outerShdw blurRad="57150" dist="19050" dir="5400000" algn="ctr" rotWithShape="0">
                        <a:srgbClr val="000000">
                          <a:alpha val="63000"/>
                        </a:srgbClr>
                      </a:outerShdw>
                    </a:effectLst>
                  </c:spPr>
                  <c:extLst>
                    <c:ext xmlns:c16="http://schemas.microsoft.com/office/drawing/2014/chart" uri="{C3380CC4-5D6E-409C-BE32-E72D297353CC}">
                      <c16:uniqueId val="{0000001A-3B61-437A-BC1F-EE2C8FFF0283}"/>
                    </c:ext>
                  </c:extLst>
                </c:dPt>
                <c:dPt>
                  <c:idx val="1"/>
                  <c:bubble3D val="0"/>
                  <c:spPr>
                    <a:gradFill rotWithShape="1">
                      <a:gsLst>
                        <a:gs pos="0">
                          <a:schemeClr val="accent2">
                            <a:satMod val="103000"/>
                            <a:lumMod val="102000"/>
                            <a:tint val="94000"/>
                          </a:schemeClr>
                        </a:gs>
                        <a:gs pos="50000">
                          <a:schemeClr val="accent2">
                            <a:satMod val="110000"/>
                            <a:lumMod val="100000"/>
                            <a:shade val="100000"/>
                          </a:schemeClr>
                        </a:gs>
                        <a:gs pos="100000">
                          <a:schemeClr val="accent2">
                            <a:lumMod val="99000"/>
                            <a:satMod val="120000"/>
                            <a:shade val="78000"/>
                          </a:schemeClr>
                        </a:gs>
                      </a:gsLst>
                      <a:lin ang="5400000" scaled="0"/>
                    </a:gradFill>
                    <a:ln>
                      <a:noFill/>
                    </a:ln>
                    <a:effectLst>
                      <a:outerShdw blurRad="57150" dist="19050" dir="5400000" algn="ctr" rotWithShape="0">
                        <a:srgbClr val="000000">
                          <a:alpha val="63000"/>
                        </a:srgbClr>
                      </a:outerShdw>
                    </a:effectLst>
                  </c:spPr>
                  <c:extLst>
                    <c:ext xmlns:c16="http://schemas.microsoft.com/office/drawing/2014/chart" uri="{C3380CC4-5D6E-409C-BE32-E72D297353CC}">
                      <c16:uniqueId val="{0000001C-3B61-437A-BC1F-EE2C8FFF0283}"/>
                    </c:ext>
                  </c:extLst>
                </c:dPt>
                <c:dPt>
                  <c:idx val="2"/>
                  <c:bubble3D val="0"/>
                  <c:spPr>
                    <a:gradFill rotWithShape="1">
                      <a:gsLst>
                        <a:gs pos="0">
                          <a:schemeClr val="accent3">
                            <a:satMod val="103000"/>
                            <a:lumMod val="102000"/>
                            <a:tint val="94000"/>
                          </a:schemeClr>
                        </a:gs>
                        <a:gs pos="50000">
                          <a:schemeClr val="accent3">
                            <a:satMod val="110000"/>
                            <a:lumMod val="100000"/>
                            <a:shade val="100000"/>
                          </a:schemeClr>
                        </a:gs>
                        <a:gs pos="100000">
                          <a:schemeClr val="accent3">
                            <a:lumMod val="99000"/>
                            <a:satMod val="120000"/>
                            <a:shade val="78000"/>
                          </a:schemeClr>
                        </a:gs>
                      </a:gsLst>
                      <a:lin ang="5400000" scaled="0"/>
                    </a:gradFill>
                    <a:ln>
                      <a:noFill/>
                    </a:ln>
                    <a:effectLst>
                      <a:outerShdw blurRad="57150" dist="19050" dir="5400000" algn="ctr" rotWithShape="0">
                        <a:srgbClr val="000000">
                          <a:alpha val="63000"/>
                        </a:srgbClr>
                      </a:outerShdw>
                    </a:effectLst>
                  </c:spPr>
                  <c:extLst>
                    <c:ext xmlns:c16="http://schemas.microsoft.com/office/drawing/2014/chart" uri="{C3380CC4-5D6E-409C-BE32-E72D297353CC}">
                      <c16:uniqueId val="{0000001E-3B61-437A-BC1F-EE2C8FFF0283}"/>
                    </c:ext>
                  </c:extLst>
                </c:dPt>
                <c:dPt>
                  <c:idx val="3"/>
                  <c:bubble3D val="0"/>
                  <c:spPr>
                    <a:gradFill rotWithShape="1">
                      <a:gsLst>
                        <a:gs pos="0">
                          <a:schemeClr val="accent4">
                            <a:satMod val="103000"/>
                            <a:lumMod val="102000"/>
                            <a:tint val="94000"/>
                          </a:schemeClr>
                        </a:gs>
                        <a:gs pos="50000">
                          <a:schemeClr val="accent4">
                            <a:satMod val="110000"/>
                            <a:lumMod val="100000"/>
                            <a:shade val="100000"/>
                          </a:schemeClr>
                        </a:gs>
                        <a:gs pos="100000">
                          <a:schemeClr val="accent4">
                            <a:lumMod val="99000"/>
                            <a:satMod val="120000"/>
                            <a:shade val="78000"/>
                          </a:schemeClr>
                        </a:gs>
                      </a:gsLst>
                      <a:lin ang="5400000" scaled="0"/>
                    </a:gradFill>
                    <a:ln>
                      <a:noFill/>
                    </a:ln>
                    <a:effectLst>
                      <a:outerShdw blurRad="57150" dist="19050" dir="5400000" algn="ctr" rotWithShape="0">
                        <a:srgbClr val="000000">
                          <a:alpha val="63000"/>
                        </a:srgbClr>
                      </a:outerShdw>
                    </a:effectLst>
                  </c:spPr>
                  <c:extLst>
                    <c:ext xmlns:c16="http://schemas.microsoft.com/office/drawing/2014/chart" uri="{C3380CC4-5D6E-409C-BE32-E72D297353CC}">
                      <c16:uniqueId val="{00000020-3B61-437A-BC1F-EE2C8FFF0283}"/>
                    </c:ext>
                  </c:extLst>
                </c:dPt>
                <c:dPt>
                  <c:idx val="4"/>
                  <c:bubble3D val="0"/>
                  <c:spPr>
                    <a:gradFill rotWithShape="1">
                      <a:gsLst>
                        <a:gs pos="0">
                          <a:schemeClr val="accent5">
                            <a:satMod val="103000"/>
                            <a:lumMod val="102000"/>
                            <a:tint val="94000"/>
                          </a:schemeClr>
                        </a:gs>
                        <a:gs pos="50000">
                          <a:schemeClr val="accent5">
                            <a:satMod val="110000"/>
                            <a:lumMod val="100000"/>
                            <a:shade val="100000"/>
                          </a:schemeClr>
                        </a:gs>
                        <a:gs pos="100000">
                          <a:schemeClr val="accent5">
                            <a:lumMod val="99000"/>
                            <a:satMod val="120000"/>
                            <a:shade val="78000"/>
                          </a:schemeClr>
                        </a:gs>
                      </a:gsLst>
                      <a:lin ang="5400000" scaled="0"/>
                    </a:gradFill>
                    <a:ln>
                      <a:noFill/>
                    </a:ln>
                    <a:effectLst>
                      <a:outerShdw blurRad="57150" dist="19050" dir="5400000" algn="ctr" rotWithShape="0">
                        <a:srgbClr val="000000">
                          <a:alpha val="63000"/>
                        </a:srgbClr>
                      </a:outerShdw>
                    </a:effectLst>
                  </c:spPr>
                  <c:extLst>
                    <c:ext xmlns:c16="http://schemas.microsoft.com/office/drawing/2014/chart" uri="{C3380CC4-5D6E-409C-BE32-E72D297353CC}">
                      <c16:uniqueId val="{00000022-3B61-437A-BC1F-EE2C8FFF0283}"/>
                    </c:ext>
                  </c:extLst>
                </c:dPt>
                <c:dPt>
                  <c:idx val="5"/>
                  <c:bubble3D val="0"/>
                  <c:spPr>
                    <a:gradFill rotWithShape="1">
                      <a:gsLst>
                        <a:gs pos="0">
                          <a:schemeClr val="accent6">
                            <a:satMod val="103000"/>
                            <a:lumMod val="102000"/>
                            <a:tint val="94000"/>
                          </a:schemeClr>
                        </a:gs>
                        <a:gs pos="50000">
                          <a:schemeClr val="accent6">
                            <a:satMod val="110000"/>
                            <a:lumMod val="100000"/>
                            <a:shade val="100000"/>
                          </a:schemeClr>
                        </a:gs>
                        <a:gs pos="100000">
                          <a:schemeClr val="accent6">
                            <a:lumMod val="99000"/>
                            <a:satMod val="120000"/>
                            <a:shade val="78000"/>
                          </a:schemeClr>
                        </a:gs>
                      </a:gsLst>
                      <a:lin ang="5400000" scaled="0"/>
                    </a:gradFill>
                    <a:ln>
                      <a:noFill/>
                    </a:ln>
                    <a:effectLst>
                      <a:outerShdw blurRad="57150" dist="19050" dir="5400000" algn="ctr" rotWithShape="0">
                        <a:srgbClr val="000000">
                          <a:alpha val="63000"/>
                        </a:srgbClr>
                      </a:outerShdw>
                    </a:effectLst>
                  </c:spPr>
                  <c:extLst>
                    <c:ext xmlns:c16="http://schemas.microsoft.com/office/drawing/2014/chart" uri="{C3380CC4-5D6E-409C-BE32-E72D297353CC}">
                      <c16:uniqueId val="{00000024-3B61-437A-BC1F-EE2C8FFF0283}"/>
                    </c:ext>
                  </c:extLst>
                </c:dPt>
                <c:dPt>
                  <c:idx val="6"/>
                  <c:bubble3D val="0"/>
                  <c:spPr>
                    <a:gradFill rotWithShape="1">
                      <a:gsLst>
                        <a:gs pos="0">
                          <a:schemeClr val="accent1">
                            <a:lumMod val="60000"/>
                            <a:satMod val="103000"/>
                            <a:lumMod val="102000"/>
                            <a:tint val="94000"/>
                          </a:schemeClr>
                        </a:gs>
                        <a:gs pos="50000">
                          <a:schemeClr val="accent1">
                            <a:lumMod val="60000"/>
                            <a:satMod val="110000"/>
                            <a:lumMod val="100000"/>
                            <a:shade val="100000"/>
                          </a:schemeClr>
                        </a:gs>
                        <a:gs pos="100000">
                          <a:schemeClr val="accent1">
                            <a:lumMod val="60000"/>
                            <a:lumMod val="99000"/>
                            <a:satMod val="120000"/>
                            <a:shade val="78000"/>
                          </a:schemeClr>
                        </a:gs>
                      </a:gsLst>
                      <a:lin ang="5400000" scaled="0"/>
                    </a:gradFill>
                    <a:ln>
                      <a:noFill/>
                    </a:ln>
                    <a:effectLst>
                      <a:outerShdw blurRad="57150" dist="19050" dir="5400000" algn="ctr" rotWithShape="0">
                        <a:srgbClr val="000000">
                          <a:alpha val="63000"/>
                        </a:srgbClr>
                      </a:outerShdw>
                    </a:effectLst>
                  </c:spPr>
                  <c:extLst>
                    <c:ext xmlns:c16="http://schemas.microsoft.com/office/drawing/2014/chart" uri="{C3380CC4-5D6E-409C-BE32-E72D297353CC}">
                      <c16:uniqueId val="{00000026-3B61-437A-BC1F-EE2C8FFF0283}"/>
                    </c:ext>
                  </c:extLst>
                </c:dPt>
                <c:dPt>
                  <c:idx val="7"/>
                  <c:bubble3D val="0"/>
                  <c:spPr>
                    <a:gradFill rotWithShape="1">
                      <a:gsLst>
                        <a:gs pos="0">
                          <a:schemeClr val="accent2">
                            <a:lumMod val="60000"/>
                            <a:satMod val="103000"/>
                            <a:lumMod val="102000"/>
                            <a:tint val="94000"/>
                          </a:schemeClr>
                        </a:gs>
                        <a:gs pos="50000">
                          <a:schemeClr val="accent2">
                            <a:lumMod val="60000"/>
                            <a:satMod val="110000"/>
                            <a:lumMod val="100000"/>
                            <a:shade val="100000"/>
                          </a:schemeClr>
                        </a:gs>
                        <a:gs pos="100000">
                          <a:schemeClr val="accent2">
                            <a:lumMod val="60000"/>
                            <a:lumMod val="99000"/>
                            <a:satMod val="120000"/>
                            <a:shade val="78000"/>
                          </a:schemeClr>
                        </a:gs>
                      </a:gsLst>
                      <a:lin ang="5400000" scaled="0"/>
                    </a:gradFill>
                    <a:ln>
                      <a:noFill/>
                    </a:ln>
                    <a:effectLst>
                      <a:outerShdw blurRad="57150" dist="19050" dir="5400000" algn="ctr" rotWithShape="0">
                        <a:srgbClr val="000000">
                          <a:alpha val="63000"/>
                        </a:srgbClr>
                      </a:outerShdw>
                    </a:effectLst>
                  </c:spPr>
                  <c:extLst>
                    <c:ext xmlns:c16="http://schemas.microsoft.com/office/drawing/2014/chart" uri="{C3380CC4-5D6E-409C-BE32-E72D297353CC}">
                      <c16:uniqueId val="{00000028-3B61-437A-BC1F-EE2C8FFF0283}"/>
                    </c:ext>
                  </c:extLst>
                </c:dPt>
                <c:dPt>
                  <c:idx val="8"/>
                  <c:bubble3D val="0"/>
                  <c:spPr>
                    <a:gradFill rotWithShape="1">
                      <a:gsLst>
                        <a:gs pos="0">
                          <a:schemeClr val="accent3">
                            <a:lumMod val="60000"/>
                            <a:satMod val="103000"/>
                            <a:lumMod val="102000"/>
                            <a:tint val="94000"/>
                          </a:schemeClr>
                        </a:gs>
                        <a:gs pos="50000">
                          <a:schemeClr val="accent3">
                            <a:lumMod val="60000"/>
                            <a:satMod val="110000"/>
                            <a:lumMod val="100000"/>
                            <a:shade val="100000"/>
                          </a:schemeClr>
                        </a:gs>
                        <a:gs pos="100000">
                          <a:schemeClr val="accent3">
                            <a:lumMod val="60000"/>
                            <a:lumMod val="99000"/>
                            <a:satMod val="120000"/>
                            <a:shade val="78000"/>
                          </a:schemeClr>
                        </a:gs>
                      </a:gsLst>
                      <a:lin ang="5400000" scaled="0"/>
                    </a:gradFill>
                    <a:ln>
                      <a:noFill/>
                    </a:ln>
                    <a:effectLst>
                      <a:outerShdw blurRad="57150" dist="19050" dir="5400000" algn="ctr" rotWithShape="0">
                        <a:srgbClr val="000000">
                          <a:alpha val="63000"/>
                        </a:srgbClr>
                      </a:outerShdw>
                    </a:effectLst>
                  </c:spPr>
                  <c:extLst>
                    <c:ext xmlns:c16="http://schemas.microsoft.com/office/drawing/2014/chart" uri="{C3380CC4-5D6E-409C-BE32-E72D297353CC}">
                      <c16:uniqueId val="{0000002A-3B61-437A-BC1F-EE2C8FFF0283}"/>
                    </c:ext>
                  </c:extLst>
                </c:dPt>
                <c:dPt>
                  <c:idx val="9"/>
                  <c:bubble3D val="0"/>
                  <c:spPr>
                    <a:gradFill rotWithShape="1">
                      <a:gsLst>
                        <a:gs pos="0">
                          <a:schemeClr val="accent4">
                            <a:lumMod val="60000"/>
                            <a:satMod val="103000"/>
                            <a:lumMod val="102000"/>
                            <a:tint val="94000"/>
                          </a:schemeClr>
                        </a:gs>
                        <a:gs pos="50000">
                          <a:schemeClr val="accent4">
                            <a:lumMod val="60000"/>
                            <a:satMod val="110000"/>
                            <a:lumMod val="100000"/>
                            <a:shade val="100000"/>
                          </a:schemeClr>
                        </a:gs>
                        <a:gs pos="100000">
                          <a:schemeClr val="accent4">
                            <a:lumMod val="60000"/>
                            <a:lumMod val="99000"/>
                            <a:satMod val="120000"/>
                            <a:shade val="78000"/>
                          </a:schemeClr>
                        </a:gs>
                      </a:gsLst>
                      <a:lin ang="5400000" scaled="0"/>
                    </a:gradFill>
                    <a:ln>
                      <a:noFill/>
                    </a:ln>
                    <a:effectLst>
                      <a:outerShdw blurRad="57150" dist="19050" dir="5400000" algn="ctr" rotWithShape="0">
                        <a:srgbClr val="000000">
                          <a:alpha val="63000"/>
                        </a:srgbClr>
                      </a:outerShdw>
                    </a:effectLst>
                  </c:spPr>
                  <c:extLst>
                    <c:ext xmlns:c16="http://schemas.microsoft.com/office/drawing/2014/chart" uri="{C3380CC4-5D6E-409C-BE32-E72D297353CC}">
                      <c16:uniqueId val="{0000002C-3B61-437A-BC1F-EE2C8FFF0283}"/>
                    </c:ext>
                  </c:extLst>
                </c:dPt>
                <c:dPt>
                  <c:idx val="10"/>
                  <c:bubble3D val="0"/>
                  <c:spPr>
                    <a:gradFill rotWithShape="1">
                      <a:gsLst>
                        <a:gs pos="0">
                          <a:schemeClr val="accent5">
                            <a:lumMod val="60000"/>
                            <a:satMod val="103000"/>
                            <a:lumMod val="102000"/>
                            <a:tint val="94000"/>
                          </a:schemeClr>
                        </a:gs>
                        <a:gs pos="50000">
                          <a:schemeClr val="accent5">
                            <a:lumMod val="60000"/>
                            <a:satMod val="110000"/>
                            <a:lumMod val="100000"/>
                            <a:shade val="100000"/>
                          </a:schemeClr>
                        </a:gs>
                        <a:gs pos="100000">
                          <a:schemeClr val="accent5">
                            <a:lumMod val="60000"/>
                            <a:lumMod val="99000"/>
                            <a:satMod val="120000"/>
                            <a:shade val="78000"/>
                          </a:schemeClr>
                        </a:gs>
                      </a:gsLst>
                      <a:lin ang="5400000" scaled="0"/>
                    </a:gradFill>
                    <a:ln>
                      <a:noFill/>
                    </a:ln>
                    <a:effectLst>
                      <a:outerShdw blurRad="57150" dist="19050" dir="5400000" algn="ctr" rotWithShape="0">
                        <a:srgbClr val="000000">
                          <a:alpha val="63000"/>
                        </a:srgbClr>
                      </a:outerShdw>
                    </a:effectLst>
                  </c:spPr>
                  <c:extLst>
                    <c:ext xmlns:c16="http://schemas.microsoft.com/office/drawing/2014/chart" uri="{C3380CC4-5D6E-409C-BE32-E72D297353CC}">
                      <c16:uniqueId val="{0000002E-3B61-437A-BC1F-EE2C8FFF0283}"/>
                    </c:ext>
                  </c:extLst>
                </c:dPt>
                <c:dPt>
                  <c:idx val="11"/>
                  <c:bubble3D val="0"/>
                  <c:spPr>
                    <a:gradFill rotWithShape="1">
                      <a:gsLst>
                        <a:gs pos="0">
                          <a:schemeClr val="accent6">
                            <a:lumMod val="60000"/>
                            <a:satMod val="103000"/>
                            <a:lumMod val="102000"/>
                            <a:tint val="94000"/>
                          </a:schemeClr>
                        </a:gs>
                        <a:gs pos="50000">
                          <a:schemeClr val="accent6">
                            <a:lumMod val="60000"/>
                            <a:satMod val="110000"/>
                            <a:lumMod val="100000"/>
                            <a:shade val="100000"/>
                          </a:schemeClr>
                        </a:gs>
                        <a:gs pos="100000">
                          <a:schemeClr val="accent6">
                            <a:lumMod val="60000"/>
                            <a:lumMod val="99000"/>
                            <a:satMod val="120000"/>
                            <a:shade val="78000"/>
                          </a:schemeClr>
                        </a:gs>
                      </a:gsLst>
                      <a:lin ang="5400000" scaled="0"/>
                    </a:gradFill>
                    <a:ln>
                      <a:noFill/>
                    </a:ln>
                    <a:effectLst>
                      <a:outerShdw blurRad="57150" dist="19050" dir="5400000" algn="ctr" rotWithShape="0">
                        <a:srgbClr val="000000">
                          <a:alpha val="63000"/>
                        </a:srgbClr>
                      </a:outerShdw>
                    </a:effectLst>
                  </c:spPr>
                  <c:extLst>
                    <c:ext xmlns:c16="http://schemas.microsoft.com/office/drawing/2014/chart" uri="{C3380CC4-5D6E-409C-BE32-E72D297353CC}">
                      <c16:uniqueId val="{00000030-3B61-437A-BC1F-EE2C8FFF0283}"/>
                    </c:ext>
                  </c:extLst>
                </c:dPt>
                <c:dLbls>
                  <c:spPr>
                    <a:noFill/>
                    <a:ln>
                      <a:noFill/>
                    </a:ln>
                    <a:effectLst/>
                  </c:spPr>
                  <c:txPr>
                    <a:bodyPr rot="0" spcFirstLastPara="1" vertOverflow="ellipsis" vert="horz" wrap="square" lIns="38100" tIns="19050" rIns="38100" bIns="19050" anchor="ctr" anchorCtr="1">
                      <a:spAutoFit/>
                    </a:bodyPr>
                    <a:lstStyle/>
                    <a:p>
                      <a:pPr>
                        <a:defRPr sz="900" b="0" i="0" u="none" strike="noStrike" kern="1200" baseline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+mn-lt"/>
                          <a:ea typeface="+mn-ea"/>
                          <a:cs typeface="+mn-cs"/>
                        </a:defRPr>
                      </a:pPr>
                      <a:endParaRPr lang="uk-UA"/>
                    </a:p>
                  </c:txPr>
                  <c:dLblPos val="bestFit"/>
                  <c:showLegendKey val="0"/>
                  <c:showVal val="1"/>
                  <c:showCatName val="0"/>
                  <c:showSerName val="0"/>
                  <c:showPercent val="0"/>
                  <c:showBubbleSize val="0"/>
                  <c:showLeaderLines val="1"/>
                  <c:leaderLines>
                    <c:spPr>
                      <a:ln w="9525" cap="flat" cmpd="sng" algn="ctr">
                        <a:solidFill>
                          <a:schemeClr val="tx1">
                            <a:lumMod val="35000"/>
                            <a:lumOff val="65000"/>
                          </a:schemeClr>
                        </a:solidFill>
                        <a:round/>
                      </a:ln>
                      <a:effectLst/>
                    </c:spPr>
                  </c:leaderLines>
                  <c:extLst>
                    <c:ext uri="{CE6537A1-D6FC-4f65-9D91-7224C49458BB}"/>
                  </c:extLst>
                </c:dLbls>
                <c:cat>
                  <c:numRef>
                    <c:extLst>
                      <c:ext uri="{02D57815-91ED-43cb-92C2-25804820EDAC}">
                        <c15:formulaRef>
                          <c15:sqref>страны!$A$22:$A$33</c15:sqref>
                        </c15:formulaRef>
                      </c:ext>
                    </c:extLst>
                    <c:numCache>
                      <c:formatCode>General</c:formatCode>
                      <c:ptCount val="12"/>
                      <c:pt idx="0">
                        <c:v>1</c:v>
                      </c:pt>
                      <c:pt idx="1">
                        <c:v>2</c:v>
                      </c:pt>
                      <c:pt idx="2">
                        <c:v>3</c:v>
                      </c:pt>
                      <c:pt idx="3">
                        <c:v>4</c:v>
                      </c:pt>
                      <c:pt idx="4">
                        <c:v>5</c:v>
                      </c:pt>
                      <c:pt idx="5">
                        <c:v>6</c:v>
                      </c:pt>
                      <c:pt idx="6">
                        <c:v>7</c:v>
                      </c:pt>
                      <c:pt idx="7">
                        <c:v>8</c:v>
                      </c:pt>
                      <c:pt idx="8">
                        <c:v>9</c:v>
                      </c:pt>
                      <c:pt idx="9">
                        <c:v>10</c:v>
                      </c:pt>
                      <c:pt idx="10">
                        <c:v>11</c:v>
                      </c:pt>
                      <c:pt idx="11">
                        <c:v>12</c:v>
                      </c:pt>
                    </c:numCache>
                  </c:numRef>
                </c:cat>
                <c:val>
                  <c:numRef>
                    <c:extLst>
                      <c:ext uri="{02D57815-91ED-43cb-92C2-25804820EDAC}">
                        <c15:formulaRef>
                          <c15:sqref>страны!$B$22:$B$33</c15:sqref>
                        </c15:formulaRef>
                      </c:ext>
                    </c:extLst>
                    <c:numCache>
                      <c:formatCode>General</c:formatCode>
                      <c:ptCount val="12"/>
                      <c:pt idx="0">
                        <c:v>0</c:v>
                      </c:pt>
                      <c:pt idx="1">
                        <c:v>0</c:v>
                      </c:pt>
                      <c:pt idx="2">
                        <c:v>0</c:v>
                      </c:pt>
                      <c:pt idx="3">
                        <c:v>0</c:v>
                      </c:pt>
                      <c:pt idx="4">
                        <c:v>0</c:v>
                      </c:pt>
                      <c:pt idx="5">
                        <c:v>0</c:v>
                      </c:pt>
                      <c:pt idx="6">
                        <c:v>0</c:v>
                      </c:pt>
                      <c:pt idx="7">
                        <c:v>0</c:v>
                      </c:pt>
                      <c:pt idx="8">
                        <c:v>0</c:v>
                      </c:pt>
                      <c:pt idx="9">
                        <c:v>0</c:v>
                      </c:pt>
                      <c:pt idx="10">
                        <c:v>0</c:v>
                      </c:pt>
                      <c:pt idx="11">
                        <c:v>0</c:v>
                      </c:pt>
                    </c:numCache>
                  </c:numRef>
                </c:val>
                <c:extLst>
                  <c:ext xmlns:c16="http://schemas.microsoft.com/office/drawing/2014/chart" uri="{C3380CC4-5D6E-409C-BE32-E72D297353CC}">
                    <c16:uniqueId val="{00000031-3B61-437A-BC1F-EE2C8FFF0283}"/>
                  </c:ext>
                </c:extLst>
              </c15:ser>
            </c15:filteredPieSeries>
            <c15:filteredPieSeries>
              <c15:ser>
                <c:idx val="1"/>
                <c:order val="1"/>
                <c:tx>
                  <c:str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страны!$C$21</c15:sqref>
                        </c15:formulaRef>
                      </c:ext>
                    </c:extLst>
                    <c:strCache>
                      <c:ptCount val="1"/>
                      <c:pt idx="0">
                        <c:v>Кількість переказів з України</c:v>
                      </c:pt>
                    </c:strCache>
                  </c:strRef>
                </c:tx>
                <c:dPt>
                  <c:idx val="0"/>
                  <c:bubble3D val="0"/>
                  <c:spPr>
                    <a:gradFill rotWithShape="1">
                      <a:gsLst>
                        <a:gs pos="0">
                          <a:schemeClr val="accent1">
                            <a:satMod val="103000"/>
                            <a:lumMod val="102000"/>
                            <a:tint val="94000"/>
                          </a:schemeClr>
                        </a:gs>
                        <a:gs pos="50000">
                          <a:schemeClr val="accent1">
                            <a:satMod val="110000"/>
                            <a:lumMod val="100000"/>
                            <a:shade val="100000"/>
                          </a:schemeClr>
                        </a:gs>
                        <a:gs pos="100000">
                          <a:schemeClr val="accent1">
                            <a:lumMod val="99000"/>
                            <a:satMod val="120000"/>
                            <a:shade val="78000"/>
                          </a:schemeClr>
                        </a:gs>
                      </a:gsLst>
                      <a:lin ang="5400000" scaled="0"/>
                    </a:gradFill>
                    <a:ln>
                      <a:noFill/>
                    </a:ln>
                    <a:effectLst>
                      <a:outerShdw blurRad="57150" dist="19050" dir="5400000" algn="ctr" rotWithShape="0">
                        <a:srgbClr val="000000">
                          <a:alpha val="63000"/>
                        </a:srgbClr>
                      </a:outerShdw>
                    </a:effectLst>
                  </c:spPr>
                  <c:extLst xmlns:c15="http://schemas.microsoft.com/office/drawing/2012/chart">
                    <c:ext xmlns:c16="http://schemas.microsoft.com/office/drawing/2014/chart" uri="{C3380CC4-5D6E-409C-BE32-E72D297353CC}">
                      <c16:uniqueId val="{00000033-3B61-437A-BC1F-EE2C8FFF0283}"/>
                    </c:ext>
                  </c:extLst>
                </c:dPt>
                <c:dPt>
                  <c:idx val="1"/>
                  <c:bubble3D val="0"/>
                  <c:spPr>
                    <a:gradFill rotWithShape="1">
                      <a:gsLst>
                        <a:gs pos="0">
                          <a:schemeClr val="accent2">
                            <a:satMod val="103000"/>
                            <a:lumMod val="102000"/>
                            <a:tint val="94000"/>
                          </a:schemeClr>
                        </a:gs>
                        <a:gs pos="50000">
                          <a:schemeClr val="accent2">
                            <a:satMod val="110000"/>
                            <a:lumMod val="100000"/>
                            <a:shade val="100000"/>
                          </a:schemeClr>
                        </a:gs>
                        <a:gs pos="100000">
                          <a:schemeClr val="accent2">
                            <a:lumMod val="99000"/>
                            <a:satMod val="120000"/>
                            <a:shade val="78000"/>
                          </a:schemeClr>
                        </a:gs>
                      </a:gsLst>
                      <a:lin ang="5400000" scaled="0"/>
                    </a:gradFill>
                    <a:ln>
                      <a:noFill/>
                    </a:ln>
                    <a:effectLst>
                      <a:outerShdw blurRad="57150" dist="19050" dir="5400000" algn="ctr" rotWithShape="0">
                        <a:srgbClr val="000000">
                          <a:alpha val="63000"/>
                        </a:srgbClr>
                      </a:outerShdw>
                    </a:effectLst>
                  </c:spPr>
                  <c:extLst xmlns:c15="http://schemas.microsoft.com/office/drawing/2012/chart">
                    <c:ext xmlns:c16="http://schemas.microsoft.com/office/drawing/2014/chart" uri="{C3380CC4-5D6E-409C-BE32-E72D297353CC}">
                      <c16:uniqueId val="{00000035-3B61-437A-BC1F-EE2C8FFF0283}"/>
                    </c:ext>
                  </c:extLst>
                </c:dPt>
                <c:dPt>
                  <c:idx val="2"/>
                  <c:bubble3D val="0"/>
                  <c:spPr>
                    <a:gradFill rotWithShape="1">
                      <a:gsLst>
                        <a:gs pos="0">
                          <a:schemeClr val="accent3">
                            <a:satMod val="103000"/>
                            <a:lumMod val="102000"/>
                            <a:tint val="94000"/>
                          </a:schemeClr>
                        </a:gs>
                        <a:gs pos="50000">
                          <a:schemeClr val="accent3">
                            <a:satMod val="110000"/>
                            <a:lumMod val="100000"/>
                            <a:shade val="100000"/>
                          </a:schemeClr>
                        </a:gs>
                        <a:gs pos="100000">
                          <a:schemeClr val="accent3">
                            <a:lumMod val="99000"/>
                            <a:satMod val="120000"/>
                            <a:shade val="78000"/>
                          </a:schemeClr>
                        </a:gs>
                      </a:gsLst>
                      <a:lin ang="5400000" scaled="0"/>
                    </a:gradFill>
                    <a:ln>
                      <a:noFill/>
                    </a:ln>
                    <a:effectLst>
                      <a:outerShdw blurRad="57150" dist="19050" dir="5400000" algn="ctr" rotWithShape="0">
                        <a:srgbClr val="000000">
                          <a:alpha val="63000"/>
                        </a:srgbClr>
                      </a:outerShdw>
                    </a:effectLst>
                  </c:spPr>
                  <c:extLst xmlns:c15="http://schemas.microsoft.com/office/drawing/2012/chart">
                    <c:ext xmlns:c16="http://schemas.microsoft.com/office/drawing/2014/chart" uri="{C3380CC4-5D6E-409C-BE32-E72D297353CC}">
                      <c16:uniqueId val="{00000037-3B61-437A-BC1F-EE2C8FFF0283}"/>
                    </c:ext>
                  </c:extLst>
                </c:dPt>
                <c:dPt>
                  <c:idx val="3"/>
                  <c:bubble3D val="0"/>
                  <c:spPr>
                    <a:gradFill rotWithShape="1">
                      <a:gsLst>
                        <a:gs pos="0">
                          <a:schemeClr val="accent4">
                            <a:satMod val="103000"/>
                            <a:lumMod val="102000"/>
                            <a:tint val="94000"/>
                          </a:schemeClr>
                        </a:gs>
                        <a:gs pos="50000">
                          <a:schemeClr val="accent4">
                            <a:satMod val="110000"/>
                            <a:lumMod val="100000"/>
                            <a:shade val="100000"/>
                          </a:schemeClr>
                        </a:gs>
                        <a:gs pos="100000">
                          <a:schemeClr val="accent4">
                            <a:lumMod val="99000"/>
                            <a:satMod val="120000"/>
                            <a:shade val="78000"/>
                          </a:schemeClr>
                        </a:gs>
                      </a:gsLst>
                      <a:lin ang="5400000" scaled="0"/>
                    </a:gradFill>
                    <a:ln>
                      <a:noFill/>
                    </a:ln>
                    <a:effectLst>
                      <a:outerShdw blurRad="57150" dist="19050" dir="5400000" algn="ctr" rotWithShape="0">
                        <a:srgbClr val="000000">
                          <a:alpha val="63000"/>
                        </a:srgbClr>
                      </a:outerShdw>
                    </a:effectLst>
                  </c:spPr>
                  <c:extLst xmlns:c15="http://schemas.microsoft.com/office/drawing/2012/chart">
                    <c:ext xmlns:c16="http://schemas.microsoft.com/office/drawing/2014/chart" uri="{C3380CC4-5D6E-409C-BE32-E72D297353CC}">
                      <c16:uniqueId val="{00000039-3B61-437A-BC1F-EE2C8FFF0283}"/>
                    </c:ext>
                  </c:extLst>
                </c:dPt>
                <c:dPt>
                  <c:idx val="4"/>
                  <c:bubble3D val="0"/>
                  <c:spPr>
                    <a:gradFill rotWithShape="1">
                      <a:gsLst>
                        <a:gs pos="0">
                          <a:schemeClr val="accent5">
                            <a:satMod val="103000"/>
                            <a:lumMod val="102000"/>
                            <a:tint val="94000"/>
                          </a:schemeClr>
                        </a:gs>
                        <a:gs pos="50000">
                          <a:schemeClr val="accent5">
                            <a:satMod val="110000"/>
                            <a:lumMod val="100000"/>
                            <a:shade val="100000"/>
                          </a:schemeClr>
                        </a:gs>
                        <a:gs pos="100000">
                          <a:schemeClr val="accent5">
                            <a:lumMod val="99000"/>
                            <a:satMod val="120000"/>
                            <a:shade val="78000"/>
                          </a:schemeClr>
                        </a:gs>
                      </a:gsLst>
                      <a:lin ang="5400000" scaled="0"/>
                    </a:gradFill>
                    <a:ln>
                      <a:noFill/>
                    </a:ln>
                    <a:effectLst>
                      <a:outerShdw blurRad="57150" dist="19050" dir="5400000" algn="ctr" rotWithShape="0">
                        <a:srgbClr val="000000">
                          <a:alpha val="63000"/>
                        </a:srgbClr>
                      </a:outerShdw>
                    </a:effectLst>
                  </c:spPr>
                  <c:extLst xmlns:c15="http://schemas.microsoft.com/office/drawing/2012/chart">
                    <c:ext xmlns:c16="http://schemas.microsoft.com/office/drawing/2014/chart" uri="{C3380CC4-5D6E-409C-BE32-E72D297353CC}">
                      <c16:uniqueId val="{0000003B-3B61-437A-BC1F-EE2C8FFF0283}"/>
                    </c:ext>
                  </c:extLst>
                </c:dPt>
                <c:dPt>
                  <c:idx val="5"/>
                  <c:bubble3D val="0"/>
                  <c:spPr>
                    <a:gradFill rotWithShape="1">
                      <a:gsLst>
                        <a:gs pos="0">
                          <a:schemeClr val="accent6">
                            <a:satMod val="103000"/>
                            <a:lumMod val="102000"/>
                            <a:tint val="94000"/>
                          </a:schemeClr>
                        </a:gs>
                        <a:gs pos="50000">
                          <a:schemeClr val="accent6">
                            <a:satMod val="110000"/>
                            <a:lumMod val="100000"/>
                            <a:shade val="100000"/>
                          </a:schemeClr>
                        </a:gs>
                        <a:gs pos="100000">
                          <a:schemeClr val="accent6">
                            <a:lumMod val="99000"/>
                            <a:satMod val="120000"/>
                            <a:shade val="78000"/>
                          </a:schemeClr>
                        </a:gs>
                      </a:gsLst>
                      <a:lin ang="5400000" scaled="0"/>
                    </a:gradFill>
                    <a:ln>
                      <a:noFill/>
                    </a:ln>
                    <a:effectLst>
                      <a:outerShdw blurRad="57150" dist="19050" dir="5400000" algn="ctr" rotWithShape="0">
                        <a:srgbClr val="000000">
                          <a:alpha val="63000"/>
                        </a:srgbClr>
                      </a:outerShdw>
                    </a:effectLst>
                  </c:spPr>
                  <c:extLst xmlns:c15="http://schemas.microsoft.com/office/drawing/2012/chart">
                    <c:ext xmlns:c16="http://schemas.microsoft.com/office/drawing/2014/chart" uri="{C3380CC4-5D6E-409C-BE32-E72D297353CC}">
                      <c16:uniqueId val="{0000003D-3B61-437A-BC1F-EE2C8FFF0283}"/>
                    </c:ext>
                  </c:extLst>
                </c:dPt>
                <c:dPt>
                  <c:idx val="6"/>
                  <c:bubble3D val="0"/>
                  <c:spPr>
                    <a:gradFill rotWithShape="1">
                      <a:gsLst>
                        <a:gs pos="0">
                          <a:schemeClr val="accent1">
                            <a:lumMod val="60000"/>
                            <a:satMod val="103000"/>
                            <a:lumMod val="102000"/>
                            <a:tint val="94000"/>
                          </a:schemeClr>
                        </a:gs>
                        <a:gs pos="50000">
                          <a:schemeClr val="accent1">
                            <a:lumMod val="60000"/>
                            <a:satMod val="110000"/>
                            <a:lumMod val="100000"/>
                            <a:shade val="100000"/>
                          </a:schemeClr>
                        </a:gs>
                        <a:gs pos="100000">
                          <a:schemeClr val="accent1">
                            <a:lumMod val="60000"/>
                            <a:lumMod val="99000"/>
                            <a:satMod val="120000"/>
                            <a:shade val="78000"/>
                          </a:schemeClr>
                        </a:gs>
                      </a:gsLst>
                      <a:lin ang="5400000" scaled="0"/>
                    </a:gradFill>
                    <a:ln>
                      <a:noFill/>
                    </a:ln>
                    <a:effectLst>
                      <a:outerShdw blurRad="57150" dist="19050" dir="5400000" algn="ctr" rotWithShape="0">
                        <a:srgbClr val="000000">
                          <a:alpha val="63000"/>
                        </a:srgbClr>
                      </a:outerShdw>
                    </a:effectLst>
                  </c:spPr>
                  <c:extLst xmlns:c15="http://schemas.microsoft.com/office/drawing/2012/chart">
                    <c:ext xmlns:c16="http://schemas.microsoft.com/office/drawing/2014/chart" uri="{C3380CC4-5D6E-409C-BE32-E72D297353CC}">
                      <c16:uniqueId val="{0000003F-3B61-437A-BC1F-EE2C8FFF0283}"/>
                    </c:ext>
                  </c:extLst>
                </c:dPt>
                <c:dPt>
                  <c:idx val="7"/>
                  <c:bubble3D val="0"/>
                  <c:spPr>
                    <a:gradFill rotWithShape="1">
                      <a:gsLst>
                        <a:gs pos="0">
                          <a:schemeClr val="accent2">
                            <a:lumMod val="60000"/>
                            <a:satMod val="103000"/>
                            <a:lumMod val="102000"/>
                            <a:tint val="94000"/>
                          </a:schemeClr>
                        </a:gs>
                        <a:gs pos="50000">
                          <a:schemeClr val="accent2">
                            <a:lumMod val="60000"/>
                            <a:satMod val="110000"/>
                            <a:lumMod val="100000"/>
                            <a:shade val="100000"/>
                          </a:schemeClr>
                        </a:gs>
                        <a:gs pos="100000">
                          <a:schemeClr val="accent2">
                            <a:lumMod val="60000"/>
                            <a:lumMod val="99000"/>
                            <a:satMod val="120000"/>
                            <a:shade val="78000"/>
                          </a:schemeClr>
                        </a:gs>
                      </a:gsLst>
                      <a:lin ang="5400000" scaled="0"/>
                    </a:gradFill>
                    <a:ln>
                      <a:noFill/>
                    </a:ln>
                    <a:effectLst>
                      <a:outerShdw blurRad="57150" dist="19050" dir="5400000" algn="ctr" rotWithShape="0">
                        <a:srgbClr val="000000">
                          <a:alpha val="63000"/>
                        </a:srgbClr>
                      </a:outerShdw>
                    </a:effectLst>
                  </c:spPr>
                  <c:extLst xmlns:c15="http://schemas.microsoft.com/office/drawing/2012/chart">
                    <c:ext xmlns:c16="http://schemas.microsoft.com/office/drawing/2014/chart" uri="{C3380CC4-5D6E-409C-BE32-E72D297353CC}">
                      <c16:uniqueId val="{00000041-3B61-437A-BC1F-EE2C8FFF0283}"/>
                    </c:ext>
                  </c:extLst>
                </c:dPt>
                <c:dPt>
                  <c:idx val="8"/>
                  <c:bubble3D val="0"/>
                  <c:spPr>
                    <a:gradFill rotWithShape="1">
                      <a:gsLst>
                        <a:gs pos="0">
                          <a:schemeClr val="accent3">
                            <a:lumMod val="60000"/>
                            <a:satMod val="103000"/>
                            <a:lumMod val="102000"/>
                            <a:tint val="94000"/>
                          </a:schemeClr>
                        </a:gs>
                        <a:gs pos="50000">
                          <a:schemeClr val="accent3">
                            <a:lumMod val="60000"/>
                            <a:satMod val="110000"/>
                            <a:lumMod val="100000"/>
                            <a:shade val="100000"/>
                          </a:schemeClr>
                        </a:gs>
                        <a:gs pos="100000">
                          <a:schemeClr val="accent3">
                            <a:lumMod val="60000"/>
                            <a:lumMod val="99000"/>
                            <a:satMod val="120000"/>
                            <a:shade val="78000"/>
                          </a:schemeClr>
                        </a:gs>
                      </a:gsLst>
                      <a:lin ang="5400000" scaled="0"/>
                    </a:gradFill>
                    <a:ln>
                      <a:noFill/>
                    </a:ln>
                    <a:effectLst>
                      <a:outerShdw blurRad="57150" dist="19050" dir="5400000" algn="ctr" rotWithShape="0">
                        <a:srgbClr val="000000">
                          <a:alpha val="63000"/>
                        </a:srgbClr>
                      </a:outerShdw>
                    </a:effectLst>
                  </c:spPr>
                  <c:extLst xmlns:c15="http://schemas.microsoft.com/office/drawing/2012/chart">
                    <c:ext xmlns:c16="http://schemas.microsoft.com/office/drawing/2014/chart" uri="{C3380CC4-5D6E-409C-BE32-E72D297353CC}">
                      <c16:uniqueId val="{00000043-3B61-437A-BC1F-EE2C8FFF0283}"/>
                    </c:ext>
                  </c:extLst>
                </c:dPt>
                <c:dPt>
                  <c:idx val="9"/>
                  <c:bubble3D val="0"/>
                  <c:spPr>
                    <a:gradFill rotWithShape="1">
                      <a:gsLst>
                        <a:gs pos="0">
                          <a:schemeClr val="accent4">
                            <a:lumMod val="60000"/>
                            <a:satMod val="103000"/>
                            <a:lumMod val="102000"/>
                            <a:tint val="94000"/>
                          </a:schemeClr>
                        </a:gs>
                        <a:gs pos="50000">
                          <a:schemeClr val="accent4">
                            <a:lumMod val="60000"/>
                            <a:satMod val="110000"/>
                            <a:lumMod val="100000"/>
                            <a:shade val="100000"/>
                          </a:schemeClr>
                        </a:gs>
                        <a:gs pos="100000">
                          <a:schemeClr val="accent4">
                            <a:lumMod val="60000"/>
                            <a:lumMod val="99000"/>
                            <a:satMod val="120000"/>
                            <a:shade val="78000"/>
                          </a:schemeClr>
                        </a:gs>
                      </a:gsLst>
                      <a:lin ang="5400000" scaled="0"/>
                    </a:gradFill>
                    <a:ln>
                      <a:noFill/>
                    </a:ln>
                    <a:effectLst>
                      <a:outerShdw blurRad="57150" dist="19050" dir="5400000" algn="ctr" rotWithShape="0">
                        <a:srgbClr val="000000">
                          <a:alpha val="63000"/>
                        </a:srgbClr>
                      </a:outerShdw>
                    </a:effectLst>
                  </c:spPr>
                  <c:extLst xmlns:c15="http://schemas.microsoft.com/office/drawing/2012/chart">
                    <c:ext xmlns:c16="http://schemas.microsoft.com/office/drawing/2014/chart" uri="{C3380CC4-5D6E-409C-BE32-E72D297353CC}">
                      <c16:uniqueId val="{00000045-3B61-437A-BC1F-EE2C8FFF0283}"/>
                    </c:ext>
                  </c:extLst>
                </c:dPt>
                <c:dPt>
                  <c:idx val="10"/>
                  <c:bubble3D val="0"/>
                  <c:spPr>
                    <a:gradFill rotWithShape="1">
                      <a:gsLst>
                        <a:gs pos="0">
                          <a:schemeClr val="accent5">
                            <a:lumMod val="60000"/>
                            <a:satMod val="103000"/>
                            <a:lumMod val="102000"/>
                            <a:tint val="94000"/>
                          </a:schemeClr>
                        </a:gs>
                        <a:gs pos="50000">
                          <a:schemeClr val="accent5">
                            <a:lumMod val="60000"/>
                            <a:satMod val="110000"/>
                            <a:lumMod val="100000"/>
                            <a:shade val="100000"/>
                          </a:schemeClr>
                        </a:gs>
                        <a:gs pos="100000">
                          <a:schemeClr val="accent5">
                            <a:lumMod val="60000"/>
                            <a:lumMod val="99000"/>
                            <a:satMod val="120000"/>
                            <a:shade val="78000"/>
                          </a:schemeClr>
                        </a:gs>
                      </a:gsLst>
                      <a:lin ang="5400000" scaled="0"/>
                    </a:gradFill>
                    <a:ln>
                      <a:noFill/>
                    </a:ln>
                    <a:effectLst>
                      <a:outerShdw blurRad="57150" dist="19050" dir="5400000" algn="ctr" rotWithShape="0">
                        <a:srgbClr val="000000">
                          <a:alpha val="63000"/>
                        </a:srgbClr>
                      </a:outerShdw>
                    </a:effectLst>
                  </c:spPr>
                  <c:extLst xmlns:c15="http://schemas.microsoft.com/office/drawing/2012/chart">
                    <c:ext xmlns:c16="http://schemas.microsoft.com/office/drawing/2014/chart" uri="{C3380CC4-5D6E-409C-BE32-E72D297353CC}">
                      <c16:uniqueId val="{00000047-3B61-437A-BC1F-EE2C8FFF0283}"/>
                    </c:ext>
                  </c:extLst>
                </c:dPt>
                <c:dPt>
                  <c:idx val="11"/>
                  <c:bubble3D val="0"/>
                  <c:spPr>
                    <a:gradFill rotWithShape="1">
                      <a:gsLst>
                        <a:gs pos="0">
                          <a:schemeClr val="accent6">
                            <a:lumMod val="60000"/>
                            <a:satMod val="103000"/>
                            <a:lumMod val="102000"/>
                            <a:tint val="94000"/>
                          </a:schemeClr>
                        </a:gs>
                        <a:gs pos="50000">
                          <a:schemeClr val="accent6">
                            <a:lumMod val="60000"/>
                            <a:satMod val="110000"/>
                            <a:lumMod val="100000"/>
                            <a:shade val="100000"/>
                          </a:schemeClr>
                        </a:gs>
                        <a:gs pos="100000">
                          <a:schemeClr val="accent6">
                            <a:lumMod val="60000"/>
                            <a:lumMod val="99000"/>
                            <a:satMod val="120000"/>
                            <a:shade val="78000"/>
                          </a:schemeClr>
                        </a:gs>
                      </a:gsLst>
                      <a:lin ang="5400000" scaled="0"/>
                    </a:gradFill>
                    <a:ln>
                      <a:noFill/>
                    </a:ln>
                    <a:effectLst>
                      <a:outerShdw blurRad="57150" dist="19050" dir="5400000" algn="ctr" rotWithShape="0">
                        <a:srgbClr val="000000">
                          <a:alpha val="63000"/>
                        </a:srgbClr>
                      </a:outerShdw>
                    </a:effectLst>
                  </c:spPr>
                  <c:extLst xmlns:c15="http://schemas.microsoft.com/office/drawing/2012/chart">
                    <c:ext xmlns:c16="http://schemas.microsoft.com/office/drawing/2014/chart" uri="{C3380CC4-5D6E-409C-BE32-E72D297353CC}">
                      <c16:uniqueId val="{00000049-3B61-437A-BC1F-EE2C8FFF0283}"/>
                    </c:ext>
                  </c:extLst>
                </c:dPt>
                <c:dLbls>
                  <c:spPr>
                    <a:noFill/>
                    <a:ln>
                      <a:noFill/>
                    </a:ln>
                    <a:effectLst/>
                  </c:spPr>
                  <c:txPr>
                    <a:bodyPr rot="0" spcFirstLastPara="1" vertOverflow="ellipsis" vert="horz" wrap="square" lIns="38100" tIns="19050" rIns="38100" bIns="19050" anchor="ctr" anchorCtr="1">
                      <a:spAutoFit/>
                    </a:bodyPr>
                    <a:lstStyle/>
                    <a:p>
                      <a:pPr>
                        <a:defRPr sz="900" b="0" i="0" u="none" strike="noStrike" kern="1200" baseline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+mn-lt"/>
                          <a:ea typeface="+mn-ea"/>
                          <a:cs typeface="+mn-cs"/>
                        </a:defRPr>
                      </a:pPr>
                      <a:endParaRPr lang="uk-UA"/>
                    </a:p>
                  </c:txPr>
                  <c:dLblPos val="bestFit"/>
                  <c:showLegendKey val="0"/>
                  <c:showVal val="1"/>
                  <c:showCatName val="0"/>
                  <c:showSerName val="0"/>
                  <c:showPercent val="0"/>
                  <c:showBubbleSize val="0"/>
                  <c:showLeaderLines val="1"/>
                  <c:leaderLines>
                    <c:spPr>
                      <a:ln w="9525" cap="flat" cmpd="sng" algn="ctr">
                        <a:solidFill>
                          <a:schemeClr val="tx1">
                            <a:lumMod val="35000"/>
                            <a:lumOff val="65000"/>
                          </a:schemeClr>
                        </a:solidFill>
                        <a:round/>
                      </a:ln>
                      <a:effectLst/>
                    </c:spPr>
                  </c:leaderLines>
                  <c:extLst xmlns:c15="http://schemas.microsoft.com/office/drawing/2012/chart">
                    <c:ext xmlns:c15="http://schemas.microsoft.com/office/drawing/2012/chart" uri="{CE6537A1-D6FC-4f65-9D91-7224C49458BB}"/>
                  </c:extLst>
                </c:dLbls>
                <c:cat>
                  <c:num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страны!$A$22:$A$33</c15:sqref>
                        </c15:formulaRef>
                      </c:ext>
                    </c:extLst>
                    <c:numCache>
                      <c:formatCode>General</c:formatCode>
                      <c:ptCount val="12"/>
                      <c:pt idx="0">
                        <c:v>1</c:v>
                      </c:pt>
                      <c:pt idx="1">
                        <c:v>2</c:v>
                      </c:pt>
                      <c:pt idx="2">
                        <c:v>3</c:v>
                      </c:pt>
                      <c:pt idx="3">
                        <c:v>4</c:v>
                      </c:pt>
                      <c:pt idx="4">
                        <c:v>5</c:v>
                      </c:pt>
                      <c:pt idx="5">
                        <c:v>6</c:v>
                      </c:pt>
                      <c:pt idx="6">
                        <c:v>7</c:v>
                      </c:pt>
                      <c:pt idx="7">
                        <c:v>8</c:v>
                      </c:pt>
                      <c:pt idx="8">
                        <c:v>9</c:v>
                      </c:pt>
                      <c:pt idx="9">
                        <c:v>10</c:v>
                      </c:pt>
                      <c:pt idx="10">
                        <c:v>11</c:v>
                      </c:pt>
                      <c:pt idx="11">
                        <c:v>12</c:v>
                      </c:pt>
                    </c:numCache>
                  </c:numRef>
                </c:cat>
                <c:val>
                  <c:num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страны!$C$22:$C$33</c15:sqref>
                        </c15:formulaRef>
                      </c:ext>
                    </c:extLst>
                    <c:numCache>
                      <c:formatCode>#,##0</c:formatCode>
                      <c:ptCount val="12"/>
                      <c:pt idx="0">
                        <c:v>201621</c:v>
                      </c:pt>
                      <c:pt idx="1">
                        <c:v>46284</c:v>
                      </c:pt>
                      <c:pt idx="2">
                        <c:v>21442</c:v>
                      </c:pt>
                      <c:pt idx="3">
                        <c:v>33250</c:v>
                      </c:pt>
                      <c:pt idx="4">
                        <c:v>16024</c:v>
                      </c:pt>
                      <c:pt idx="5">
                        <c:v>15980</c:v>
                      </c:pt>
                      <c:pt idx="6">
                        <c:v>9781</c:v>
                      </c:pt>
                      <c:pt idx="7">
                        <c:v>10827</c:v>
                      </c:pt>
                      <c:pt idx="8">
                        <c:v>17309</c:v>
                      </c:pt>
                      <c:pt idx="9">
                        <c:v>9736</c:v>
                      </c:pt>
                      <c:pt idx="10">
                        <c:v>14124</c:v>
                      </c:pt>
                      <c:pt idx="11">
                        <c:v>107272</c:v>
                      </c:pt>
                    </c:numCache>
                  </c:numRef>
                </c:val>
                <c:extLst xmlns:c15="http://schemas.microsoft.com/office/drawing/2012/chart">
                  <c:ext xmlns:c16="http://schemas.microsoft.com/office/drawing/2014/chart" uri="{C3380CC4-5D6E-409C-BE32-E72D297353CC}">
                    <c16:uniqueId val="{0000004A-3B61-437A-BC1F-EE2C8FFF0283}"/>
                  </c:ext>
                </c:extLst>
              </c15:ser>
            </c15:filteredPieSeries>
            <c15:filteredPieSeries>
              <c15:ser>
                <c:idx val="2"/>
                <c:order val="2"/>
                <c:tx>
                  <c:str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страны!$D$21</c15:sqref>
                        </c15:formulaRef>
                      </c:ext>
                    </c:extLst>
                    <c:strCache>
                      <c:ptCount val="1"/>
                      <c:pt idx="0">
                        <c:v>Сума переказів з України, екв. дол. США</c:v>
                      </c:pt>
                    </c:strCache>
                  </c:strRef>
                </c:tx>
                <c:dPt>
                  <c:idx val="0"/>
                  <c:bubble3D val="0"/>
                  <c:spPr>
                    <a:gradFill rotWithShape="1">
                      <a:gsLst>
                        <a:gs pos="0">
                          <a:schemeClr val="accent1">
                            <a:satMod val="103000"/>
                            <a:lumMod val="102000"/>
                            <a:tint val="94000"/>
                          </a:schemeClr>
                        </a:gs>
                        <a:gs pos="50000">
                          <a:schemeClr val="accent1">
                            <a:satMod val="110000"/>
                            <a:lumMod val="100000"/>
                            <a:shade val="100000"/>
                          </a:schemeClr>
                        </a:gs>
                        <a:gs pos="100000">
                          <a:schemeClr val="accent1">
                            <a:lumMod val="99000"/>
                            <a:satMod val="120000"/>
                            <a:shade val="78000"/>
                          </a:schemeClr>
                        </a:gs>
                      </a:gsLst>
                      <a:lin ang="5400000" scaled="0"/>
                    </a:gradFill>
                    <a:ln>
                      <a:noFill/>
                    </a:ln>
                    <a:effectLst>
                      <a:outerShdw blurRad="57150" dist="19050" dir="5400000" algn="ctr" rotWithShape="0">
                        <a:srgbClr val="000000">
                          <a:alpha val="63000"/>
                        </a:srgbClr>
                      </a:outerShdw>
                    </a:effectLst>
                  </c:spPr>
                  <c:extLst xmlns:c15="http://schemas.microsoft.com/office/drawing/2012/chart">
                    <c:ext xmlns:c16="http://schemas.microsoft.com/office/drawing/2014/chart" uri="{C3380CC4-5D6E-409C-BE32-E72D297353CC}">
                      <c16:uniqueId val="{0000004C-3B61-437A-BC1F-EE2C8FFF0283}"/>
                    </c:ext>
                  </c:extLst>
                </c:dPt>
                <c:dPt>
                  <c:idx val="1"/>
                  <c:bubble3D val="0"/>
                  <c:spPr>
                    <a:gradFill rotWithShape="1">
                      <a:gsLst>
                        <a:gs pos="0">
                          <a:schemeClr val="accent2">
                            <a:satMod val="103000"/>
                            <a:lumMod val="102000"/>
                            <a:tint val="94000"/>
                          </a:schemeClr>
                        </a:gs>
                        <a:gs pos="50000">
                          <a:schemeClr val="accent2">
                            <a:satMod val="110000"/>
                            <a:lumMod val="100000"/>
                            <a:shade val="100000"/>
                          </a:schemeClr>
                        </a:gs>
                        <a:gs pos="100000">
                          <a:schemeClr val="accent2">
                            <a:lumMod val="99000"/>
                            <a:satMod val="120000"/>
                            <a:shade val="78000"/>
                          </a:schemeClr>
                        </a:gs>
                      </a:gsLst>
                      <a:lin ang="5400000" scaled="0"/>
                    </a:gradFill>
                    <a:ln>
                      <a:noFill/>
                    </a:ln>
                    <a:effectLst>
                      <a:outerShdw blurRad="57150" dist="19050" dir="5400000" algn="ctr" rotWithShape="0">
                        <a:srgbClr val="000000">
                          <a:alpha val="63000"/>
                        </a:srgbClr>
                      </a:outerShdw>
                    </a:effectLst>
                  </c:spPr>
                  <c:extLst xmlns:c15="http://schemas.microsoft.com/office/drawing/2012/chart">
                    <c:ext xmlns:c16="http://schemas.microsoft.com/office/drawing/2014/chart" uri="{C3380CC4-5D6E-409C-BE32-E72D297353CC}">
                      <c16:uniqueId val="{0000004E-3B61-437A-BC1F-EE2C8FFF0283}"/>
                    </c:ext>
                  </c:extLst>
                </c:dPt>
                <c:dPt>
                  <c:idx val="2"/>
                  <c:bubble3D val="0"/>
                  <c:spPr>
                    <a:gradFill rotWithShape="1">
                      <a:gsLst>
                        <a:gs pos="0">
                          <a:schemeClr val="accent3">
                            <a:satMod val="103000"/>
                            <a:lumMod val="102000"/>
                            <a:tint val="94000"/>
                          </a:schemeClr>
                        </a:gs>
                        <a:gs pos="50000">
                          <a:schemeClr val="accent3">
                            <a:satMod val="110000"/>
                            <a:lumMod val="100000"/>
                            <a:shade val="100000"/>
                          </a:schemeClr>
                        </a:gs>
                        <a:gs pos="100000">
                          <a:schemeClr val="accent3">
                            <a:lumMod val="99000"/>
                            <a:satMod val="120000"/>
                            <a:shade val="78000"/>
                          </a:schemeClr>
                        </a:gs>
                      </a:gsLst>
                      <a:lin ang="5400000" scaled="0"/>
                    </a:gradFill>
                    <a:ln>
                      <a:noFill/>
                    </a:ln>
                    <a:effectLst>
                      <a:outerShdw blurRad="57150" dist="19050" dir="5400000" algn="ctr" rotWithShape="0">
                        <a:srgbClr val="000000">
                          <a:alpha val="63000"/>
                        </a:srgbClr>
                      </a:outerShdw>
                    </a:effectLst>
                  </c:spPr>
                  <c:extLst xmlns:c15="http://schemas.microsoft.com/office/drawing/2012/chart">
                    <c:ext xmlns:c16="http://schemas.microsoft.com/office/drawing/2014/chart" uri="{C3380CC4-5D6E-409C-BE32-E72D297353CC}">
                      <c16:uniqueId val="{00000050-3B61-437A-BC1F-EE2C8FFF0283}"/>
                    </c:ext>
                  </c:extLst>
                </c:dPt>
                <c:dPt>
                  <c:idx val="3"/>
                  <c:bubble3D val="0"/>
                  <c:spPr>
                    <a:gradFill rotWithShape="1">
                      <a:gsLst>
                        <a:gs pos="0">
                          <a:schemeClr val="accent4">
                            <a:satMod val="103000"/>
                            <a:lumMod val="102000"/>
                            <a:tint val="94000"/>
                          </a:schemeClr>
                        </a:gs>
                        <a:gs pos="50000">
                          <a:schemeClr val="accent4">
                            <a:satMod val="110000"/>
                            <a:lumMod val="100000"/>
                            <a:shade val="100000"/>
                          </a:schemeClr>
                        </a:gs>
                        <a:gs pos="100000">
                          <a:schemeClr val="accent4">
                            <a:lumMod val="99000"/>
                            <a:satMod val="120000"/>
                            <a:shade val="78000"/>
                          </a:schemeClr>
                        </a:gs>
                      </a:gsLst>
                      <a:lin ang="5400000" scaled="0"/>
                    </a:gradFill>
                    <a:ln>
                      <a:noFill/>
                    </a:ln>
                    <a:effectLst>
                      <a:outerShdw blurRad="57150" dist="19050" dir="5400000" algn="ctr" rotWithShape="0">
                        <a:srgbClr val="000000">
                          <a:alpha val="63000"/>
                        </a:srgbClr>
                      </a:outerShdw>
                    </a:effectLst>
                  </c:spPr>
                  <c:extLst xmlns:c15="http://schemas.microsoft.com/office/drawing/2012/chart">
                    <c:ext xmlns:c16="http://schemas.microsoft.com/office/drawing/2014/chart" uri="{C3380CC4-5D6E-409C-BE32-E72D297353CC}">
                      <c16:uniqueId val="{00000052-3B61-437A-BC1F-EE2C8FFF0283}"/>
                    </c:ext>
                  </c:extLst>
                </c:dPt>
                <c:dPt>
                  <c:idx val="4"/>
                  <c:bubble3D val="0"/>
                  <c:spPr>
                    <a:gradFill rotWithShape="1">
                      <a:gsLst>
                        <a:gs pos="0">
                          <a:schemeClr val="accent5">
                            <a:satMod val="103000"/>
                            <a:lumMod val="102000"/>
                            <a:tint val="94000"/>
                          </a:schemeClr>
                        </a:gs>
                        <a:gs pos="50000">
                          <a:schemeClr val="accent5">
                            <a:satMod val="110000"/>
                            <a:lumMod val="100000"/>
                            <a:shade val="100000"/>
                          </a:schemeClr>
                        </a:gs>
                        <a:gs pos="100000">
                          <a:schemeClr val="accent5">
                            <a:lumMod val="99000"/>
                            <a:satMod val="120000"/>
                            <a:shade val="78000"/>
                          </a:schemeClr>
                        </a:gs>
                      </a:gsLst>
                      <a:lin ang="5400000" scaled="0"/>
                    </a:gradFill>
                    <a:ln>
                      <a:noFill/>
                    </a:ln>
                    <a:effectLst>
                      <a:outerShdw blurRad="57150" dist="19050" dir="5400000" algn="ctr" rotWithShape="0">
                        <a:srgbClr val="000000">
                          <a:alpha val="63000"/>
                        </a:srgbClr>
                      </a:outerShdw>
                    </a:effectLst>
                  </c:spPr>
                  <c:extLst xmlns:c15="http://schemas.microsoft.com/office/drawing/2012/chart">
                    <c:ext xmlns:c16="http://schemas.microsoft.com/office/drawing/2014/chart" uri="{C3380CC4-5D6E-409C-BE32-E72D297353CC}">
                      <c16:uniqueId val="{00000054-3B61-437A-BC1F-EE2C8FFF0283}"/>
                    </c:ext>
                  </c:extLst>
                </c:dPt>
                <c:dPt>
                  <c:idx val="5"/>
                  <c:bubble3D val="0"/>
                  <c:spPr>
                    <a:gradFill rotWithShape="1">
                      <a:gsLst>
                        <a:gs pos="0">
                          <a:schemeClr val="accent6">
                            <a:satMod val="103000"/>
                            <a:lumMod val="102000"/>
                            <a:tint val="94000"/>
                          </a:schemeClr>
                        </a:gs>
                        <a:gs pos="50000">
                          <a:schemeClr val="accent6">
                            <a:satMod val="110000"/>
                            <a:lumMod val="100000"/>
                            <a:shade val="100000"/>
                          </a:schemeClr>
                        </a:gs>
                        <a:gs pos="100000">
                          <a:schemeClr val="accent6">
                            <a:lumMod val="99000"/>
                            <a:satMod val="120000"/>
                            <a:shade val="78000"/>
                          </a:schemeClr>
                        </a:gs>
                      </a:gsLst>
                      <a:lin ang="5400000" scaled="0"/>
                    </a:gradFill>
                    <a:ln>
                      <a:noFill/>
                    </a:ln>
                    <a:effectLst>
                      <a:outerShdw blurRad="57150" dist="19050" dir="5400000" algn="ctr" rotWithShape="0">
                        <a:srgbClr val="000000">
                          <a:alpha val="63000"/>
                        </a:srgbClr>
                      </a:outerShdw>
                    </a:effectLst>
                  </c:spPr>
                  <c:extLst xmlns:c15="http://schemas.microsoft.com/office/drawing/2012/chart">
                    <c:ext xmlns:c16="http://schemas.microsoft.com/office/drawing/2014/chart" uri="{C3380CC4-5D6E-409C-BE32-E72D297353CC}">
                      <c16:uniqueId val="{00000056-3B61-437A-BC1F-EE2C8FFF0283}"/>
                    </c:ext>
                  </c:extLst>
                </c:dPt>
                <c:dPt>
                  <c:idx val="6"/>
                  <c:bubble3D val="0"/>
                  <c:spPr>
                    <a:gradFill rotWithShape="1">
                      <a:gsLst>
                        <a:gs pos="0">
                          <a:schemeClr val="accent1">
                            <a:lumMod val="60000"/>
                            <a:satMod val="103000"/>
                            <a:lumMod val="102000"/>
                            <a:tint val="94000"/>
                          </a:schemeClr>
                        </a:gs>
                        <a:gs pos="50000">
                          <a:schemeClr val="accent1">
                            <a:lumMod val="60000"/>
                            <a:satMod val="110000"/>
                            <a:lumMod val="100000"/>
                            <a:shade val="100000"/>
                          </a:schemeClr>
                        </a:gs>
                        <a:gs pos="100000">
                          <a:schemeClr val="accent1">
                            <a:lumMod val="60000"/>
                            <a:lumMod val="99000"/>
                            <a:satMod val="120000"/>
                            <a:shade val="78000"/>
                          </a:schemeClr>
                        </a:gs>
                      </a:gsLst>
                      <a:lin ang="5400000" scaled="0"/>
                    </a:gradFill>
                    <a:ln>
                      <a:noFill/>
                    </a:ln>
                    <a:effectLst>
                      <a:outerShdw blurRad="57150" dist="19050" dir="5400000" algn="ctr" rotWithShape="0">
                        <a:srgbClr val="000000">
                          <a:alpha val="63000"/>
                        </a:srgbClr>
                      </a:outerShdw>
                    </a:effectLst>
                  </c:spPr>
                  <c:extLst xmlns:c15="http://schemas.microsoft.com/office/drawing/2012/chart">
                    <c:ext xmlns:c16="http://schemas.microsoft.com/office/drawing/2014/chart" uri="{C3380CC4-5D6E-409C-BE32-E72D297353CC}">
                      <c16:uniqueId val="{00000058-3B61-437A-BC1F-EE2C8FFF0283}"/>
                    </c:ext>
                  </c:extLst>
                </c:dPt>
                <c:dPt>
                  <c:idx val="7"/>
                  <c:bubble3D val="0"/>
                  <c:spPr>
                    <a:gradFill rotWithShape="1">
                      <a:gsLst>
                        <a:gs pos="0">
                          <a:schemeClr val="accent2">
                            <a:lumMod val="60000"/>
                            <a:satMod val="103000"/>
                            <a:lumMod val="102000"/>
                            <a:tint val="94000"/>
                          </a:schemeClr>
                        </a:gs>
                        <a:gs pos="50000">
                          <a:schemeClr val="accent2">
                            <a:lumMod val="60000"/>
                            <a:satMod val="110000"/>
                            <a:lumMod val="100000"/>
                            <a:shade val="100000"/>
                          </a:schemeClr>
                        </a:gs>
                        <a:gs pos="100000">
                          <a:schemeClr val="accent2">
                            <a:lumMod val="60000"/>
                            <a:lumMod val="99000"/>
                            <a:satMod val="120000"/>
                            <a:shade val="78000"/>
                          </a:schemeClr>
                        </a:gs>
                      </a:gsLst>
                      <a:lin ang="5400000" scaled="0"/>
                    </a:gradFill>
                    <a:ln>
                      <a:noFill/>
                    </a:ln>
                    <a:effectLst>
                      <a:outerShdw blurRad="57150" dist="19050" dir="5400000" algn="ctr" rotWithShape="0">
                        <a:srgbClr val="000000">
                          <a:alpha val="63000"/>
                        </a:srgbClr>
                      </a:outerShdw>
                    </a:effectLst>
                  </c:spPr>
                  <c:extLst xmlns:c15="http://schemas.microsoft.com/office/drawing/2012/chart">
                    <c:ext xmlns:c16="http://schemas.microsoft.com/office/drawing/2014/chart" uri="{C3380CC4-5D6E-409C-BE32-E72D297353CC}">
                      <c16:uniqueId val="{0000005A-3B61-437A-BC1F-EE2C8FFF0283}"/>
                    </c:ext>
                  </c:extLst>
                </c:dPt>
                <c:dPt>
                  <c:idx val="8"/>
                  <c:bubble3D val="0"/>
                  <c:spPr>
                    <a:gradFill rotWithShape="1">
                      <a:gsLst>
                        <a:gs pos="0">
                          <a:schemeClr val="accent3">
                            <a:lumMod val="60000"/>
                            <a:satMod val="103000"/>
                            <a:lumMod val="102000"/>
                            <a:tint val="94000"/>
                          </a:schemeClr>
                        </a:gs>
                        <a:gs pos="50000">
                          <a:schemeClr val="accent3">
                            <a:lumMod val="60000"/>
                            <a:satMod val="110000"/>
                            <a:lumMod val="100000"/>
                            <a:shade val="100000"/>
                          </a:schemeClr>
                        </a:gs>
                        <a:gs pos="100000">
                          <a:schemeClr val="accent3">
                            <a:lumMod val="60000"/>
                            <a:lumMod val="99000"/>
                            <a:satMod val="120000"/>
                            <a:shade val="78000"/>
                          </a:schemeClr>
                        </a:gs>
                      </a:gsLst>
                      <a:lin ang="5400000" scaled="0"/>
                    </a:gradFill>
                    <a:ln>
                      <a:noFill/>
                    </a:ln>
                    <a:effectLst>
                      <a:outerShdw blurRad="57150" dist="19050" dir="5400000" algn="ctr" rotWithShape="0">
                        <a:srgbClr val="000000">
                          <a:alpha val="63000"/>
                        </a:srgbClr>
                      </a:outerShdw>
                    </a:effectLst>
                  </c:spPr>
                  <c:extLst xmlns:c15="http://schemas.microsoft.com/office/drawing/2012/chart">
                    <c:ext xmlns:c16="http://schemas.microsoft.com/office/drawing/2014/chart" uri="{C3380CC4-5D6E-409C-BE32-E72D297353CC}">
                      <c16:uniqueId val="{0000005C-3B61-437A-BC1F-EE2C8FFF0283}"/>
                    </c:ext>
                  </c:extLst>
                </c:dPt>
                <c:dPt>
                  <c:idx val="9"/>
                  <c:bubble3D val="0"/>
                  <c:spPr>
                    <a:gradFill rotWithShape="1">
                      <a:gsLst>
                        <a:gs pos="0">
                          <a:schemeClr val="accent4">
                            <a:lumMod val="60000"/>
                            <a:satMod val="103000"/>
                            <a:lumMod val="102000"/>
                            <a:tint val="94000"/>
                          </a:schemeClr>
                        </a:gs>
                        <a:gs pos="50000">
                          <a:schemeClr val="accent4">
                            <a:lumMod val="60000"/>
                            <a:satMod val="110000"/>
                            <a:lumMod val="100000"/>
                            <a:shade val="100000"/>
                          </a:schemeClr>
                        </a:gs>
                        <a:gs pos="100000">
                          <a:schemeClr val="accent4">
                            <a:lumMod val="60000"/>
                            <a:lumMod val="99000"/>
                            <a:satMod val="120000"/>
                            <a:shade val="78000"/>
                          </a:schemeClr>
                        </a:gs>
                      </a:gsLst>
                      <a:lin ang="5400000" scaled="0"/>
                    </a:gradFill>
                    <a:ln>
                      <a:noFill/>
                    </a:ln>
                    <a:effectLst>
                      <a:outerShdw blurRad="57150" dist="19050" dir="5400000" algn="ctr" rotWithShape="0">
                        <a:srgbClr val="000000">
                          <a:alpha val="63000"/>
                        </a:srgbClr>
                      </a:outerShdw>
                    </a:effectLst>
                  </c:spPr>
                  <c:extLst xmlns:c15="http://schemas.microsoft.com/office/drawing/2012/chart">
                    <c:ext xmlns:c16="http://schemas.microsoft.com/office/drawing/2014/chart" uri="{C3380CC4-5D6E-409C-BE32-E72D297353CC}">
                      <c16:uniqueId val="{0000005E-3B61-437A-BC1F-EE2C8FFF0283}"/>
                    </c:ext>
                  </c:extLst>
                </c:dPt>
                <c:dPt>
                  <c:idx val="10"/>
                  <c:bubble3D val="0"/>
                  <c:spPr>
                    <a:gradFill rotWithShape="1">
                      <a:gsLst>
                        <a:gs pos="0">
                          <a:schemeClr val="accent5">
                            <a:lumMod val="60000"/>
                            <a:satMod val="103000"/>
                            <a:lumMod val="102000"/>
                            <a:tint val="94000"/>
                          </a:schemeClr>
                        </a:gs>
                        <a:gs pos="50000">
                          <a:schemeClr val="accent5">
                            <a:lumMod val="60000"/>
                            <a:satMod val="110000"/>
                            <a:lumMod val="100000"/>
                            <a:shade val="100000"/>
                          </a:schemeClr>
                        </a:gs>
                        <a:gs pos="100000">
                          <a:schemeClr val="accent5">
                            <a:lumMod val="60000"/>
                            <a:lumMod val="99000"/>
                            <a:satMod val="120000"/>
                            <a:shade val="78000"/>
                          </a:schemeClr>
                        </a:gs>
                      </a:gsLst>
                      <a:lin ang="5400000" scaled="0"/>
                    </a:gradFill>
                    <a:ln>
                      <a:noFill/>
                    </a:ln>
                    <a:effectLst>
                      <a:outerShdw blurRad="57150" dist="19050" dir="5400000" algn="ctr" rotWithShape="0">
                        <a:srgbClr val="000000">
                          <a:alpha val="63000"/>
                        </a:srgbClr>
                      </a:outerShdw>
                    </a:effectLst>
                  </c:spPr>
                  <c:extLst xmlns:c15="http://schemas.microsoft.com/office/drawing/2012/chart">
                    <c:ext xmlns:c16="http://schemas.microsoft.com/office/drawing/2014/chart" uri="{C3380CC4-5D6E-409C-BE32-E72D297353CC}">
                      <c16:uniqueId val="{00000060-3B61-437A-BC1F-EE2C8FFF0283}"/>
                    </c:ext>
                  </c:extLst>
                </c:dPt>
                <c:dPt>
                  <c:idx val="11"/>
                  <c:bubble3D val="0"/>
                  <c:spPr>
                    <a:gradFill rotWithShape="1">
                      <a:gsLst>
                        <a:gs pos="0">
                          <a:schemeClr val="accent6">
                            <a:lumMod val="60000"/>
                            <a:satMod val="103000"/>
                            <a:lumMod val="102000"/>
                            <a:tint val="94000"/>
                          </a:schemeClr>
                        </a:gs>
                        <a:gs pos="50000">
                          <a:schemeClr val="accent6">
                            <a:lumMod val="60000"/>
                            <a:satMod val="110000"/>
                            <a:lumMod val="100000"/>
                            <a:shade val="100000"/>
                          </a:schemeClr>
                        </a:gs>
                        <a:gs pos="100000">
                          <a:schemeClr val="accent6">
                            <a:lumMod val="60000"/>
                            <a:lumMod val="99000"/>
                            <a:satMod val="120000"/>
                            <a:shade val="78000"/>
                          </a:schemeClr>
                        </a:gs>
                      </a:gsLst>
                      <a:lin ang="5400000" scaled="0"/>
                    </a:gradFill>
                    <a:ln>
                      <a:noFill/>
                    </a:ln>
                    <a:effectLst>
                      <a:outerShdw blurRad="57150" dist="19050" dir="5400000" algn="ctr" rotWithShape="0">
                        <a:srgbClr val="000000">
                          <a:alpha val="63000"/>
                        </a:srgbClr>
                      </a:outerShdw>
                    </a:effectLst>
                  </c:spPr>
                  <c:extLst xmlns:c15="http://schemas.microsoft.com/office/drawing/2012/chart">
                    <c:ext xmlns:c16="http://schemas.microsoft.com/office/drawing/2014/chart" uri="{C3380CC4-5D6E-409C-BE32-E72D297353CC}">
                      <c16:uniqueId val="{00000062-3B61-437A-BC1F-EE2C8FFF0283}"/>
                    </c:ext>
                  </c:extLst>
                </c:dPt>
                <c:dLbls>
                  <c:spPr>
                    <a:noFill/>
                    <a:ln>
                      <a:noFill/>
                    </a:ln>
                    <a:effectLst/>
                  </c:spPr>
                  <c:txPr>
                    <a:bodyPr rot="0" spcFirstLastPara="1" vertOverflow="ellipsis" vert="horz" wrap="square" lIns="38100" tIns="19050" rIns="38100" bIns="19050" anchor="ctr" anchorCtr="1">
                      <a:spAutoFit/>
                    </a:bodyPr>
                    <a:lstStyle/>
                    <a:p>
                      <a:pPr>
                        <a:defRPr sz="900" b="0" i="0" u="none" strike="noStrike" kern="1200" baseline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+mn-lt"/>
                          <a:ea typeface="+mn-ea"/>
                          <a:cs typeface="+mn-cs"/>
                        </a:defRPr>
                      </a:pPr>
                      <a:endParaRPr lang="uk-UA"/>
                    </a:p>
                  </c:txPr>
                  <c:dLblPos val="bestFit"/>
                  <c:showLegendKey val="0"/>
                  <c:showVal val="1"/>
                  <c:showCatName val="0"/>
                  <c:showSerName val="0"/>
                  <c:showPercent val="0"/>
                  <c:showBubbleSize val="0"/>
                  <c:showLeaderLines val="1"/>
                  <c:leaderLines>
                    <c:spPr>
                      <a:ln w="9525" cap="flat" cmpd="sng" algn="ctr">
                        <a:solidFill>
                          <a:schemeClr val="tx1">
                            <a:lumMod val="35000"/>
                            <a:lumOff val="65000"/>
                          </a:schemeClr>
                        </a:solidFill>
                        <a:round/>
                      </a:ln>
                      <a:effectLst/>
                    </c:spPr>
                  </c:leaderLines>
                  <c:extLst xmlns:c15="http://schemas.microsoft.com/office/drawing/2012/chart">
                    <c:ext xmlns:c15="http://schemas.microsoft.com/office/drawing/2012/chart" uri="{CE6537A1-D6FC-4f65-9D91-7224C49458BB}"/>
                  </c:extLst>
                </c:dLbls>
                <c:cat>
                  <c:num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страны!$A$22:$A$33</c15:sqref>
                        </c15:formulaRef>
                      </c:ext>
                    </c:extLst>
                    <c:numCache>
                      <c:formatCode>General</c:formatCode>
                      <c:ptCount val="12"/>
                      <c:pt idx="0">
                        <c:v>1</c:v>
                      </c:pt>
                      <c:pt idx="1">
                        <c:v>2</c:v>
                      </c:pt>
                      <c:pt idx="2">
                        <c:v>3</c:v>
                      </c:pt>
                      <c:pt idx="3">
                        <c:v>4</c:v>
                      </c:pt>
                      <c:pt idx="4">
                        <c:v>5</c:v>
                      </c:pt>
                      <c:pt idx="5">
                        <c:v>6</c:v>
                      </c:pt>
                      <c:pt idx="6">
                        <c:v>7</c:v>
                      </c:pt>
                      <c:pt idx="7">
                        <c:v>8</c:v>
                      </c:pt>
                      <c:pt idx="8">
                        <c:v>9</c:v>
                      </c:pt>
                      <c:pt idx="9">
                        <c:v>10</c:v>
                      </c:pt>
                      <c:pt idx="10">
                        <c:v>11</c:v>
                      </c:pt>
                      <c:pt idx="11">
                        <c:v>12</c:v>
                      </c:pt>
                    </c:numCache>
                  </c:numRef>
                </c:cat>
                <c:val>
                  <c:num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страны!$D$22:$D$33</c15:sqref>
                        </c15:formulaRef>
                      </c:ext>
                    </c:extLst>
                    <c:numCache>
                      <c:formatCode>#,##0.00</c:formatCode>
                      <c:ptCount val="12"/>
                      <c:pt idx="0">
                        <c:v>53212221.52243422</c:v>
                      </c:pt>
                      <c:pt idx="1">
                        <c:v>13174715.947006468</c:v>
                      </c:pt>
                      <c:pt idx="2">
                        <c:v>8696021.0580969434</c:v>
                      </c:pt>
                      <c:pt idx="3">
                        <c:v>7488161.8663882036</c:v>
                      </c:pt>
                      <c:pt idx="4">
                        <c:v>4978100.6734264372</c:v>
                      </c:pt>
                      <c:pt idx="5">
                        <c:v>4163107.7040142571</c:v>
                      </c:pt>
                      <c:pt idx="6">
                        <c:v>3840630.8200391629</c:v>
                      </c:pt>
                      <c:pt idx="7">
                        <c:v>3787672.1278543272</c:v>
                      </c:pt>
                      <c:pt idx="8">
                        <c:v>3507890.1841182588</c:v>
                      </c:pt>
                      <c:pt idx="9">
                        <c:v>3472021.5076240175</c:v>
                      </c:pt>
                      <c:pt idx="10">
                        <c:v>3037155.0214078408</c:v>
                      </c:pt>
                      <c:pt idx="11">
                        <c:v>30959992.920000002</c:v>
                      </c:pt>
                    </c:numCache>
                  </c:numRef>
                </c:val>
                <c:extLst xmlns:c15="http://schemas.microsoft.com/office/drawing/2012/chart">
                  <c:ext xmlns:c16="http://schemas.microsoft.com/office/drawing/2014/chart" uri="{C3380CC4-5D6E-409C-BE32-E72D297353CC}">
                    <c16:uniqueId val="{00000063-3B61-437A-BC1F-EE2C8FFF0283}"/>
                  </c:ext>
                </c:extLst>
              </c15:ser>
            </c15:filteredPieSeries>
          </c:ext>
        </c:extLst>
      </c:pie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uk-UA"/>
    </a:p>
  </c:txPr>
  <c:externalData r:id="rId4">
    <c:autoUpdate val="0"/>
  </c:externalData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uk-UA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страны!$R$2</c:f>
              <c:strCache>
                <c:ptCount val="1"/>
                <c:pt idx="0">
                  <c:v>І пів 2017</c:v>
                </c:pt>
              </c:strCache>
            </c:strRef>
          </c:tx>
          <c:spPr>
            <a:solidFill>
              <a:srgbClr val="057C48"/>
            </a:solidFill>
            <a:ln>
              <a:noFill/>
            </a:ln>
            <a:effectLst/>
          </c:spPr>
          <c:invertIfNegative val="0"/>
          <c:dLbls>
            <c:dLbl>
              <c:idx val="0"/>
              <c:layout/>
              <c:tx>
                <c:rich>
                  <a:bodyPr/>
                  <a:lstStyle/>
                  <a:p>
                    <a:r>
                      <a:rPr lang="en-US"/>
                      <a:t>302</a:t>
                    </a:r>
                  </a:p>
                </c:rich>
              </c:tx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0-0DF0-4D45-B617-896B89459E2D}"/>
                </c:ext>
              </c:extLst>
            </c:dLbl>
            <c:dLbl>
              <c:idx val="1"/>
              <c:layout/>
              <c:tx>
                <c:rich>
                  <a:bodyPr/>
                  <a:lstStyle/>
                  <a:p>
                    <a:r>
                      <a:rPr lang="en-US"/>
                      <a:t>184</a:t>
                    </a:r>
                  </a:p>
                </c:rich>
              </c:tx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1-0DF0-4D45-B617-896B89459E2D}"/>
                </c:ext>
              </c:extLst>
            </c:dLbl>
            <c:dLbl>
              <c:idx val="2"/>
              <c:layout/>
              <c:tx>
                <c:rich>
                  <a:bodyPr/>
                  <a:lstStyle/>
                  <a:p>
                    <a:r>
                      <a:rPr lang="en-US"/>
                      <a:t>115</a:t>
                    </a:r>
                  </a:p>
                </c:rich>
              </c:tx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2-0DF0-4D45-B617-896B89459E2D}"/>
                </c:ext>
              </c:extLst>
            </c:dLbl>
            <c:dLbl>
              <c:idx val="3"/>
              <c:layout/>
              <c:tx>
                <c:rich>
                  <a:bodyPr/>
                  <a:lstStyle/>
                  <a:p>
                    <a:r>
                      <a:rPr lang="en-US"/>
                      <a:t>84</a:t>
                    </a:r>
                  </a:p>
                </c:rich>
              </c:tx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3-0DF0-4D45-B617-896B89459E2D}"/>
                </c:ext>
              </c:extLst>
            </c:dLbl>
            <c:dLbl>
              <c:idx val="4"/>
              <c:layout/>
              <c:tx>
                <c:rich>
                  <a:bodyPr/>
                  <a:lstStyle/>
                  <a:p>
                    <a:r>
                      <a:rPr lang="en-US"/>
                      <a:t>45</a:t>
                    </a:r>
                  </a:p>
                </c:rich>
              </c:tx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4-0DF0-4D45-B617-896B89459E2D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800" b="0" i="0" u="none" strike="noStrike" kern="1200" baseline="0">
                    <a:solidFill>
                      <a:srgbClr val="000000"/>
                    </a:solidFill>
                    <a:latin typeface="Arial" panose="020B0604020202020204" pitchFamily="34" charset="0"/>
                    <a:ea typeface="+mn-ea"/>
                    <a:cs typeface="+mn-cs"/>
                  </a:defRPr>
                </a:pPr>
                <a:endParaRPr lang="uk-UA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страны!$Q$3:$Q$7</c:f>
              <c:strCache>
                <c:ptCount val="5"/>
                <c:pt idx="0">
                  <c:v>РФ</c:v>
                </c:pt>
                <c:pt idx="1">
                  <c:v>США</c:v>
                </c:pt>
                <c:pt idx="2">
                  <c:v>Ізраїль</c:v>
                </c:pt>
                <c:pt idx="3">
                  <c:v>Італія</c:v>
                </c:pt>
                <c:pt idx="4">
                  <c:v>Польща</c:v>
                </c:pt>
              </c:strCache>
            </c:strRef>
          </c:cat>
          <c:val>
            <c:numRef>
              <c:f>страны!$R$3:$R$7</c:f>
              <c:numCache>
                <c:formatCode>#,##0.00</c:formatCode>
                <c:ptCount val="5"/>
                <c:pt idx="0">
                  <c:v>301879203.02042902</c:v>
                </c:pt>
                <c:pt idx="1">
                  <c:v>183924851.68126801</c:v>
                </c:pt>
                <c:pt idx="2">
                  <c:v>114728359.47102</c:v>
                </c:pt>
                <c:pt idx="3">
                  <c:v>83565338.857450798</c:v>
                </c:pt>
                <c:pt idx="4">
                  <c:v>45009228.141246296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5-0DF0-4D45-B617-896B89459E2D}"/>
            </c:ext>
          </c:extLst>
        </c:ser>
        <c:ser>
          <c:idx val="1"/>
          <c:order val="1"/>
          <c:tx>
            <c:strRef>
              <c:f>страны!$S$2</c:f>
              <c:strCache>
                <c:ptCount val="1"/>
                <c:pt idx="0">
                  <c:v>І пів 2018</c:v>
                </c:pt>
              </c:strCache>
            </c:strRef>
          </c:tx>
          <c:spPr>
            <a:solidFill>
              <a:srgbClr val="91CA64"/>
            </a:solidFill>
            <a:ln>
              <a:noFill/>
            </a:ln>
            <a:effectLst/>
          </c:spPr>
          <c:invertIfNegative val="0"/>
          <c:dLbls>
            <c:dLbl>
              <c:idx val="0"/>
              <c:layout/>
              <c:tx>
                <c:rich>
                  <a:bodyPr/>
                  <a:lstStyle/>
                  <a:p>
                    <a:r>
                      <a:rPr lang="en-US"/>
                      <a:t>122</a:t>
                    </a:r>
                  </a:p>
                </c:rich>
              </c:tx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6-0DF0-4D45-B617-896B89459E2D}"/>
                </c:ext>
              </c:extLst>
            </c:dLbl>
            <c:dLbl>
              <c:idx val="1"/>
              <c:layout>
                <c:manualLayout>
                  <c:x val="8.3333333333333332E-3"/>
                  <c:y val="0"/>
                </c:manualLayout>
              </c:layout>
              <c:tx>
                <c:rich>
                  <a:bodyPr/>
                  <a:lstStyle/>
                  <a:p>
                    <a:r>
                      <a:rPr lang="en-US"/>
                      <a:t>184</a:t>
                    </a:r>
                  </a:p>
                </c:rich>
              </c:tx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7-0DF0-4D45-B617-896B89459E2D}"/>
                </c:ext>
              </c:extLst>
            </c:dLbl>
            <c:dLbl>
              <c:idx val="2"/>
              <c:layout/>
              <c:tx>
                <c:rich>
                  <a:bodyPr/>
                  <a:lstStyle/>
                  <a:p>
                    <a:r>
                      <a:rPr lang="en-US"/>
                      <a:t>157</a:t>
                    </a:r>
                  </a:p>
                </c:rich>
              </c:tx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8-0DF0-4D45-B617-896B89459E2D}"/>
                </c:ext>
              </c:extLst>
            </c:dLbl>
            <c:dLbl>
              <c:idx val="3"/>
              <c:layout/>
              <c:tx>
                <c:rich>
                  <a:bodyPr/>
                  <a:lstStyle/>
                  <a:p>
                    <a:r>
                      <a:rPr lang="en-US"/>
                      <a:t>96</a:t>
                    </a:r>
                  </a:p>
                </c:rich>
              </c:tx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9-0DF0-4D45-B617-896B89459E2D}"/>
                </c:ext>
              </c:extLst>
            </c:dLbl>
            <c:dLbl>
              <c:idx val="4"/>
              <c:layout/>
              <c:tx>
                <c:rich>
                  <a:bodyPr/>
                  <a:lstStyle/>
                  <a:p>
                    <a:r>
                      <a:rPr lang="en-US"/>
                      <a:t>82</a:t>
                    </a:r>
                  </a:p>
                </c:rich>
              </c:tx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A-0DF0-4D45-B617-896B89459E2D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800" b="0" i="0" u="none" strike="noStrike" kern="1200" baseline="0">
                    <a:solidFill>
                      <a:srgbClr val="000000"/>
                    </a:solidFill>
                    <a:latin typeface="Arial" panose="020B0604020202020204" pitchFamily="34" charset="0"/>
                    <a:ea typeface="+mn-ea"/>
                    <a:cs typeface="+mn-cs"/>
                  </a:defRPr>
                </a:pPr>
                <a:endParaRPr lang="uk-UA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страны!$Q$3:$Q$7</c:f>
              <c:strCache>
                <c:ptCount val="5"/>
                <c:pt idx="0">
                  <c:v>РФ</c:v>
                </c:pt>
                <c:pt idx="1">
                  <c:v>США</c:v>
                </c:pt>
                <c:pt idx="2">
                  <c:v>Ізраїль</c:v>
                </c:pt>
                <c:pt idx="3">
                  <c:v>Італія</c:v>
                </c:pt>
                <c:pt idx="4">
                  <c:v>Польща</c:v>
                </c:pt>
              </c:strCache>
            </c:strRef>
          </c:cat>
          <c:val>
            <c:numRef>
              <c:f>страны!$S$3:$S$7</c:f>
              <c:numCache>
                <c:formatCode>#,##0.00</c:formatCode>
                <c:ptCount val="5"/>
                <c:pt idx="0">
                  <c:v>122310774.55972846</c:v>
                </c:pt>
                <c:pt idx="1">
                  <c:v>183965020.06163952</c:v>
                </c:pt>
                <c:pt idx="2">
                  <c:v>157193305.14770588</c:v>
                </c:pt>
                <c:pt idx="3">
                  <c:v>95936145.634180516</c:v>
                </c:pt>
                <c:pt idx="4">
                  <c:v>82403669.069396704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B-0DF0-4D45-B617-896B89459E2D}"/>
            </c:ext>
          </c:extLst>
        </c:ser>
        <c:dLbls>
          <c:dLblPos val="outEnd"/>
          <c:showLegendKey val="0"/>
          <c:showVal val="1"/>
          <c:showCatName val="0"/>
          <c:showSerName val="0"/>
          <c:showPercent val="0"/>
          <c:showBubbleSize val="0"/>
        </c:dLbls>
        <c:gapWidth val="219"/>
        <c:overlap val="-27"/>
        <c:axId val="469108976"/>
        <c:axId val="469111272"/>
      </c:barChart>
      <c:catAx>
        <c:axId val="469108976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800" b="0" i="0" u="none" strike="noStrike" kern="1200" baseline="0">
                <a:solidFill>
                  <a:srgbClr val="000000"/>
                </a:solidFill>
                <a:latin typeface="Arial" panose="020B0604020202020204" pitchFamily="34" charset="0"/>
                <a:ea typeface="+mn-ea"/>
                <a:cs typeface="+mn-cs"/>
              </a:defRPr>
            </a:pPr>
            <a:endParaRPr lang="uk-UA"/>
          </a:p>
        </c:txPr>
        <c:crossAx val="469111272"/>
        <c:crosses val="autoZero"/>
        <c:auto val="1"/>
        <c:lblAlgn val="ctr"/>
        <c:lblOffset val="100"/>
        <c:noMultiLvlLbl val="0"/>
      </c:catAx>
      <c:valAx>
        <c:axId val="469111272"/>
        <c:scaling>
          <c:orientation val="minMax"/>
        </c:scaling>
        <c:delete val="1"/>
        <c:axPos val="l"/>
        <c:numFmt formatCode="#,##0.00" sourceLinked="1"/>
        <c:majorTickMark val="none"/>
        <c:minorTickMark val="none"/>
        <c:tickLblPos val="nextTo"/>
        <c:crossAx val="469108976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800" b="0" i="0" u="none" strike="noStrike" kern="1200" baseline="0">
              <a:solidFill>
                <a:srgbClr val="000000"/>
              </a:solidFill>
              <a:latin typeface="Arial" panose="020B0604020202020204" pitchFamily="34" charset="0"/>
              <a:ea typeface="+mn-ea"/>
              <a:cs typeface="+mn-cs"/>
            </a:defRPr>
          </a:pPr>
          <a:endParaRPr lang="uk-UA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 sz="800" baseline="0">
          <a:solidFill>
            <a:srgbClr val="000000"/>
          </a:solidFill>
          <a:latin typeface="Arial" panose="020B0604020202020204" pitchFamily="34" charset="0"/>
        </a:defRPr>
      </a:pPr>
      <a:endParaRPr lang="uk-UA"/>
    </a:p>
  </c:txPr>
  <c:externalData r:id="rId4">
    <c:autoUpdate val="0"/>
  </c:externalData>
</c:chartSpace>
</file>

<file path=ppt/charts/chart8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uk-UA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plotArea>
      <c:layout>
        <c:manualLayout>
          <c:layoutTarget val="inner"/>
          <c:xMode val="edge"/>
          <c:yMode val="edge"/>
          <c:x val="0.18391087861351624"/>
          <c:y val="0.13206246198917918"/>
          <c:w val="0.58752055615008369"/>
          <c:h val="0.68813314186633656"/>
        </c:manualLayout>
      </c:layout>
      <c:pieChart>
        <c:varyColors val="1"/>
        <c:ser>
          <c:idx val="3"/>
          <c:order val="3"/>
          <c:tx>
            <c:strRef>
              <c:f>страны!$E$21</c:f>
              <c:strCache>
                <c:ptCount val="1"/>
                <c:pt idx="0">
                  <c:v>Доля країни у загальному обсязі</c:v>
                </c:pt>
              </c:strCache>
            </c:strRef>
          </c:tx>
          <c:spPr>
            <a:ln w="6350">
              <a:solidFill>
                <a:sysClr val="window" lastClr="FFFFFF"/>
              </a:solidFill>
            </a:ln>
            <a:effectLst/>
          </c:spPr>
          <c:dPt>
            <c:idx val="0"/>
            <c:bubble3D val="0"/>
            <c:spPr>
              <a:solidFill>
                <a:srgbClr val="91CA64"/>
              </a:solidFill>
              <a:ln w="6350">
                <a:solidFill>
                  <a:sysClr val="window" lastClr="FFFFFF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1-23DF-417D-95D7-50C8550D068B}"/>
              </c:ext>
            </c:extLst>
          </c:dPt>
          <c:dPt>
            <c:idx val="1"/>
            <c:bubble3D val="0"/>
            <c:spPr>
              <a:solidFill>
                <a:srgbClr val="50748A"/>
              </a:solidFill>
              <a:ln w="6350">
                <a:solidFill>
                  <a:sysClr val="window" lastClr="FFFFFF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3-23DF-417D-95D7-50C8550D068B}"/>
              </c:ext>
            </c:extLst>
          </c:dPt>
          <c:dPt>
            <c:idx val="2"/>
            <c:bubble3D val="0"/>
            <c:spPr>
              <a:solidFill>
                <a:srgbClr val="8D9DD0"/>
              </a:solidFill>
              <a:ln w="6350">
                <a:solidFill>
                  <a:sysClr val="window" lastClr="FFFFFF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5-23DF-417D-95D7-50C8550D068B}"/>
              </c:ext>
            </c:extLst>
          </c:dPt>
          <c:dPt>
            <c:idx val="3"/>
            <c:bubble3D val="0"/>
            <c:spPr>
              <a:solidFill>
                <a:srgbClr val="A3417C"/>
              </a:solidFill>
              <a:ln w="6350">
                <a:solidFill>
                  <a:sysClr val="window" lastClr="FFFFFF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7-23DF-417D-95D7-50C8550D068B}"/>
              </c:ext>
            </c:extLst>
          </c:dPt>
          <c:dPt>
            <c:idx val="4"/>
            <c:bubble3D val="0"/>
            <c:spPr>
              <a:solidFill>
                <a:srgbClr val="CD76B0"/>
              </a:solidFill>
              <a:ln w="6350">
                <a:solidFill>
                  <a:sysClr val="window" lastClr="FFFFFF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9-23DF-417D-95D7-50C8550D068B}"/>
              </c:ext>
            </c:extLst>
          </c:dPt>
          <c:dPt>
            <c:idx val="5"/>
            <c:bubble3D val="0"/>
            <c:spPr>
              <a:solidFill>
                <a:srgbClr val="F79D91"/>
              </a:solidFill>
              <a:ln w="6350">
                <a:solidFill>
                  <a:sysClr val="window" lastClr="FFFFFF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B-23DF-417D-95D7-50C8550D068B}"/>
              </c:ext>
            </c:extLst>
          </c:dPt>
          <c:dPt>
            <c:idx val="6"/>
            <c:bubble3D val="0"/>
            <c:spPr>
              <a:solidFill>
                <a:srgbClr val="057C48"/>
              </a:solidFill>
              <a:ln w="6350">
                <a:solidFill>
                  <a:sysClr val="window" lastClr="FFFFFF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D-23DF-417D-95D7-50C8550D068B}"/>
              </c:ext>
            </c:extLst>
          </c:dPt>
          <c:dLbls>
            <c:dLbl>
              <c:idx val="0"/>
              <c:layout>
                <c:manualLayout>
                  <c:x val="-9.1351669315343359E-3"/>
                  <c:y val="1.9605499927155889E-2"/>
                </c:manualLayout>
              </c:layout>
              <c:tx>
                <c:rich>
                  <a:bodyPr/>
                  <a:lstStyle/>
                  <a:p>
                    <a:r>
                      <a:rPr lang="uk-UA"/>
                      <a:t>РФ 38</a:t>
                    </a:r>
                    <a:r>
                      <a:rPr lang="uk-UA" baseline="0"/>
                      <a:t> % </a:t>
                    </a:r>
                    <a:endParaRPr lang="uk-UA" baseline="0" smtClean="0"/>
                  </a:p>
                  <a:p>
                    <a:r>
                      <a:rPr lang="uk-UA" baseline="0" smtClean="0"/>
                      <a:t>53 </a:t>
                    </a:r>
                    <a:r>
                      <a:rPr lang="uk-UA" sz="800" b="1" i="0" u="none" strike="noStrike" kern="1200" baseline="0" smtClean="0">
                        <a:solidFill>
                          <a:srgbClr val="00000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rPr>
                      <a:t>млн. </a:t>
                    </a:r>
                    <a:r>
                      <a:rPr lang="en-US" sz="800" b="1" i="0" u="none" strike="noStrike" kern="1200" baseline="0" smtClean="0">
                        <a:solidFill>
                          <a:srgbClr val="00000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rPr>
                      <a:t>USD </a:t>
                    </a:r>
                    <a:r>
                      <a:rPr lang="en-US" b="1" baseline="0" smtClean="0">
                        <a:solidFill>
                          <a:srgbClr val="000000"/>
                        </a:solidFill>
                      </a:rPr>
                      <a:t> </a:t>
                    </a:r>
                    <a:endParaRPr lang="en-US" b="1">
                      <a:solidFill>
                        <a:srgbClr val="000000"/>
                      </a:solidFill>
                    </a:endParaRPr>
                  </a:p>
                </c:rich>
              </c:tx>
              <c:dLblPos val="bestFit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22647192583727849"/>
                      <c:h val="0.15851574008912186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1-23DF-417D-95D7-50C8550D068B}"/>
                </c:ext>
              </c:extLst>
            </c:dLbl>
            <c:dLbl>
              <c:idx val="1"/>
              <c:layout>
                <c:manualLayout>
                  <c:x val="-4.0721689360968996E-2"/>
                  <c:y val="-5.3090048063524575E-2"/>
                </c:manualLayout>
              </c:layout>
              <c:tx>
                <c:rich>
                  <a:bodyPr rot="0" spcFirstLastPara="1" vertOverflow="ellipsis" vert="horz" wrap="square" lIns="38100" tIns="19050" rIns="38100" bIns="19050" anchor="ctr" anchorCtr="1">
                    <a:noAutofit/>
                  </a:bodyPr>
                  <a:lstStyle/>
                  <a:p>
                    <a:pPr>
                      <a:defRPr lang="ru-RU" sz="800" b="1" i="0" u="none" strike="noStrike" kern="1200" baseline="0" noProof="0">
                        <a:solidFill>
                          <a:srgbClr val="000000"/>
                        </a:solidFill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defRPr>
                    </a:pPr>
                    <a:r>
                      <a:rPr lang="uk-UA" sz="800" b="1" noProof="0" smtClean="0">
                        <a:solidFill>
                          <a:srgbClr val="000000"/>
                        </a:solidFill>
                      </a:rPr>
                      <a:t>Грузія </a:t>
                    </a:r>
                    <a:r>
                      <a:rPr lang="uk-UA" sz="800" b="1" noProof="0">
                        <a:solidFill>
                          <a:srgbClr val="000000"/>
                        </a:solidFill>
                      </a:rPr>
                      <a:t>9 % </a:t>
                    </a:r>
                    <a:endParaRPr lang="uk-UA" sz="800" b="1" noProof="0" smtClean="0">
                      <a:solidFill>
                        <a:srgbClr val="000000"/>
                      </a:solidFill>
                    </a:endParaRPr>
                  </a:p>
                  <a:p>
                    <a:pPr>
                      <a:defRPr lang="ru-RU" sz="800" b="1" noProof="0">
                        <a:solidFill>
                          <a:srgbClr val="00000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pPr>
                    <a:r>
                      <a:rPr lang="uk-UA" sz="800" b="1" noProof="0" smtClean="0">
                        <a:solidFill>
                          <a:srgbClr val="000000"/>
                        </a:solidFill>
                      </a:rPr>
                      <a:t>13 </a:t>
                    </a:r>
                    <a:r>
                      <a:rPr lang="uk-UA" sz="800" b="1" i="0" u="none" strike="noStrike" kern="1200" baseline="0" noProof="0" smtClean="0">
                        <a:solidFill>
                          <a:srgbClr val="00000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rPr>
                      <a:t>млн. </a:t>
                    </a:r>
                    <a:r>
                      <a:rPr lang="en-US" sz="800" b="1" i="0" u="none" strike="noStrike" kern="1200" baseline="0" noProof="0" smtClean="0">
                        <a:solidFill>
                          <a:srgbClr val="00000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rPr>
                      <a:t>USD </a:t>
                    </a:r>
                    <a:endParaRPr lang="en-US" sz="800" b="1" noProof="0">
                      <a:solidFill>
                        <a:srgbClr val="000000"/>
                      </a:solidFill>
                    </a:endParaRPr>
                  </a:p>
                </c:rich>
              </c:tx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noAutofit/>
                </a:bodyPr>
                <a:lstStyle/>
                <a:p>
                  <a:pPr>
                    <a:defRPr lang="ru-RU" sz="800" b="1" i="0" u="none" strike="noStrike" kern="1200" baseline="0" noProof="0">
                      <a:solidFill>
                        <a:srgbClr val="000000"/>
                      </a:solidFill>
                      <a:latin typeface="Arial" panose="020B0604020202020204" pitchFamily="34" charset="0"/>
                      <a:ea typeface="+mn-ea"/>
                      <a:cs typeface="Arial" panose="020B0604020202020204" pitchFamily="34" charset="0"/>
                    </a:defRPr>
                  </a:pPr>
                  <a:endParaRPr lang="uk-UA"/>
                </a:p>
              </c:txPr>
              <c:dLblPos val="bestFit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33642667007364463"/>
                      <c:h val="0.17547427834622439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3-23DF-417D-95D7-50C8550D068B}"/>
                </c:ext>
              </c:extLst>
            </c:dLbl>
            <c:dLbl>
              <c:idx val="2"/>
              <c:layout>
                <c:manualLayout>
                  <c:x val="5.3807418923160426E-2"/>
                  <c:y val="-3.1695704760087368E-3"/>
                </c:manualLayout>
              </c:layout>
              <c:tx>
                <c:rich>
                  <a:bodyPr rot="0" spcFirstLastPara="1" vertOverflow="ellipsis" vert="horz" wrap="square" lIns="38100" tIns="19050" rIns="38100" bIns="19050" anchor="ctr" anchorCtr="1">
                    <a:noAutofit/>
                  </a:bodyPr>
                  <a:lstStyle/>
                  <a:p>
                    <a:pPr>
                      <a:defRPr lang="ru-RU" sz="800" b="1" i="0" u="none" strike="noStrike" kern="1200" baseline="0" noProof="0">
                        <a:solidFill>
                          <a:srgbClr val="000000"/>
                        </a:solidFill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defRPr>
                    </a:pPr>
                    <a:r>
                      <a:rPr lang="uk-UA" sz="800" b="1" noProof="0">
                        <a:solidFill>
                          <a:srgbClr val="000000"/>
                        </a:solidFill>
                      </a:rPr>
                      <a:t>Китай 6 </a:t>
                    </a:r>
                    <a:r>
                      <a:rPr lang="uk-UA" sz="800" b="1" noProof="0" smtClean="0">
                        <a:solidFill>
                          <a:srgbClr val="000000"/>
                        </a:solidFill>
                      </a:rPr>
                      <a:t>%</a:t>
                    </a:r>
                  </a:p>
                  <a:p>
                    <a:pPr>
                      <a:defRPr lang="ru-RU" sz="800" b="1" noProof="0">
                        <a:solidFill>
                          <a:srgbClr val="00000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pPr>
                    <a:r>
                      <a:rPr lang="uk-UA" sz="800" b="1" noProof="0" smtClean="0">
                        <a:solidFill>
                          <a:srgbClr val="000000"/>
                        </a:solidFill>
                      </a:rPr>
                      <a:t> 9</a:t>
                    </a:r>
                    <a:r>
                      <a:rPr lang="uk-UA" sz="800" b="1" i="0" u="none" strike="noStrike" kern="1200" baseline="0" noProof="0" smtClean="0">
                        <a:solidFill>
                          <a:srgbClr val="00000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rPr>
                      <a:t>млн. </a:t>
                    </a:r>
                    <a:r>
                      <a:rPr lang="en-US" sz="800" b="1" i="0" u="none" strike="noStrike" kern="1200" baseline="0" noProof="0" smtClean="0">
                        <a:solidFill>
                          <a:srgbClr val="00000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rPr>
                      <a:t>USD </a:t>
                    </a:r>
                    <a:r>
                      <a:rPr lang="en-US" sz="800" b="1" noProof="0" smtClean="0">
                        <a:solidFill>
                          <a:srgbClr val="000000"/>
                        </a:solidFill>
                      </a:rPr>
                      <a:t> </a:t>
                    </a:r>
                    <a:endParaRPr lang="en-US" sz="800" b="1" noProof="0">
                      <a:solidFill>
                        <a:srgbClr val="000000"/>
                      </a:solidFill>
                    </a:endParaRPr>
                  </a:p>
                </c:rich>
              </c:tx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noAutofit/>
                </a:bodyPr>
                <a:lstStyle/>
                <a:p>
                  <a:pPr>
                    <a:defRPr lang="ru-RU" sz="800" b="1" i="0" u="none" strike="noStrike" kern="1200" baseline="0" noProof="0">
                      <a:solidFill>
                        <a:srgbClr val="000000"/>
                      </a:solidFill>
                      <a:latin typeface="Arial" panose="020B0604020202020204" pitchFamily="34" charset="0"/>
                      <a:ea typeface="+mn-ea"/>
                      <a:cs typeface="Arial" panose="020B0604020202020204" pitchFamily="34" charset="0"/>
                    </a:defRPr>
                  </a:pPr>
                  <a:endParaRPr lang="uk-UA"/>
                </a:p>
              </c:txPr>
              <c:dLblPos val="bestFit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25903210568820756"/>
                      <c:h val="0.16061365080977635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5-23DF-417D-95D7-50C8550D068B}"/>
                </c:ext>
              </c:extLst>
            </c:dLbl>
            <c:dLbl>
              <c:idx val="3"/>
              <c:layout>
                <c:manualLayout>
                  <c:x val="0.10495361866243111"/>
                  <c:y val="1.9602347763985055E-2"/>
                </c:manualLayout>
              </c:layout>
              <c:tx>
                <c:rich>
                  <a:bodyPr rot="0" spcFirstLastPara="1" vertOverflow="ellipsis" vert="horz" wrap="square" lIns="38100" tIns="19050" rIns="38100" bIns="19050" anchor="ctr" anchorCtr="1">
                    <a:noAutofit/>
                  </a:bodyPr>
                  <a:lstStyle/>
                  <a:p>
                    <a:pPr>
                      <a:defRPr lang="ru-RU" sz="800" b="1" i="0" u="none" strike="noStrike" kern="1200" baseline="0" noProof="0">
                        <a:solidFill>
                          <a:srgbClr val="000000"/>
                        </a:solidFill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defRPr>
                    </a:pPr>
                    <a:r>
                      <a:rPr lang="ru-RU" b="1">
                        <a:solidFill>
                          <a:srgbClr val="000000"/>
                        </a:solidFill>
                      </a:rPr>
                      <a:t>Азербайджан </a:t>
                    </a:r>
                    <a:r>
                      <a:rPr lang="ru-RU" b="1" smtClean="0">
                        <a:solidFill>
                          <a:srgbClr val="000000"/>
                        </a:solidFill>
                      </a:rPr>
                      <a:t>5</a:t>
                    </a:r>
                    <a:r>
                      <a:rPr lang="ru-RU" sz="900" b="1" i="0" u="none" strike="noStrike" baseline="0">
                        <a:solidFill>
                          <a:srgbClr val="000000"/>
                        </a:solidFill>
                        <a:effectLst/>
                      </a:rPr>
                      <a:t>%</a:t>
                    </a:r>
                    <a:r>
                      <a:rPr lang="ru-RU" sz="900" b="1" i="0" u="none" strike="noStrike" baseline="0" smtClean="0">
                        <a:solidFill>
                          <a:srgbClr val="000000"/>
                        </a:solidFill>
                        <a:effectLst/>
                      </a:rPr>
                      <a:t> </a:t>
                    </a:r>
                  </a:p>
                  <a:p>
                    <a:pPr>
                      <a:defRPr lang="ru-RU" sz="800" b="1" noProof="0">
                        <a:solidFill>
                          <a:srgbClr val="00000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pPr>
                    <a:r>
                      <a:rPr lang="ru-RU" sz="900" b="1" i="0" u="none" strike="noStrike" baseline="0" smtClean="0">
                        <a:solidFill>
                          <a:srgbClr val="000000"/>
                        </a:solidFill>
                        <a:effectLst/>
                      </a:rPr>
                      <a:t>7 </a:t>
                    </a:r>
                    <a:r>
                      <a:rPr lang="ru-RU" sz="800" b="1" i="0" u="none" strike="noStrike" kern="1200" baseline="0" smtClean="0">
                        <a:solidFill>
                          <a:srgbClr val="00000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rPr>
                      <a:t>млн. USD </a:t>
                    </a:r>
                    <a:endParaRPr lang="ru-RU" b="1">
                      <a:solidFill>
                        <a:srgbClr val="000000"/>
                      </a:solidFill>
                    </a:endParaRPr>
                  </a:p>
                </c:rich>
              </c:tx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noAutofit/>
                </a:bodyPr>
                <a:lstStyle/>
                <a:p>
                  <a:pPr>
                    <a:defRPr lang="ru-RU" sz="800" b="1" i="0" u="none" strike="noStrike" kern="1200" baseline="0" noProof="0">
                      <a:solidFill>
                        <a:srgbClr val="000000"/>
                      </a:solidFill>
                      <a:latin typeface="Arial" panose="020B0604020202020204" pitchFamily="34" charset="0"/>
                      <a:ea typeface="+mn-ea"/>
                      <a:cs typeface="Arial" panose="020B0604020202020204" pitchFamily="34" charset="0"/>
                    </a:defRPr>
                  </a:pPr>
                  <a:endParaRPr lang="uk-UA"/>
                </a:p>
              </c:txPr>
              <c:dLblPos val="bestFit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34087084539861751"/>
                      <c:h val="0.14033831167041388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7-23DF-417D-95D7-50C8550D068B}"/>
                </c:ext>
              </c:extLst>
            </c:dLbl>
            <c:dLbl>
              <c:idx val="4"/>
              <c:layout>
                <c:manualLayout>
                  <c:x val="2.1585890198601885E-2"/>
                  <c:y val="-4.5180279327629178E-2"/>
                </c:manualLayout>
              </c:layout>
              <c:tx>
                <c:rich>
                  <a:bodyPr rot="0" spcFirstLastPara="1" vertOverflow="ellipsis" vert="horz" wrap="square" lIns="38100" tIns="19050" rIns="38100" bIns="19050" anchor="ctr" anchorCtr="1">
                    <a:noAutofit/>
                  </a:bodyPr>
                  <a:lstStyle/>
                  <a:p>
                    <a:pPr>
                      <a:defRPr lang="ru-RU" sz="800" b="1" i="0" u="none" strike="noStrike" kern="1200" baseline="0" noProof="0">
                        <a:solidFill>
                          <a:srgbClr val="000000"/>
                        </a:solidFill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defRPr>
                    </a:pPr>
                    <a:r>
                      <a:rPr lang="ru-RU" sz="800" b="1" noProof="0" smtClean="0">
                        <a:solidFill>
                          <a:srgbClr val="000000"/>
                        </a:solidFill>
                      </a:rPr>
                      <a:t>Узбекистан </a:t>
                    </a:r>
                    <a:r>
                      <a:rPr lang="ru-RU" sz="800" b="1" noProof="0">
                        <a:solidFill>
                          <a:srgbClr val="000000"/>
                        </a:solidFill>
                      </a:rPr>
                      <a:t>4 % </a:t>
                    </a:r>
                    <a:endParaRPr lang="ru-RU" sz="800" b="1" noProof="0" smtClean="0">
                      <a:solidFill>
                        <a:srgbClr val="000000"/>
                      </a:solidFill>
                    </a:endParaRPr>
                  </a:p>
                  <a:p>
                    <a:pPr>
                      <a:defRPr lang="ru-RU" sz="800" b="1" noProof="0">
                        <a:solidFill>
                          <a:srgbClr val="00000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pPr>
                    <a:r>
                      <a:rPr lang="ru-RU" sz="800" b="1" noProof="0" smtClean="0">
                        <a:solidFill>
                          <a:srgbClr val="000000"/>
                        </a:solidFill>
                      </a:rPr>
                      <a:t>5 </a:t>
                    </a:r>
                    <a:r>
                      <a:rPr lang="ru-RU" sz="800" b="1" i="0" u="none" strike="noStrike" kern="1200" baseline="0" noProof="0" smtClean="0">
                        <a:solidFill>
                          <a:srgbClr val="00000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rPr>
                      <a:t>млн. USD </a:t>
                    </a:r>
                    <a:endParaRPr lang="ru-RU" sz="800" b="1" noProof="0">
                      <a:solidFill>
                        <a:srgbClr val="000000"/>
                      </a:solidFill>
                    </a:endParaRPr>
                  </a:p>
                </c:rich>
              </c:tx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noAutofit/>
                </a:bodyPr>
                <a:lstStyle/>
                <a:p>
                  <a:pPr>
                    <a:defRPr lang="ru-RU" sz="800" b="1" i="0" u="none" strike="noStrike" kern="1200" baseline="0" noProof="0">
                      <a:solidFill>
                        <a:srgbClr val="000000"/>
                      </a:solidFill>
                      <a:latin typeface="Arial" panose="020B0604020202020204" pitchFamily="34" charset="0"/>
                      <a:ea typeface="+mn-ea"/>
                      <a:cs typeface="Arial" panose="020B0604020202020204" pitchFamily="34" charset="0"/>
                    </a:defRPr>
                  </a:pPr>
                  <a:endParaRPr lang="uk-UA"/>
                </a:p>
              </c:txPr>
              <c:dLblPos val="bestFit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29075802524992644"/>
                      <c:h val="0.146276621303083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9-23DF-417D-95D7-50C8550D068B}"/>
                </c:ext>
              </c:extLst>
            </c:dLbl>
            <c:dLbl>
              <c:idx val="5"/>
              <c:layout>
                <c:manualLayout>
                  <c:x val="1.4310970715077287E-3"/>
                  <c:y val="-9.8359826276642234E-2"/>
                </c:manualLayout>
              </c:layout>
              <c:tx>
                <c:rich>
                  <a:bodyPr rot="0" spcFirstLastPara="1" vertOverflow="ellipsis" vert="horz" wrap="square" lIns="38100" tIns="19050" rIns="38100" bIns="19050" anchor="ctr" anchorCtr="1">
                    <a:noAutofit/>
                  </a:bodyPr>
                  <a:lstStyle/>
                  <a:p>
                    <a:pPr>
                      <a:defRPr lang="ru-RU" sz="800" b="1" i="0" u="none" strike="noStrike" kern="1200" baseline="0" noProof="0">
                        <a:solidFill>
                          <a:srgbClr val="000000"/>
                        </a:solidFill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defRPr>
                    </a:pPr>
                    <a:r>
                      <a:rPr lang="uk-UA" sz="800" b="1" noProof="0" smtClean="0">
                        <a:solidFill>
                          <a:srgbClr val="000000"/>
                        </a:solidFill>
                      </a:rPr>
                      <a:t>Вірменія </a:t>
                    </a:r>
                    <a:fld id="{BE8DBE60-03F8-44EE-BDE0-663A1FFAEEDB}" type="VALUE">
                      <a:rPr lang="en-US" sz="800" b="1" noProof="0" smtClean="0">
                        <a:solidFill>
                          <a:srgbClr val="000000"/>
                        </a:solidFill>
                      </a:rPr>
                      <a:pPr>
                        <a:defRPr lang="ru-RU" sz="800" b="1" noProof="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pPr>
                      <a:t>[ЗНАЧЕННЯ]</a:t>
                    </a:fld>
                    <a:r>
                      <a:rPr lang="en-US" sz="800" b="1" noProof="0">
                        <a:solidFill>
                          <a:srgbClr val="000000"/>
                        </a:solidFill>
                      </a:rPr>
                      <a:t> </a:t>
                    </a:r>
                    <a:endParaRPr lang="en-US" sz="800" b="1" noProof="0" smtClean="0">
                      <a:solidFill>
                        <a:srgbClr val="000000"/>
                      </a:solidFill>
                    </a:endParaRPr>
                  </a:p>
                  <a:p>
                    <a:pPr>
                      <a:defRPr lang="ru-RU" sz="800" b="1" noProof="0">
                        <a:solidFill>
                          <a:srgbClr val="00000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pPr>
                    <a:r>
                      <a:rPr lang="en-US" sz="800" b="1" noProof="0" smtClean="0">
                        <a:solidFill>
                          <a:srgbClr val="000000"/>
                        </a:solidFill>
                      </a:rPr>
                      <a:t>4 </a:t>
                    </a:r>
                    <a:r>
                      <a:rPr lang="en-US" sz="800" b="1" i="0" u="none" strike="noStrike" kern="1200" baseline="0" noProof="0" smtClean="0">
                        <a:solidFill>
                          <a:srgbClr val="00000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rPr>
                      <a:t>млн. USD </a:t>
                    </a:r>
                  </a:p>
                </c:rich>
              </c:tx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noAutofit/>
                </a:bodyPr>
                <a:lstStyle/>
                <a:p>
                  <a:pPr>
                    <a:defRPr lang="ru-RU" sz="800" b="1" i="0" u="none" strike="noStrike" kern="1200" baseline="0" noProof="0">
                      <a:solidFill>
                        <a:srgbClr val="000000"/>
                      </a:solidFill>
                      <a:latin typeface="Arial" panose="020B0604020202020204" pitchFamily="34" charset="0"/>
                      <a:ea typeface="+mn-ea"/>
                      <a:cs typeface="Arial" panose="020B0604020202020204" pitchFamily="34" charset="0"/>
                    </a:defRPr>
                  </a:pPr>
                  <a:endParaRPr lang="uk-UA"/>
                </a:p>
              </c:txPr>
              <c:dLblPos val="bestFit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23919124516058704"/>
                      <c:h val="0.16018532119915815"/>
                    </c:manualLayout>
                  </c15:layout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B-23DF-417D-95D7-50C8550D068B}"/>
                </c:ext>
              </c:extLst>
            </c:dLbl>
            <c:dLbl>
              <c:idx val="6"/>
              <c:layout>
                <c:manualLayout>
                  <c:x val="8.498184926275824E-3"/>
                  <c:y val="-5.2631247366783873E-2"/>
                </c:manualLayout>
              </c:layout>
              <c:tx>
                <c:rich>
                  <a:bodyPr/>
                  <a:lstStyle/>
                  <a:p>
                    <a:r>
                      <a:rPr lang="uk-UA"/>
                      <a:t>179 </a:t>
                    </a:r>
                    <a:r>
                      <a:rPr lang="uk-UA" smtClean="0"/>
                      <a:t>країн</a:t>
                    </a:r>
                    <a:r>
                      <a:rPr lang="uk-UA" noProof="0" smtClean="0"/>
                      <a:t> </a:t>
                    </a:r>
                    <a:fld id="{F4DFF013-D63F-4D6C-88D8-73CC18087766}" type="VALUE">
                      <a:rPr lang="en-US" smtClean="0"/>
                      <a:pPr/>
                      <a:t>[ЗНАЧЕННЯ]</a:t>
                    </a:fld>
                    <a:endParaRPr lang="uk-UA" noProof="0" smtClean="0"/>
                  </a:p>
                </c:rich>
              </c:tx>
              <c:dLblPos val="bestFit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D-23DF-417D-95D7-50C8550D068B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lang="ru-RU" sz="800" b="1" i="0" u="none" strike="noStrike" kern="1200" baseline="0" noProof="0">
                    <a:solidFill>
                      <a:srgbClr val="000000"/>
                    </a:solidFill>
                    <a:latin typeface="Arial" panose="020B0604020202020204" pitchFamily="34" charset="0"/>
                    <a:ea typeface="+mn-ea"/>
                    <a:cs typeface="Arial" panose="020B0604020202020204" pitchFamily="34" charset="0"/>
                  </a:defRPr>
                </a:pPr>
                <a:endParaRPr lang="uk-UA"/>
              </a:p>
            </c:txPr>
            <c:dLblPos val="bestFit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/>
            </c:extLst>
          </c:dLbls>
          <c:cat>
            <c:numRef>
              <c:f>страны!$A$22:$A$33</c:f>
              <c:numCache>
                <c:formatCode>General</c:formatCode>
                <c:ptCount val="7"/>
                <c:pt idx="0">
                  <c:v>1</c:v>
                </c:pt>
                <c:pt idx="1">
                  <c:v>2</c:v>
                </c:pt>
                <c:pt idx="2">
                  <c:v>3</c:v>
                </c:pt>
                <c:pt idx="3">
                  <c:v>4</c:v>
                </c:pt>
                <c:pt idx="4">
                  <c:v>5</c:v>
                </c:pt>
                <c:pt idx="5">
                  <c:v>6</c:v>
                </c:pt>
                <c:pt idx="6">
                  <c:v>12</c:v>
                </c:pt>
              </c:numCache>
            </c:numRef>
          </c:cat>
          <c:val>
            <c:numRef>
              <c:f>страны!$E$22:$E$33</c:f>
              <c:numCache>
                <c:formatCode>0%</c:formatCode>
                <c:ptCount val="7"/>
                <c:pt idx="0">
                  <c:v>0.37922674615130586</c:v>
                </c:pt>
                <c:pt idx="1">
                  <c:v>9.3892051808898605E-2</c:v>
                </c:pt>
                <c:pt idx="2">
                  <c:v>6.1973803685963488E-2</c:v>
                </c:pt>
                <c:pt idx="3">
                  <c:v>5.3365771584023579E-2</c:v>
                </c:pt>
                <c:pt idx="4">
                  <c:v>3.5477355885268298E-2</c:v>
                </c:pt>
                <c:pt idx="5">
                  <c:v>2.9669157635246558E-2</c:v>
                </c:pt>
                <c:pt idx="6">
                  <c:v>0.34639511324929378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E-23DF-417D-95D7-50C8550D068B}"/>
            </c:ext>
          </c:extLst>
        </c:ser>
        <c:dLbls>
          <c:dLblPos val="bestFit"/>
          <c:showLegendKey val="0"/>
          <c:showVal val="1"/>
          <c:showCatName val="0"/>
          <c:showSerName val="0"/>
          <c:showPercent val="0"/>
          <c:showBubbleSize val="0"/>
          <c:showLeaderLines val="0"/>
        </c:dLbls>
        <c:firstSliceAng val="0"/>
        <c:extLst>
          <c:ext xmlns:c15="http://schemas.microsoft.com/office/drawing/2012/chart" uri="{02D57815-91ED-43cb-92C2-25804820EDAC}">
            <c15:filteredPieSeries>
              <c15:ser>
                <c:idx val="0"/>
                <c:order val="0"/>
                <c:tx>
                  <c:strRef>
                    <c:extLst>
                      <c:ext uri="{02D57815-91ED-43cb-92C2-25804820EDAC}">
                        <c15:formulaRef>
                          <c15:sqref>страны!$B$21</c15:sqref>
                        </c15:formulaRef>
                      </c:ext>
                    </c:extLst>
                    <c:strCache>
                      <c:ptCount val="1"/>
                      <c:pt idx="0">
                        <c:v>Країна виплати переказу</c:v>
                      </c:pt>
                    </c:strCache>
                  </c:strRef>
                </c:tx>
                <c:dPt>
                  <c:idx val="0"/>
                  <c:bubble3D val="0"/>
                  <c:spPr>
                    <a:gradFill rotWithShape="1">
                      <a:gsLst>
                        <a:gs pos="0">
                          <a:schemeClr val="accent1">
                            <a:satMod val="103000"/>
                            <a:lumMod val="102000"/>
                            <a:tint val="94000"/>
                          </a:schemeClr>
                        </a:gs>
                        <a:gs pos="50000">
                          <a:schemeClr val="accent1">
                            <a:satMod val="110000"/>
                            <a:lumMod val="100000"/>
                            <a:shade val="100000"/>
                          </a:schemeClr>
                        </a:gs>
                        <a:gs pos="100000">
                          <a:schemeClr val="accent1">
                            <a:lumMod val="99000"/>
                            <a:satMod val="120000"/>
                            <a:shade val="78000"/>
                          </a:schemeClr>
                        </a:gs>
                      </a:gsLst>
                      <a:lin ang="5400000" scaled="0"/>
                    </a:gradFill>
                    <a:ln>
                      <a:noFill/>
                    </a:ln>
                    <a:effectLst>
                      <a:outerShdw blurRad="57150" dist="19050" dir="5400000" algn="ctr" rotWithShape="0">
                        <a:srgbClr val="000000">
                          <a:alpha val="63000"/>
                        </a:srgbClr>
                      </a:outerShdw>
                    </a:effectLst>
                  </c:spPr>
                  <c:extLst>
                    <c:ext xmlns:c16="http://schemas.microsoft.com/office/drawing/2014/chart" uri="{C3380CC4-5D6E-409C-BE32-E72D297353CC}">
                      <c16:uniqueId val="{00000010-23DF-417D-95D7-50C8550D068B}"/>
                    </c:ext>
                  </c:extLst>
                </c:dPt>
                <c:dPt>
                  <c:idx val="1"/>
                  <c:bubble3D val="0"/>
                  <c:spPr>
                    <a:gradFill rotWithShape="1">
                      <a:gsLst>
                        <a:gs pos="0">
                          <a:schemeClr val="accent2">
                            <a:satMod val="103000"/>
                            <a:lumMod val="102000"/>
                            <a:tint val="94000"/>
                          </a:schemeClr>
                        </a:gs>
                        <a:gs pos="50000">
                          <a:schemeClr val="accent2">
                            <a:satMod val="110000"/>
                            <a:lumMod val="100000"/>
                            <a:shade val="100000"/>
                          </a:schemeClr>
                        </a:gs>
                        <a:gs pos="100000">
                          <a:schemeClr val="accent2">
                            <a:lumMod val="99000"/>
                            <a:satMod val="120000"/>
                            <a:shade val="78000"/>
                          </a:schemeClr>
                        </a:gs>
                      </a:gsLst>
                      <a:lin ang="5400000" scaled="0"/>
                    </a:gradFill>
                    <a:ln>
                      <a:noFill/>
                    </a:ln>
                    <a:effectLst>
                      <a:outerShdw blurRad="57150" dist="19050" dir="5400000" algn="ctr" rotWithShape="0">
                        <a:srgbClr val="000000">
                          <a:alpha val="63000"/>
                        </a:srgbClr>
                      </a:outerShdw>
                    </a:effectLst>
                  </c:spPr>
                  <c:extLst>
                    <c:ext xmlns:c16="http://schemas.microsoft.com/office/drawing/2014/chart" uri="{C3380CC4-5D6E-409C-BE32-E72D297353CC}">
                      <c16:uniqueId val="{00000012-23DF-417D-95D7-50C8550D068B}"/>
                    </c:ext>
                  </c:extLst>
                </c:dPt>
                <c:dPt>
                  <c:idx val="2"/>
                  <c:bubble3D val="0"/>
                  <c:spPr>
                    <a:gradFill rotWithShape="1">
                      <a:gsLst>
                        <a:gs pos="0">
                          <a:schemeClr val="accent3">
                            <a:satMod val="103000"/>
                            <a:lumMod val="102000"/>
                            <a:tint val="94000"/>
                          </a:schemeClr>
                        </a:gs>
                        <a:gs pos="50000">
                          <a:schemeClr val="accent3">
                            <a:satMod val="110000"/>
                            <a:lumMod val="100000"/>
                            <a:shade val="100000"/>
                          </a:schemeClr>
                        </a:gs>
                        <a:gs pos="100000">
                          <a:schemeClr val="accent3">
                            <a:lumMod val="99000"/>
                            <a:satMod val="120000"/>
                            <a:shade val="78000"/>
                          </a:schemeClr>
                        </a:gs>
                      </a:gsLst>
                      <a:lin ang="5400000" scaled="0"/>
                    </a:gradFill>
                    <a:ln>
                      <a:noFill/>
                    </a:ln>
                    <a:effectLst>
                      <a:outerShdw blurRad="57150" dist="19050" dir="5400000" algn="ctr" rotWithShape="0">
                        <a:srgbClr val="000000">
                          <a:alpha val="63000"/>
                        </a:srgbClr>
                      </a:outerShdw>
                    </a:effectLst>
                  </c:spPr>
                  <c:extLst>
                    <c:ext xmlns:c16="http://schemas.microsoft.com/office/drawing/2014/chart" uri="{C3380CC4-5D6E-409C-BE32-E72D297353CC}">
                      <c16:uniqueId val="{00000014-23DF-417D-95D7-50C8550D068B}"/>
                    </c:ext>
                  </c:extLst>
                </c:dPt>
                <c:dPt>
                  <c:idx val="3"/>
                  <c:bubble3D val="0"/>
                  <c:spPr>
                    <a:gradFill rotWithShape="1">
                      <a:gsLst>
                        <a:gs pos="0">
                          <a:schemeClr val="accent4">
                            <a:satMod val="103000"/>
                            <a:lumMod val="102000"/>
                            <a:tint val="94000"/>
                          </a:schemeClr>
                        </a:gs>
                        <a:gs pos="50000">
                          <a:schemeClr val="accent4">
                            <a:satMod val="110000"/>
                            <a:lumMod val="100000"/>
                            <a:shade val="100000"/>
                          </a:schemeClr>
                        </a:gs>
                        <a:gs pos="100000">
                          <a:schemeClr val="accent4">
                            <a:lumMod val="99000"/>
                            <a:satMod val="120000"/>
                            <a:shade val="78000"/>
                          </a:schemeClr>
                        </a:gs>
                      </a:gsLst>
                      <a:lin ang="5400000" scaled="0"/>
                    </a:gradFill>
                    <a:ln>
                      <a:noFill/>
                    </a:ln>
                    <a:effectLst>
                      <a:outerShdw blurRad="57150" dist="19050" dir="5400000" algn="ctr" rotWithShape="0">
                        <a:srgbClr val="000000">
                          <a:alpha val="63000"/>
                        </a:srgbClr>
                      </a:outerShdw>
                    </a:effectLst>
                  </c:spPr>
                  <c:extLst>
                    <c:ext xmlns:c16="http://schemas.microsoft.com/office/drawing/2014/chart" uri="{C3380CC4-5D6E-409C-BE32-E72D297353CC}">
                      <c16:uniqueId val="{00000016-23DF-417D-95D7-50C8550D068B}"/>
                    </c:ext>
                  </c:extLst>
                </c:dPt>
                <c:dPt>
                  <c:idx val="4"/>
                  <c:bubble3D val="0"/>
                  <c:spPr>
                    <a:gradFill rotWithShape="1">
                      <a:gsLst>
                        <a:gs pos="0">
                          <a:schemeClr val="accent5">
                            <a:satMod val="103000"/>
                            <a:lumMod val="102000"/>
                            <a:tint val="94000"/>
                          </a:schemeClr>
                        </a:gs>
                        <a:gs pos="50000">
                          <a:schemeClr val="accent5">
                            <a:satMod val="110000"/>
                            <a:lumMod val="100000"/>
                            <a:shade val="100000"/>
                          </a:schemeClr>
                        </a:gs>
                        <a:gs pos="100000">
                          <a:schemeClr val="accent5">
                            <a:lumMod val="99000"/>
                            <a:satMod val="120000"/>
                            <a:shade val="78000"/>
                          </a:schemeClr>
                        </a:gs>
                      </a:gsLst>
                      <a:lin ang="5400000" scaled="0"/>
                    </a:gradFill>
                    <a:ln>
                      <a:noFill/>
                    </a:ln>
                    <a:effectLst>
                      <a:outerShdw blurRad="57150" dist="19050" dir="5400000" algn="ctr" rotWithShape="0">
                        <a:srgbClr val="000000">
                          <a:alpha val="63000"/>
                        </a:srgbClr>
                      </a:outerShdw>
                    </a:effectLst>
                  </c:spPr>
                  <c:extLst>
                    <c:ext xmlns:c16="http://schemas.microsoft.com/office/drawing/2014/chart" uri="{C3380CC4-5D6E-409C-BE32-E72D297353CC}">
                      <c16:uniqueId val="{00000018-23DF-417D-95D7-50C8550D068B}"/>
                    </c:ext>
                  </c:extLst>
                </c:dPt>
                <c:dPt>
                  <c:idx val="5"/>
                  <c:bubble3D val="0"/>
                  <c:spPr>
                    <a:gradFill rotWithShape="1">
                      <a:gsLst>
                        <a:gs pos="0">
                          <a:schemeClr val="accent6">
                            <a:satMod val="103000"/>
                            <a:lumMod val="102000"/>
                            <a:tint val="94000"/>
                          </a:schemeClr>
                        </a:gs>
                        <a:gs pos="50000">
                          <a:schemeClr val="accent6">
                            <a:satMod val="110000"/>
                            <a:lumMod val="100000"/>
                            <a:shade val="100000"/>
                          </a:schemeClr>
                        </a:gs>
                        <a:gs pos="100000">
                          <a:schemeClr val="accent6">
                            <a:lumMod val="99000"/>
                            <a:satMod val="120000"/>
                            <a:shade val="78000"/>
                          </a:schemeClr>
                        </a:gs>
                      </a:gsLst>
                      <a:lin ang="5400000" scaled="0"/>
                    </a:gradFill>
                    <a:ln>
                      <a:noFill/>
                    </a:ln>
                    <a:effectLst>
                      <a:outerShdw blurRad="57150" dist="19050" dir="5400000" algn="ctr" rotWithShape="0">
                        <a:srgbClr val="000000">
                          <a:alpha val="63000"/>
                        </a:srgbClr>
                      </a:outerShdw>
                    </a:effectLst>
                  </c:spPr>
                  <c:extLst>
                    <c:ext xmlns:c16="http://schemas.microsoft.com/office/drawing/2014/chart" uri="{C3380CC4-5D6E-409C-BE32-E72D297353CC}">
                      <c16:uniqueId val="{0000001A-23DF-417D-95D7-50C8550D068B}"/>
                    </c:ext>
                  </c:extLst>
                </c:dPt>
                <c:dPt>
                  <c:idx val="6"/>
                  <c:bubble3D val="0"/>
                  <c:spPr>
                    <a:gradFill rotWithShape="1">
                      <a:gsLst>
                        <a:gs pos="0">
                          <a:schemeClr val="accent1">
                            <a:lumMod val="60000"/>
                            <a:satMod val="103000"/>
                            <a:lumMod val="102000"/>
                            <a:tint val="94000"/>
                          </a:schemeClr>
                        </a:gs>
                        <a:gs pos="50000">
                          <a:schemeClr val="accent1">
                            <a:lumMod val="60000"/>
                            <a:satMod val="110000"/>
                            <a:lumMod val="100000"/>
                            <a:shade val="100000"/>
                          </a:schemeClr>
                        </a:gs>
                        <a:gs pos="100000">
                          <a:schemeClr val="accent1">
                            <a:lumMod val="60000"/>
                            <a:lumMod val="99000"/>
                            <a:satMod val="120000"/>
                            <a:shade val="78000"/>
                          </a:schemeClr>
                        </a:gs>
                      </a:gsLst>
                      <a:lin ang="5400000" scaled="0"/>
                    </a:gradFill>
                    <a:ln>
                      <a:noFill/>
                    </a:ln>
                    <a:effectLst>
                      <a:outerShdw blurRad="57150" dist="19050" dir="5400000" algn="ctr" rotWithShape="0">
                        <a:srgbClr val="000000">
                          <a:alpha val="63000"/>
                        </a:srgbClr>
                      </a:outerShdw>
                    </a:effectLst>
                  </c:spPr>
                  <c:extLst>
                    <c:ext xmlns:c16="http://schemas.microsoft.com/office/drawing/2014/chart" uri="{C3380CC4-5D6E-409C-BE32-E72D297353CC}">
                      <c16:uniqueId val="{0000001C-23DF-417D-95D7-50C8550D068B}"/>
                    </c:ext>
                  </c:extLst>
                </c:dPt>
                <c:dLbls>
                  <c:spPr>
                    <a:noFill/>
                    <a:ln>
                      <a:noFill/>
                    </a:ln>
                    <a:effectLst/>
                  </c:spPr>
                  <c:txPr>
                    <a:bodyPr rot="0" spcFirstLastPara="1" vertOverflow="ellipsis" vert="horz" wrap="square" lIns="38100" tIns="19050" rIns="38100" bIns="19050" anchor="ctr" anchorCtr="1">
                      <a:spAutoFit/>
                    </a:bodyPr>
                    <a:lstStyle/>
                    <a:p>
                      <a:pPr>
                        <a:defRPr sz="900" b="0" i="0" u="none" strike="noStrike" kern="1200" baseline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+mn-lt"/>
                          <a:ea typeface="+mn-ea"/>
                          <a:cs typeface="+mn-cs"/>
                        </a:defRPr>
                      </a:pPr>
                      <a:endParaRPr lang="uk-UA"/>
                    </a:p>
                  </c:txPr>
                  <c:dLblPos val="bestFit"/>
                  <c:showLegendKey val="0"/>
                  <c:showVal val="1"/>
                  <c:showCatName val="0"/>
                  <c:showSerName val="0"/>
                  <c:showPercent val="0"/>
                  <c:showBubbleSize val="0"/>
                  <c:showLeaderLines val="1"/>
                  <c:leaderLines>
                    <c:spPr>
                      <a:ln w="9525" cap="flat" cmpd="sng" algn="ctr">
                        <a:solidFill>
                          <a:schemeClr val="tx1">
                            <a:lumMod val="35000"/>
                            <a:lumOff val="65000"/>
                          </a:schemeClr>
                        </a:solidFill>
                        <a:round/>
                      </a:ln>
                      <a:effectLst/>
                    </c:spPr>
                  </c:leaderLines>
                  <c:extLst>
                    <c:ext uri="{CE6537A1-D6FC-4f65-9D91-7224C49458BB}"/>
                  </c:extLst>
                </c:dLbls>
                <c:cat>
                  <c:numRef>
                    <c:extLst>
                      <c:ext uri="{02D57815-91ED-43cb-92C2-25804820EDAC}">
                        <c15:formulaRef>
                          <c15:sqref>страны!$A$22:$A$33</c15:sqref>
                        </c15:formulaRef>
                      </c:ext>
                    </c:extLst>
                    <c:numCache>
                      <c:formatCode>General</c:formatCode>
                      <c:ptCount val="7"/>
                      <c:pt idx="0">
                        <c:v>1</c:v>
                      </c:pt>
                      <c:pt idx="1">
                        <c:v>2</c:v>
                      </c:pt>
                      <c:pt idx="2">
                        <c:v>3</c:v>
                      </c:pt>
                      <c:pt idx="3">
                        <c:v>4</c:v>
                      </c:pt>
                      <c:pt idx="4">
                        <c:v>5</c:v>
                      </c:pt>
                      <c:pt idx="5">
                        <c:v>6</c:v>
                      </c:pt>
                      <c:pt idx="6">
                        <c:v>12</c:v>
                      </c:pt>
                    </c:numCache>
                  </c:numRef>
                </c:cat>
                <c:val>
                  <c:numRef>
                    <c:extLst>
                      <c:ext uri="{02D57815-91ED-43cb-92C2-25804820EDAC}">
                        <c15:formulaRef>
                          <c15:sqref>страны!$B$22:$B$33</c15:sqref>
                        </c15:formulaRef>
                      </c:ext>
                    </c:extLst>
                    <c:numCache>
                      <c:formatCode>General</c:formatCode>
                      <c:ptCount val="7"/>
                      <c:pt idx="0">
                        <c:v>0</c:v>
                      </c:pt>
                      <c:pt idx="1">
                        <c:v>0</c:v>
                      </c:pt>
                      <c:pt idx="2">
                        <c:v>0</c:v>
                      </c:pt>
                      <c:pt idx="3">
                        <c:v>0</c:v>
                      </c:pt>
                      <c:pt idx="4">
                        <c:v>0</c:v>
                      </c:pt>
                      <c:pt idx="5">
                        <c:v>0</c:v>
                      </c:pt>
                      <c:pt idx="6">
                        <c:v>0</c:v>
                      </c:pt>
                    </c:numCache>
                  </c:numRef>
                </c:val>
                <c:extLst>
                  <c:ext xmlns:c16="http://schemas.microsoft.com/office/drawing/2014/chart" uri="{C3380CC4-5D6E-409C-BE32-E72D297353CC}">
                    <c16:uniqueId val="{0000001D-23DF-417D-95D7-50C8550D068B}"/>
                  </c:ext>
                </c:extLst>
              </c15:ser>
            </c15:filteredPieSeries>
            <c15:filteredPieSeries>
              <c15:ser>
                <c:idx val="1"/>
                <c:order val="1"/>
                <c:tx>
                  <c:str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страны!$C$21</c15:sqref>
                        </c15:formulaRef>
                      </c:ext>
                    </c:extLst>
                    <c:strCache>
                      <c:ptCount val="1"/>
                      <c:pt idx="0">
                        <c:v>Кількість переказів з України</c:v>
                      </c:pt>
                    </c:strCache>
                  </c:strRef>
                </c:tx>
                <c:dPt>
                  <c:idx val="0"/>
                  <c:bubble3D val="0"/>
                  <c:spPr>
                    <a:gradFill rotWithShape="1">
                      <a:gsLst>
                        <a:gs pos="0">
                          <a:schemeClr val="accent1">
                            <a:satMod val="103000"/>
                            <a:lumMod val="102000"/>
                            <a:tint val="94000"/>
                          </a:schemeClr>
                        </a:gs>
                        <a:gs pos="50000">
                          <a:schemeClr val="accent1">
                            <a:satMod val="110000"/>
                            <a:lumMod val="100000"/>
                            <a:shade val="100000"/>
                          </a:schemeClr>
                        </a:gs>
                        <a:gs pos="100000">
                          <a:schemeClr val="accent1">
                            <a:lumMod val="99000"/>
                            <a:satMod val="120000"/>
                            <a:shade val="78000"/>
                          </a:schemeClr>
                        </a:gs>
                      </a:gsLst>
                      <a:lin ang="5400000" scaled="0"/>
                    </a:gradFill>
                    <a:ln>
                      <a:noFill/>
                    </a:ln>
                    <a:effectLst>
                      <a:outerShdw blurRad="57150" dist="19050" dir="5400000" algn="ctr" rotWithShape="0">
                        <a:srgbClr val="000000">
                          <a:alpha val="63000"/>
                        </a:srgbClr>
                      </a:outerShdw>
                    </a:effectLst>
                  </c:spPr>
                  <c:extLst xmlns:c15="http://schemas.microsoft.com/office/drawing/2012/chart">
                    <c:ext xmlns:c16="http://schemas.microsoft.com/office/drawing/2014/chart" uri="{C3380CC4-5D6E-409C-BE32-E72D297353CC}">
                      <c16:uniqueId val="{0000001F-23DF-417D-95D7-50C8550D068B}"/>
                    </c:ext>
                  </c:extLst>
                </c:dPt>
                <c:dPt>
                  <c:idx val="1"/>
                  <c:bubble3D val="0"/>
                  <c:spPr>
                    <a:gradFill rotWithShape="1">
                      <a:gsLst>
                        <a:gs pos="0">
                          <a:schemeClr val="accent2">
                            <a:satMod val="103000"/>
                            <a:lumMod val="102000"/>
                            <a:tint val="94000"/>
                          </a:schemeClr>
                        </a:gs>
                        <a:gs pos="50000">
                          <a:schemeClr val="accent2">
                            <a:satMod val="110000"/>
                            <a:lumMod val="100000"/>
                            <a:shade val="100000"/>
                          </a:schemeClr>
                        </a:gs>
                        <a:gs pos="100000">
                          <a:schemeClr val="accent2">
                            <a:lumMod val="99000"/>
                            <a:satMod val="120000"/>
                            <a:shade val="78000"/>
                          </a:schemeClr>
                        </a:gs>
                      </a:gsLst>
                      <a:lin ang="5400000" scaled="0"/>
                    </a:gradFill>
                    <a:ln>
                      <a:noFill/>
                    </a:ln>
                    <a:effectLst>
                      <a:outerShdw blurRad="57150" dist="19050" dir="5400000" algn="ctr" rotWithShape="0">
                        <a:srgbClr val="000000">
                          <a:alpha val="63000"/>
                        </a:srgbClr>
                      </a:outerShdw>
                    </a:effectLst>
                  </c:spPr>
                  <c:extLst xmlns:c15="http://schemas.microsoft.com/office/drawing/2012/chart">
                    <c:ext xmlns:c16="http://schemas.microsoft.com/office/drawing/2014/chart" uri="{C3380CC4-5D6E-409C-BE32-E72D297353CC}">
                      <c16:uniqueId val="{00000021-23DF-417D-95D7-50C8550D068B}"/>
                    </c:ext>
                  </c:extLst>
                </c:dPt>
                <c:dPt>
                  <c:idx val="2"/>
                  <c:bubble3D val="0"/>
                  <c:spPr>
                    <a:gradFill rotWithShape="1">
                      <a:gsLst>
                        <a:gs pos="0">
                          <a:schemeClr val="accent3">
                            <a:satMod val="103000"/>
                            <a:lumMod val="102000"/>
                            <a:tint val="94000"/>
                          </a:schemeClr>
                        </a:gs>
                        <a:gs pos="50000">
                          <a:schemeClr val="accent3">
                            <a:satMod val="110000"/>
                            <a:lumMod val="100000"/>
                            <a:shade val="100000"/>
                          </a:schemeClr>
                        </a:gs>
                        <a:gs pos="100000">
                          <a:schemeClr val="accent3">
                            <a:lumMod val="99000"/>
                            <a:satMod val="120000"/>
                            <a:shade val="78000"/>
                          </a:schemeClr>
                        </a:gs>
                      </a:gsLst>
                      <a:lin ang="5400000" scaled="0"/>
                    </a:gradFill>
                    <a:ln>
                      <a:noFill/>
                    </a:ln>
                    <a:effectLst>
                      <a:outerShdw blurRad="57150" dist="19050" dir="5400000" algn="ctr" rotWithShape="0">
                        <a:srgbClr val="000000">
                          <a:alpha val="63000"/>
                        </a:srgbClr>
                      </a:outerShdw>
                    </a:effectLst>
                  </c:spPr>
                  <c:extLst xmlns:c15="http://schemas.microsoft.com/office/drawing/2012/chart">
                    <c:ext xmlns:c16="http://schemas.microsoft.com/office/drawing/2014/chart" uri="{C3380CC4-5D6E-409C-BE32-E72D297353CC}">
                      <c16:uniqueId val="{00000023-23DF-417D-95D7-50C8550D068B}"/>
                    </c:ext>
                  </c:extLst>
                </c:dPt>
                <c:dPt>
                  <c:idx val="3"/>
                  <c:bubble3D val="0"/>
                  <c:spPr>
                    <a:gradFill rotWithShape="1">
                      <a:gsLst>
                        <a:gs pos="0">
                          <a:schemeClr val="accent4">
                            <a:satMod val="103000"/>
                            <a:lumMod val="102000"/>
                            <a:tint val="94000"/>
                          </a:schemeClr>
                        </a:gs>
                        <a:gs pos="50000">
                          <a:schemeClr val="accent4">
                            <a:satMod val="110000"/>
                            <a:lumMod val="100000"/>
                            <a:shade val="100000"/>
                          </a:schemeClr>
                        </a:gs>
                        <a:gs pos="100000">
                          <a:schemeClr val="accent4">
                            <a:lumMod val="99000"/>
                            <a:satMod val="120000"/>
                            <a:shade val="78000"/>
                          </a:schemeClr>
                        </a:gs>
                      </a:gsLst>
                      <a:lin ang="5400000" scaled="0"/>
                    </a:gradFill>
                    <a:ln>
                      <a:noFill/>
                    </a:ln>
                    <a:effectLst>
                      <a:outerShdw blurRad="57150" dist="19050" dir="5400000" algn="ctr" rotWithShape="0">
                        <a:srgbClr val="000000">
                          <a:alpha val="63000"/>
                        </a:srgbClr>
                      </a:outerShdw>
                    </a:effectLst>
                  </c:spPr>
                  <c:extLst xmlns:c15="http://schemas.microsoft.com/office/drawing/2012/chart">
                    <c:ext xmlns:c16="http://schemas.microsoft.com/office/drawing/2014/chart" uri="{C3380CC4-5D6E-409C-BE32-E72D297353CC}">
                      <c16:uniqueId val="{00000025-23DF-417D-95D7-50C8550D068B}"/>
                    </c:ext>
                  </c:extLst>
                </c:dPt>
                <c:dPt>
                  <c:idx val="4"/>
                  <c:bubble3D val="0"/>
                  <c:spPr>
                    <a:gradFill rotWithShape="1">
                      <a:gsLst>
                        <a:gs pos="0">
                          <a:schemeClr val="accent5">
                            <a:satMod val="103000"/>
                            <a:lumMod val="102000"/>
                            <a:tint val="94000"/>
                          </a:schemeClr>
                        </a:gs>
                        <a:gs pos="50000">
                          <a:schemeClr val="accent5">
                            <a:satMod val="110000"/>
                            <a:lumMod val="100000"/>
                            <a:shade val="100000"/>
                          </a:schemeClr>
                        </a:gs>
                        <a:gs pos="100000">
                          <a:schemeClr val="accent5">
                            <a:lumMod val="99000"/>
                            <a:satMod val="120000"/>
                            <a:shade val="78000"/>
                          </a:schemeClr>
                        </a:gs>
                      </a:gsLst>
                      <a:lin ang="5400000" scaled="0"/>
                    </a:gradFill>
                    <a:ln>
                      <a:noFill/>
                    </a:ln>
                    <a:effectLst>
                      <a:outerShdw blurRad="57150" dist="19050" dir="5400000" algn="ctr" rotWithShape="0">
                        <a:srgbClr val="000000">
                          <a:alpha val="63000"/>
                        </a:srgbClr>
                      </a:outerShdw>
                    </a:effectLst>
                  </c:spPr>
                  <c:extLst xmlns:c15="http://schemas.microsoft.com/office/drawing/2012/chart">
                    <c:ext xmlns:c16="http://schemas.microsoft.com/office/drawing/2014/chart" uri="{C3380CC4-5D6E-409C-BE32-E72D297353CC}">
                      <c16:uniqueId val="{00000027-23DF-417D-95D7-50C8550D068B}"/>
                    </c:ext>
                  </c:extLst>
                </c:dPt>
                <c:dPt>
                  <c:idx val="5"/>
                  <c:bubble3D val="0"/>
                  <c:spPr>
                    <a:gradFill rotWithShape="1">
                      <a:gsLst>
                        <a:gs pos="0">
                          <a:schemeClr val="accent6">
                            <a:satMod val="103000"/>
                            <a:lumMod val="102000"/>
                            <a:tint val="94000"/>
                          </a:schemeClr>
                        </a:gs>
                        <a:gs pos="50000">
                          <a:schemeClr val="accent6">
                            <a:satMod val="110000"/>
                            <a:lumMod val="100000"/>
                            <a:shade val="100000"/>
                          </a:schemeClr>
                        </a:gs>
                        <a:gs pos="100000">
                          <a:schemeClr val="accent6">
                            <a:lumMod val="99000"/>
                            <a:satMod val="120000"/>
                            <a:shade val="78000"/>
                          </a:schemeClr>
                        </a:gs>
                      </a:gsLst>
                      <a:lin ang="5400000" scaled="0"/>
                    </a:gradFill>
                    <a:ln>
                      <a:noFill/>
                    </a:ln>
                    <a:effectLst>
                      <a:outerShdw blurRad="57150" dist="19050" dir="5400000" algn="ctr" rotWithShape="0">
                        <a:srgbClr val="000000">
                          <a:alpha val="63000"/>
                        </a:srgbClr>
                      </a:outerShdw>
                    </a:effectLst>
                  </c:spPr>
                  <c:extLst xmlns:c15="http://schemas.microsoft.com/office/drawing/2012/chart">
                    <c:ext xmlns:c16="http://schemas.microsoft.com/office/drawing/2014/chart" uri="{C3380CC4-5D6E-409C-BE32-E72D297353CC}">
                      <c16:uniqueId val="{00000029-23DF-417D-95D7-50C8550D068B}"/>
                    </c:ext>
                  </c:extLst>
                </c:dPt>
                <c:dPt>
                  <c:idx val="6"/>
                  <c:bubble3D val="0"/>
                  <c:spPr>
                    <a:gradFill rotWithShape="1">
                      <a:gsLst>
                        <a:gs pos="0">
                          <a:schemeClr val="accent1">
                            <a:lumMod val="60000"/>
                            <a:satMod val="103000"/>
                            <a:lumMod val="102000"/>
                            <a:tint val="94000"/>
                          </a:schemeClr>
                        </a:gs>
                        <a:gs pos="50000">
                          <a:schemeClr val="accent1">
                            <a:lumMod val="60000"/>
                            <a:satMod val="110000"/>
                            <a:lumMod val="100000"/>
                            <a:shade val="100000"/>
                          </a:schemeClr>
                        </a:gs>
                        <a:gs pos="100000">
                          <a:schemeClr val="accent1">
                            <a:lumMod val="60000"/>
                            <a:lumMod val="99000"/>
                            <a:satMod val="120000"/>
                            <a:shade val="78000"/>
                          </a:schemeClr>
                        </a:gs>
                      </a:gsLst>
                      <a:lin ang="5400000" scaled="0"/>
                    </a:gradFill>
                    <a:ln>
                      <a:noFill/>
                    </a:ln>
                    <a:effectLst>
                      <a:outerShdw blurRad="57150" dist="19050" dir="5400000" algn="ctr" rotWithShape="0">
                        <a:srgbClr val="000000">
                          <a:alpha val="63000"/>
                        </a:srgbClr>
                      </a:outerShdw>
                    </a:effectLst>
                  </c:spPr>
                  <c:extLst xmlns:c15="http://schemas.microsoft.com/office/drawing/2012/chart">
                    <c:ext xmlns:c16="http://schemas.microsoft.com/office/drawing/2014/chart" uri="{C3380CC4-5D6E-409C-BE32-E72D297353CC}">
                      <c16:uniqueId val="{0000002B-23DF-417D-95D7-50C8550D068B}"/>
                    </c:ext>
                  </c:extLst>
                </c:dPt>
                <c:dLbls>
                  <c:spPr>
                    <a:noFill/>
                    <a:ln>
                      <a:noFill/>
                    </a:ln>
                    <a:effectLst/>
                  </c:spPr>
                  <c:txPr>
                    <a:bodyPr rot="0" spcFirstLastPara="1" vertOverflow="ellipsis" vert="horz" wrap="square" lIns="38100" tIns="19050" rIns="38100" bIns="19050" anchor="ctr" anchorCtr="1">
                      <a:spAutoFit/>
                    </a:bodyPr>
                    <a:lstStyle/>
                    <a:p>
                      <a:pPr>
                        <a:defRPr sz="900" b="0" i="0" u="none" strike="noStrike" kern="1200" baseline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+mn-lt"/>
                          <a:ea typeface="+mn-ea"/>
                          <a:cs typeface="+mn-cs"/>
                        </a:defRPr>
                      </a:pPr>
                      <a:endParaRPr lang="uk-UA"/>
                    </a:p>
                  </c:txPr>
                  <c:dLblPos val="bestFit"/>
                  <c:showLegendKey val="0"/>
                  <c:showVal val="1"/>
                  <c:showCatName val="0"/>
                  <c:showSerName val="0"/>
                  <c:showPercent val="0"/>
                  <c:showBubbleSize val="0"/>
                  <c:showLeaderLines val="1"/>
                  <c:leaderLines>
                    <c:spPr>
                      <a:ln w="9525" cap="flat" cmpd="sng" algn="ctr">
                        <a:solidFill>
                          <a:schemeClr val="tx1">
                            <a:lumMod val="35000"/>
                            <a:lumOff val="65000"/>
                          </a:schemeClr>
                        </a:solidFill>
                        <a:round/>
                      </a:ln>
                      <a:effectLst/>
                    </c:spPr>
                  </c:leaderLines>
                  <c:extLst xmlns:c15="http://schemas.microsoft.com/office/drawing/2012/chart">
                    <c:ext xmlns:c15="http://schemas.microsoft.com/office/drawing/2012/chart" uri="{CE6537A1-D6FC-4f65-9D91-7224C49458BB}"/>
                  </c:extLst>
                </c:dLbls>
                <c:cat>
                  <c:num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страны!$A$22:$A$33</c15:sqref>
                        </c15:formulaRef>
                      </c:ext>
                    </c:extLst>
                    <c:numCache>
                      <c:formatCode>General</c:formatCode>
                      <c:ptCount val="7"/>
                      <c:pt idx="0">
                        <c:v>1</c:v>
                      </c:pt>
                      <c:pt idx="1">
                        <c:v>2</c:v>
                      </c:pt>
                      <c:pt idx="2">
                        <c:v>3</c:v>
                      </c:pt>
                      <c:pt idx="3">
                        <c:v>4</c:v>
                      </c:pt>
                      <c:pt idx="4">
                        <c:v>5</c:v>
                      </c:pt>
                      <c:pt idx="5">
                        <c:v>6</c:v>
                      </c:pt>
                      <c:pt idx="6">
                        <c:v>12</c:v>
                      </c:pt>
                    </c:numCache>
                  </c:numRef>
                </c:cat>
                <c:val>
                  <c:num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страны!$C$22:$C$33</c15:sqref>
                        </c15:formulaRef>
                      </c:ext>
                    </c:extLst>
                    <c:numCache>
                      <c:formatCode>#,##0</c:formatCode>
                      <c:ptCount val="7"/>
                      <c:pt idx="0">
                        <c:v>201621</c:v>
                      </c:pt>
                      <c:pt idx="1">
                        <c:v>46284</c:v>
                      </c:pt>
                      <c:pt idx="2">
                        <c:v>21442</c:v>
                      </c:pt>
                      <c:pt idx="3">
                        <c:v>33250</c:v>
                      </c:pt>
                      <c:pt idx="4">
                        <c:v>16024</c:v>
                      </c:pt>
                      <c:pt idx="5">
                        <c:v>15980</c:v>
                      </c:pt>
                      <c:pt idx="6">
                        <c:v>107272</c:v>
                      </c:pt>
                    </c:numCache>
                  </c:numRef>
                </c:val>
                <c:extLst xmlns:c15="http://schemas.microsoft.com/office/drawing/2012/chart">
                  <c:ext xmlns:c16="http://schemas.microsoft.com/office/drawing/2014/chart" uri="{C3380CC4-5D6E-409C-BE32-E72D297353CC}">
                    <c16:uniqueId val="{0000002C-23DF-417D-95D7-50C8550D068B}"/>
                  </c:ext>
                </c:extLst>
              </c15:ser>
            </c15:filteredPieSeries>
            <c15:filteredPieSeries>
              <c15:ser>
                <c:idx val="2"/>
                <c:order val="2"/>
                <c:tx>
                  <c:str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страны!$D$21</c15:sqref>
                        </c15:formulaRef>
                      </c:ext>
                    </c:extLst>
                    <c:strCache>
                      <c:ptCount val="1"/>
                      <c:pt idx="0">
                        <c:v>Сума переказів з України, екв. дол. США</c:v>
                      </c:pt>
                    </c:strCache>
                  </c:strRef>
                </c:tx>
                <c:dPt>
                  <c:idx val="0"/>
                  <c:bubble3D val="0"/>
                  <c:spPr>
                    <a:gradFill rotWithShape="1">
                      <a:gsLst>
                        <a:gs pos="0">
                          <a:schemeClr val="accent1">
                            <a:satMod val="103000"/>
                            <a:lumMod val="102000"/>
                            <a:tint val="94000"/>
                          </a:schemeClr>
                        </a:gs>
                        <a:gs pos="50000">
                          <a:schemeClr val="accent1">
                            <a:satMod val="110000"/>
                            <a:lumMod val="100000"/>
                            <a:shade val="100000"/>
                          </a:schemeClr>
                        </a:gs>
                        <a:gs pos="100000">
                          <a:schemeClr val="accent1">
                            <a:lumMod val="99000"/>
                            <a:satMod val="120000"/>
                            <a:shade val="78000"/>
                          </a:schemeClr>
                        </a:gs>
                      </a:gsLst>
                      <a:lin ang="5400000" scaled="0"/>
                    </a:gradFill>
                    <a:ln>
                      <a:noFill/>
                    </a:ln>
                    <a:effectLst>
                      <a:outerShdw blurRad="57150" dist="19050" dir="5400000" algn="ctr" rotWithShape="0">
                        <a:srgbClr val="000000">
                          <a:alpha val="63000"/>
                        </a:srgbClr>
                      </a:outerShdw>
                    </a:effectLst>
                  </c:spPr>
                  <c:extLst xmlns:c15="http://schemas.microsoft.com/office/drawing/2012/chart">
                    <c:ext xmlns:c16="http://schemas.microsoft.com/office/drawing/2014/chart" uri="{C3380CC4-5D6E-409C-BE32-E72D297353CC}">
                      <c16:uniqueId val="{0000002E-23DF-417D-95D7-50C8550D068B}"/>
                    </c:ext>
                  </c:extLst>
                </c:dPt>
                <c:dPt>
                  <c:idx val="1"/>
                  <c:bubble3D val="0"/>
                  <c:spPr>
                    <a:gradFill rotWithShape="1">
                      <a:gsLst>
                        <a:gs pos="0">
                          <a:schemeClr val="accent2">
                            <a:satMod val="103000"/>
                            <a:lumMod val="102000"/>
                            <a:tint val="94000"/>
                          </a:schemeClr>
                        </a:gs>
                        <a:gs pos="50000">
                          <a:schemeClr val="accent2">
                            <a:satMod val="110000"/>
                            <a:lumMod val="100000"/>
                            <a:shade val="100000"/>
                          </a:schemeClr>
                        </a:gs>
                        <a:gs pos="100000">
                          <a:schemeClr val="accent2">
                            <a:lumMod val="99000"/>
                            <a:satMod val="120000"/>
                            <a:shade val="78000"/>
                          </a:schemeClr>
                        </a:gs>
                      </a:gsLst>
                      <a:lin ang="5400000" scaled="0"/>
                    </a:gradFill>
                    <a:ln>
                      <a:noFill/>
                    </a:ln>
                    <a:effectLst>
                      <a:outerShdw blurRad="57150" dist="19050" dir="5400000" algn="ctr" rotWithShape="0">
                        <a:srgbClr val="000000">
                          <a:alpha val="63000"/>
                        </a:srgbClr>
                      </a:outerShdw>
                    </a:effectLst>
                  </c:spPr>
                  <c:extLst xmlns:c15="http://schemas.microsoft.com/office/drawing/2012/chart">
                    <c:ext xmlns:c16="http://schemas.microsoft.com/office/drawing/2014/chart" uri="{C3380CC4-5D6E-409C-BE32-E72D297353CC}">
                      <c16:uniqueId val="{00000030-23DF-417D-95D7-50C8550D068B}"/>
                    </c:ext>
                  </c:extLst>
                </c:dPt>
                <c:dPt>
                  <c:idx val="2"/>
                  <c:bubble3D val="0"/>
                  <c:spPr>
                    <a:gradFill rotWithShape="1">
                      <a:gsLst>
                        <a:gs pos="0">
                          <a:schemeClr val="accent3">
                            <a:satMod val="103000"/>
                            <a:lumMod val="102000"/>
                            <a:tint val="94000"/>
                          </a:schemeClr>
                        </a:gs>
                        <a:gs pos="50000">
                          <a:schemeClr val="accent3">
                            <a:satMod val="110000"/>
                            <a:lumMod val="100000"/>
                            <a:shade val="100000"/>
                          </a:schemeClr>
                        </a:gs>
                        <a:gs pos="100000">
                          <a:schemeClr val="accent3">
                            <a:lumMod val="99000"/>
                            <a:satMod val="120000"/>
                            <a:shade val="78000"/>
                          </a:schemeClr>
                        </a:gs>
                      </a:gsLst>
                      <a:lin ang="5400000" scaled="0"/>
                    </a:gradFill>
                    <a:ln>
                      <a:noFill/>
                    </a:ln>
                    <a:effectLst>
                      <a:outerShdw blurRad="57150" dist="19050" dir="5400000" algn="ctr" rotWithShape="0">
                        <a:srgbClr val="000000">
                          <a:alpha val="63000"/>
                        </a:srgbClr>
                      </a:outerShdw>
                    </a:effectLst>
                  </c:spPr>
                  <c:extLst xmlns:c15="http://schemas.microsoft.com/office/drawing/2012/chart">
                    <c:ext xmlns:c16="http://schemas.microsoft.com/office/drawing/2014/chart" uri="{C3380CC4-5D6E-409C-BE32-E72D297353CC}">
                      <c16:uniqueId val="{00000032-23DF-417D-95D7-50C8550D068B}"/>
                    </c:ext>
                  </c:extLst>
                </c:dPt>
                <c:dPt>
                  <c:idx val="3"/>
                  <c:bubble3D val="0"/>
                  <c:spPr>
                    <a:gradFill rotWithShape="1">
                      <a:gsLst>
                        <a:gs pos="0">
                          <a:schemeClr val="accent4">
                            <a:satMod val="103000"/>
                            <a:lumMod val="102000"/>
                            <a:tint val="94000"/>
                          </a:schemeClr>
                        </a:gs>
                        <a:gs pos="50000">
                          <a:schemeClr val="accent4">
                            <a:satMod val="110000"/>
                            <a:lumMod val="100000"/>
                            <a:shade val="100000"/>
                          </a:schemeClr>
                        </a:gs>
                        <a:gs pos="100000">
                          <a:schemeClr val="accent4">
                            <a:lumMod val="99000"/>
                            <a:satMod val="120000"/>
                            <a:shade val="78000"/>
                          </a:schemeClr>
                        </a:gs>
                      </a:gsLst>
                      <a:lin ang="5400000" scaled="0"/>
                    </a:gradFill>
                    <a:ln>
                      <a:noFill/>
                    </a:ln>
                    <a:effectLst>
                      <a:outerShdw blurRad="57150" dist="19050" dir="5400000" algn="ctr" rotWithShape="0">
                        <a:srgbClr val="000000">
                          <a:alpha val="63000"/>
                        </a:srgbClr>
                      </a:outerShdw>
                    </a:effectLst>
                  </c:spPr>
                  <c:extLst xmlns:c15="http://schemas.microsoft.com/office/drawing/2012/chart">
                    <c:ext xmlns:c16="http://schemas.microsoft.com/office/drawing/2014/chart" uri="{C3380CC4-5D6E-409C-BE32-E72D297353CC}">
                      <c16:uniqueId val="{00000034-23DF-417D-95D7-50C8550D068B}"/>
                    </c:ext>
                  </c:extLst>
                </c:dPt>
                <c:dPt>
                  <c:idx val="4"/>
                  <c:bubble3D val="0"/>
                  <c:spPr>
                    <a:gradFill rotWithShape="1">
                      <a:gsLst>
                        <a:gs pos="0">
                          <a:schemeClr val="accent5">
                            <a:satMod val="103000"/>
                            <a:lumMod val="102000"/>
                            <a:tint val="94000"/>
                          </a:schemeClr>
                        </a:gs>
                        <a:gs pos="50000">
                          <a:schemeClr val="accent5">
                            <a:satMod val="110000"/>
                            <a:lumMod val="100000"/>
                            <a:shade val="100000"/>
                          </a:schemeClr>
                        </a:gs>
                        <a:gs pos="100000">
                          <a:schemeClr val="accent5">
                            <a:lumMod val="99000"/>
                            <a:satMod val="120000"/>
                            <a:shade val="78000"/>
                          </a:schemeClr>
                        </a:gs>
                      </a:gsLst>
                      <a:lin ang="5400000" scaled="0"/>
                    </a:gradFill>
                    <a:ln>
                      <a:noFill/>
                    </a:ln>
                    <a:effectLst>
                      <a:outerShdw blurRad="57150" dist="19050" dir="5400000" algn="ctr" rotWithShape="0">
                        <a:srgbClr val="000000">
                          <a:alpha val="63000"/>
                        </a:srgbClr>
                      </a:outerShdw>
                    </a:effectLst>
                  </c:spPr>
                  <c:extLst xmlns:c15="http://schemas.microsoft.com/office/drawing/2012/chart">
                    <c:ext xmlns:c16="http://schemas.microsoft.com/office/drawing/2014/chart" uri="{C3380CC4-5D6E-409C-BE32-E72D297353CC}">
                      <c16:uniqueId val="{00000036-23DF-417D-95D7-50C8550D068B}"/>
                    </c:ext>
                  </c:extLst>
                </c:dPt>
                <c:dPt>
                  <c:idx val="5"/>
                  <c:bubble3D val="0"/>
                  <c:spPr>
                    <a:gradFill rotWithShape="1">
                      <a:gsLst>
                        <a:gs pos="0">
                          <a:schemeClr val="accent6">
                            <a:satMod val="103000"/>
                            <a:lumMod val="102000"/>
                            <a:tint val="94000"/>
                          </a:schemeClr>
                        </a:gs>
                        <a:gs pos="50000">
                          <a:schemeClr val="accent6">
                            <a:satMod val="110000"/>
                            <a:lumMod val="100000"/>
                            <a:shade val="100000"/>
                          </a:schemeClr>
                        </a:gs>
                        <a:gs pos="100000">
                          <a:schemeClr val="accent6">
                            <a:lumMod val="99000"/>
                            <a:satMod val="120000"/>
                            <a:shade val="78000"/>
                          </a:schemeClr>
                        </a:gs>
                      </a:gsLst>
                      <a:lin ang="5400000" scaled="0"/>
                    </a:gradFill>
                    <a:ln>
                      <a:noFill/>
                    </a:ln>
                    <a:effectLst>
                      <a:outerShdw blurRad="57150" dist="19050" dir="5400000" algn="ctr" rotWithShape="0">
                        <a:srgbClr val="000000">
                          <a:alpha val="63000"/>
                        </a:srgbClr>
                      </a:outerShdw>
                    </a:effectLst>
                  </c:spPr>
                  <c:extLst xmlns:c15="http://schemas.microsoft.com/office/drawing/2012/chart">
                    <c:ext xmlns:c16="http://schemas.microsoft.com/office/drawing/2014/chart" uri="{C3380CC4-5D6E-409C-BE32-E72D297353CC}">
                      <c16:uniqueId val="{00000038-23DF-417D-95D7-50C8550D068B}"/>
                    </c:ext>
                  </c:extLst>
                </c:dPt>
                <c:dPt>
                  <c:idx val="6"/>
                  <c:bubble3D val="0"/>
                  <c:spPr>
                    <a:gradFill rotWithShape="1">
                      <a:gsLst>
                        <a:gs pos="0">
                          <a:schemeClr val="accent1">
                            <a:lumMod val="60000"/>
                            <a:satMod val="103000"/>
                            <a:lumMod val="102000"/>
                            <a:tint val="94000"/>
                          </a:schemeClr>
                        </a:gs>
                        <a:gs pos="50000">
                          <a:schemeClr val="accent1">
                            <a:lumMod val="60000"/>
                            <a:satMod val="110000"/>
                            <a:lumMod val="100000"/>
                            <a:shade val="100000"/>
                          </a:schemeClr>
                        </a:gs>
                        <a:gs pos="100000">
                          <a:schemeClr val="accent1">
                            <a:lumMod val="60000"/>
                            <a:lumMod val="99000"/>
                            <a:satMod val="120000"/>
                            <a:shade val="78000"/>
                          </a:schemeClr>
                        </a:gs>
                      </a:gsLst>
                      <a:lin ang="5400000" scaled="0"/>
                    </a:gradFill>
                    <a:ln>
                      <a:noFill/>
                    </a:ln>
                    <a:effectLst>
                      <a:outerShdw blurRad="57150" dist="19050" dir="5400000" algn="ctr" rotWithShape="0">
                        <a:srgbClr val="000000">
                          <a:alpha val="63000"/>
                        </a:srgbClr>
                      </a:outerShdw>
                    </a:effectLst>
                  </c:spPr>
                  <c:extLst xmlns:c15="http://schemas.microsoft.com/office/drawing/2012/chart">
                    <c:ext xmlns:c16="http://schemas.microsoft.com/office/drawing/2014/chart" uri="{C3380CC4-5D6E-409C-BE32-E72D297353CC}">
                      <c16:uniqueId val="{0000003A-23DF-417D-95D7-50C8550D068B}"/>
                    </c:ext>
                  </c:extLst>
                </c:dPt>
                <c:dLbls>
                  <c:spPr>
                    <a:noFill/>
                    <a:ln>
                      <a:noFill/>
                    </a:ln>
                    <a:effectLst/>
                  </c:spPr>
                  <c:txPr>
                    <a:bodyPr rot="0" spcFirstLastPara="1" vertOverflow="ellipsis" vert="horz" wrap="square" lIns="38100" tIns="19050" rIns="38100" bIns="19050" anchor="ctr" anchorCtr="1">
                      <a:spAutoFit/>
                    </a:bodyPr>
                    <a:lstStyle/>
                    <a:p>
                      <a:pPr>
                        <a:defRPr sz="900" b="0" i="0" u="none" strike="noStrike" kern="1200" baseline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+mn-lt"/>
                          <a:ea typeface="+mn-ea"/>
                          <a:cs typeface="+mn-cs"/>
                        </a:defRPr>
                      </a:pPr>
                      <a:endParaRPr lang="uk-UA"/>
                    </a:p>
                  </c:txPr>
                  <c:dLblPos val="bestFit"/>
                  <c:showLegendKey val="0"/>
                  <c:showVal val="1"/>
                  <c:showCatName val="0"/>
                  <c:showSerName val="0"/>
                  <c:showPercent val="0"/>
                  <c:showBubbleSize val="0"/>
                  <c:showLeaderLines val="1"/>
                  <c:leaderLines>
                    <c:spPr>
                      <a:ln w="9525" cap="flat" cmpd="sng" algn="ctr">
                        <a:solidFill>
                          <a:schemeClr val="tx1">
                            <a:lumMod val="35000"/>
                            <a:lumOff val="65000"/>
                          </a:schemeClr>
                        </a:solidFill>
                        <a:round/>
                      </a:ln>
                      <a:effectLst/>
                    </c:spPr>
                  </c:leaderLines>
                  <c:extLst xmlns:c15="http://schemas.microsoft.com/office/drawing/2012/chart">
                    <c:ext xmlns:c15="http://schemas.microsoft.com/office/drawing/2012/chart" uri="{CE6537A1-D6FC-4f65-9D91-7224C49458BB}"/>
                  </c:extLst>
                </c:dLbls>
                <c:cat>
                  <c:num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страны!$A$22:$A$33</c15:sqref>
                        </c15:formulaRef>
                      </c:ext>
                    </c:extLst>
                    <c:numCache>
                      <c:formatCode>General</c:formatCode>
                      <c:ptCount val="7"/>
                      <c:pt idx="0">
                        <c:v>1</c:v>
                      </c:pt>
                      <c:pt idx="1">
                        <c:v>2</c:v>
                      </c:pt>
                      <c:pt idx="2">
                        <c:v>3</c:v>
                      </c:pt>
                      <c:pt idx="3">
                        <c:v>4</c:v>
                      </c:pt>
                      <c:pt idx="4">
                        <c:v>5</c:v>
                      </c:pt>
                      <c:pt idx="5">
                        <c:v>6</c:v>
                      </c:pt>
                      <c:pt idx="6">
                        <c:v>12</c:v>
                      </c:pt>
                    </c:numCache>
                  </c:numRef>
                </c:cat>
                <c:val>
                  <c:num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страны!$D$22:$D$33</c15:sqref>
                        </c15:formulaRef>
                      </c:ext>
                    </c:extLst>
                    <c:numCache>
                      <c:formatCode>#,##0.00</c:formatCode>
                      <c:ptCount val="7"/>
                      <c:pt idx="0">
                        <c:v>53212221.52243422</c:v>
                      </c:pt>
                      <c:pt idx="1">
                        <c:v>13174715.947006468</c:v>
                      </c:pt>
                      <c:pt idx="2">
                        <c:v>8696021.0580969434</c:v>
                      </c:pt>
                      <c:pt idx="3">
                        <c:v>7488161.8663882036</c:v>
                      </c:pt>
                      <c:pt idx="4">
                        <c:v>4978100.6734264372</c:v>
                      </c:pt>
                      <c:pt idx="5">
                        <c:v>4163107.7040142571</c:v>
                      </c:pt>
                      <c:pt idx="6">
                        <c:v>48605362.590000004</c:v>
                      </c:pt>
                    </c:numCache>
                  </c:numRef>
                </c:val>
                <c:extLst xmlns:c15="http://schemas.microsoft.com/office/drawing/2012/chart">
                  <c:ext xmlns:c16="http://schemas.microsoft.com/office/drawing/2014/chart" uri="{C3380CC4-5D6E-409C-BE32-E72D297353CC}">
                    <c16:uniqueId val="{0000003B-23DF-417D-95D7-50C8550D068B}"/>
                  </c:ext>
                </c:extLst>
              </c15:ser>
            </c15:filteredPieSeries>
          </c:ext>
        </c:extLst>
      </c:pie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uk-UA"/>
    </a:p>
  </c:txPr>
  <c:externalData r:id="rId4">
    <c:autoUpdate val="0"/>
  </c:externalData>
</c:chartSpace>
</file>

<file path=ppt/charts/chart9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uk-UA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страны!$R$17</c:f>
              <c:strCache>
                <c:ptCount val="1"/>
                <c:pt idx="0">
                  <c:v>І пів 2017</c:v>
                </c:pt>
              </c:strCache>
            </c:strRef>
          </c:tx>
          <c:spPr>
            <a:solidFill>
              <a:srgbClr val="057C48"/>
            </a:solidFill>
            <a:ln>
              <a:noFill/>
            </a:ln>
            <a:effectLst/>
          </c:spPr>
          <c:invertIfNegative val="0"/>
          <c:dLbls>
            <c:dLbl>
              <c:idx val="0"/>
              <c:layout/>
              <c:tx>
                <c:rich>
                  <a:bodyPr/>
                  <a:lstStyle/>
                  <a:p>
                    <a:r>
                      <a:rPr lang="en-US"/>
                      <a:t>58</a:t>
                    </a:r>
                  </a:p>
                </c:rich>
              </c:tx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0-E1F6-4B9A-B97F-10EC7CB0C800}"/>
                </c:ext>
              </c:extLst>
            </c:dLbl>
            <c:dLbl>
              <c:idx val="1"/>
              <c:layout/>
              <c:tx>
                <c:rich>
                  <a:bodyPr/>
                  <a:lstStyle/>
                  <a:p>
                    <a:r>
                      <a:rPr lang="en-US"/>
                      <a:t>12</a:t>
                    </a:r>
                  </a:p>
                </c:rich>
              </c:tx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1-E1F6-4B9A-B97F-10EC7CB0C800}"/>
                </c:ext>
              </c:extLst>
            </c:dLbl>
            <c:dLbl>
              <c:idx val="2"/>
              <c:layout/>
              <c:tx>
                <c:rich>
                  <a:bodyPr/>
                  <a:lstStyle/>
                  <a:p>
                    <a:r>
                      <a:rPr lang="en-US"/>
                      <a:t>6</a:t>
                    </a:r>
                  </a:p>
                </c:rich>
              </c:tx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2-E1F6-4B9A-B97F-10EC7CB0C800}"/>
                </c:ext>
              </c:extLst>
            </c:dLbl>
            <c:dLbl>
              <c:idx val="3"/>
              <c:layout>
                <c:manualLayout>
                  <c:x val="5.5555555555555558E-3"/>
                  <c:y val="-8.4875562720133283E-17"/>
                </c:manualLayout>
              </c:layout>
              <c:tx>
                <c:rich>
                  <a:bodyPr/>
                  <a:lstStyle/>
                  <a:p>
                    <a:r>
                      <a:rPr lang="en-US"/>
                      <a:t>5</a:t>
                    </a:r>
                  </a:p>
                </c:rich>
              </c:tx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3-E1F6-4B9A-B97F-10EC7CB0C800}"/>
                </c:ext>
              </c:extLst>
            </c:dLbl>
            <c:dLbl>
              <c:idx val="4"/>
              <c:layout/>
              <c:tx>
                <c:rich>
                  <a:bodyPr/>
                  <a:lstStyle/>
                  <a:p>
                    <a:r>
                      <a:rPr lang="en-US"/>
                      <a:t>4</a:t>
                    </a:r>
                  </a:p>
                </c:rich>
              </c:tx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4-E1F6-4B9A-B97F-10EC7CB0C800}"/>
                </c:ext>
              </c:extLst>
            </c:dLbl>
            <c:dLbl>
              <c:idx val="5"/>
              <c:layout/>
              <c:tx>
                <c:rich>
                  <a:bodyPr/>
                  <a:lstStyle/>
                  <a:p>
                    <a:r>
                      <a:rPr lang="en-US"/>
                      <a:t>4</a:t>
                    </a:r>
                  </a:p>
                </c:rich>
              </c:tx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5-E1F6-4B9A-B97F-10EC7CB0C800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800" b="0" i="0" u="none" strike="noStrike" kern="1200" baseline="0">
                    <a:solidFill>
                      <a:srgbClr val="000000"/>
                    </a:solidFill>
                    <a:latin typeface="Arial" panose="020B0604020202020204" pitchFamily="34" charset="0"/>
                    <a:ea typeface="+mn-ea"/>
                    <a:cs typeface="+mn-cs"/>
                  </a:defRPr>
                </a:pPr>
                <a:endParaRPr lang="uk-UA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страны!$Q$18:$Q$23</c:f>
              <c:strCache>
                <c:ptCount val="6"/>
                <c:pt idx="0">
                  <c:v>РФ</c:v>
                </c:pt>
                <c:pt idx="1">
                  <c:v>Грузія</c:v>
                </c:pt>
                <c:pt idx="2">
                  <c:v>Азербайджан</c:v>
                </c:pt>
                <c:pt idx="3">
                  <c:v>Китай</c:v>
                </c:pt>
                <c:pt idx="4">
                  <c:v>Вірменія</c:v>
                </c:pt>
                <c:pt idx="5">
                  <c:v>Узбекистан</c:v>
                </c:pt>
              </c:strCache>
            </c:strRef>
          </c:cat>
          <c:val>
            <c:numRef>
              <c:f>страны!$R$18:$R$23</c:f>
              <c:numCache>
                <c:formatCode>#,##0.00</c:formatCode>
                <c:ptCount val="6"/>
                <c:pt idx="0">
                  <c:v>58484240.346200898</c:v>
                </c:pt>
                <c:pt idx="1">
                  <c:v>12053842.2729984</c:v>
                </c:pt>
                <c:pt idx="2">
                  <c:v>6386986.6928898497</c:v>
                </c:pt>
                <c:pt idx="3">
                  <c:v>5317970.9988726396</c:v>
                </c:pt>
                <c:pt idx="4">
                  <c:v>3831285.01370036</c:v>
                </c:pt>
                <c:pt idx="5">
                  <c:v>3774405.3776335102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6-E1F6-4B9A-B97F-10EC7CB0C800}"/>
            </c:ext>
          </c:extLst>
        </c:ser>
        <c:ser>
          <c:idx val="1"/>
          <c:order val="1"/>
          <c:tx>
            <c:strRef>
              <c:f>страны!$S$17</c:f>
              <c:strCache>
                <c:ptCount val="1"/>
                <c:pt idx="0">
                  <c:v>І пів 2018</c:v>
                </c:pt>
              </c:strCache>
            </c:strRef>
          </c:tx>
          <c:spPr>
            <a:solidFill>
              <a:srgbClr val="91CA64"/>
            </a:solidFill>
            <a:ln>
              <a:noFill/>
            </a:ln>
            <a:effectLst/>
          </c:spPr>
          <c:invertIfNegative val="0"/>
          <c:dLbls>
            <c:dLbl>
              <c:idx val="0"/>
              <c:layout/>
              <c:tx>
                <c:rich>
                  <a:bodyPr/>
                  <a:lstStyle/>
                  <a:p>
                    <a:r>
                      <a:rPr lang="en-US"/>
                      <a:t>53</a:t>
                    </a:r>
                  </a:p>
                </c:rich>
              </c:tx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7-E1F6-4B9A-B97F-10EC7CB0C800}"/>
                </c:ext>
              </c:extLst>
            </c:dLbl>
            <c:dLbl>
              <c:idx val="1"/>
              <c:layout>
                <c:manualLayout>
                  <c:x val="5.5555555555555558E-3"/>
                  <c:y val="9.2592592592591737E-3"/>
                </c:manualLayout>
              </c:layout>
              <c:tx>
                <c:rich>
                  <a:bodyPr/>
                  <a:lstStyle/>
                  <a:p>
                    <a:r>
                      <a:rPr lang="en-US"/>
                      <a:t>13</a:t>
                    </a:r>
                  </a:p>
                </c:rich>
              </c:tx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8-E1F6-4B9A-B97F-10EC7CB0C800}"/>
                </c:ext>
              </c:extLst>
            </c:dLbl>
            <c:dLbl>
              <c:idx val="2"/>
              <c:layout>
                <c:manualLayout>
                  <c:x val="2.7777777777777779E-3"/>
                  <c:y val="0"/>
                </c:manualLayout>
              </c:layout>
              <c:tx>
                <c:rich>
                  <a:bodyPr/>
                  <a:lstStyle/>
                  <a:p>
                    <a:r>
                      <a:rPr lang="en-US"/>
                      <a:t>7</a:t>
                    </a:r>
                  </a:p>
                </c:rich>
              </c:tx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9-E1F6-4B9A-B97F-10EC7CB0C800}"/>
                </c:ext>
              </c:extLst>
            </c:dLbl>
            <c:dLbl>
              <c:idx val="3"/>
              <c:layout>
                <c:manualLayout>
                  <c:x val="-5.5555555555556572E-3"/>
                  <c:y val="8.4875562720133283E-17"/>
                </c:manualLayout>
              </c:layout>
              <c:tx>
                <c:rich>
                  <a:bodyPr/>
                  <a:lstStyle/>
                  <a:p>
                    <a:r>
                      <a:rPr lang="en-US"/>
                      <a:t>9</a:t>
                    </a:r>
                  </a:p>
                </c:rich>
              </c:tx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A-E1F6-4B9A-B97F-10EC7CB0C800}"/>
                </c:ext>
              </c:extLst>
            </c:dLbl>
            <c:dLbl>
              <c:idx val="4"/>
              <c:layout>
                <c:manualLayout>
                  <c:x val="0"/>
                  <c:y val="9.2592592592591737E-3"/>
                </c:manualLayout>
              </c:layout>
              <c:tx>
                <c:rich>
                  <a:bodyPr/>
                  <a:lstStyle/>
                  <a:p>
                    <a:r>
                      <a:rPr lang="en-US"/>
                      <a:t>4</a:t>
                    </a:r>
                  </a:p>
                </c:rich>
              </c:tx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B-E1F6-4B9A-B97F-10EC7CB0C800}"/>
                </c:ext>
              </c:extLst>
            </c:dLbl>
            <c:dLbl>
              <c:idx val="5"/>
              <c:layout>
                <c:manualLayout>
                  <c:x val="-1.0185067526415994E-16"/>
                  <c:y val="-8.4875562720133283E-17"/>
                </c:manualLayout>
              </c:layout>
              <c:tx>
                <c:rich>
                  <a:bodyPr/>
                  <a:lstStyle/>
                  <a:p>
                    <a:r>
                      <a:rPr lang="en-US"/>
                      <a:t>5</a:t>
                    </a:r>
                  </a:p>
                </c:rich>
              </c:tx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C-E1F6-4B9A-B97F-10EC7CB0C800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800" b="0" i="0" u="none" strike="noStrike" kern="1200" baseline="0">
                    <a:solidFill>
                      <a:srgbClr val="000000"/>
                    </a:solidFill>
                    <a:latin typeface="Arial" panose="020B0604020202020204" pitchFamily="34" charset="0"/>
                    <a:ea typeface="+mn-ea"/>
                    <a:cs typeface="+mn-cs"/>
                  </a:defRPr>
                </a:pPr>
                <a:endParaRPr lang="uk-UA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страны!$Q$18:$Q$23</c:f>
              <c:strCache>
                <c:ptCount val="6"/>
                <c:pt idx="0">
                  <c:v>РФ</c:v>
                </c:pt>
                <c:pt idx="1">
                  <c:v>Грузія</c:v>
                </c:pt>
                <c:pt idx="2">
                  <c:v>Азербайджан</c:v>
                </c:pt>
                <c:pt idx="3">
                  <c:v>Китай</c:v>
                </c:pt>
                <c:pt idx="4">
                  <c:v>Вірменія</c:v>
                </c:pt>
                <c:pt idx="5">
                  <c:v>Узбекистан</c:v>
                </c:pt>
              </c:strCache>
            </c:strRef>
          </c:cat>
          <c:val>
            <c:numRef>
              <c:f>страны!$S$18:$S$23</c:f>
              <c:numCache>
                <c:formatCode>#,##0.00</c:formatCode>
                <c:ptCount val="6"/>
                <c:pt idx="0">
                  <c:v>53212221.52243422</c:v>
                </c:pt>
                <c:pt idx="1">
                  <c:v>13174715.947006468</c:v>
                </c:pt>
                <c:pt idx="2">
                  <c:v>7488161.8663882036</c:v>
                </c:pt>
                <c:pt idx="3">
                  <c:v>8696021.0580969434</c:v>
                </c:pt>
                <c:pt idx="4">
                  <c:v>4163107.7040142571</c:v>
                </c:pt>
                <c:pt idx="5">
                  <c:v>4978100.6734264372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D-E1F6-4B9A-B97F-10EC7CB0C800}"/>
            </c:ext>
          </c:extLst>
        </c:ser>
        <c:dLbls>
          <c:dLblPos val="outEnd"/>
          <c:showLegendKey val="0"/>
          <c:showVal val="1"/>
          <c:showCatName val="0"/>
          <c:showSerName val="0"/>
          <c:showPercent val="0"/>
          <c:showBubbleSize val="0"/>
        </c:dLbls>
        <c:gapWidth val="219"/>
        <c:overlap val="-27"/>
        <c:axId val="946415168"/>
        <c:axId val="946415824"/>
      </c:barChart>
      <c:catAx>
        <c:axId val="946415168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800" b="0" i="0" u="none" strike="noStrike" kern="1200" baseline="0">
                <a:solidFill>
                  <a:srgbClr val="000000"/>
                </a:solidFill>
                <a:latin typeface="Arial" panose="020B0604020202020204" pitchFamily="34" charset="0"/>
                <a:ea typeface="+mn-ea"/>
                <a:cs typeface="+mn-cs"/>
              </a:defRPr>
            </a:pPr>
            <a:endParaRPr lang="uk-UA"/>
          </a:p>
        </c:txPr>
        <c:crossAx val="946415824"/>
        <c:crosses val="autoZero"/>
        <c:auto val="1"/>
        <c:lblAlgn val="ctr"/>
        <c:lblOffset val="100"/>
        <c:noMultiLvlLbl val="0"/>
      </c:catAx>
      <c:valAx>
        <c:axId val="946415824"/>
        <c:scaling>
          <c:orientation val="minMax"/>
        </c:scaling>
        <c:delete val="1"/>
        <c:axPos val="l"/>
        <c:numFmt formatCode="#,##0.00" sourceLinked="1"/>
        <c:majorTickMark val="none"/>
        <c:minorTickMark val="none"/>
        <c:tickLblPos val="nextTo"/>
        <c:crossAx val="946415168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800" b="0" i="0" u="none" strike="noStrike" kern="1200" baseline="0">
              <a:solidFill>
                <a:srgbClr val="000000"/>
              </a:solidFill>
              <a:latin typeface="Arial" panose="020B0604020202020204" pitchFamily="34" charset="0"/>
              <a:ea typeface="+mn-ea"/>
              <a:cs typeface="+mn-cs"/>
            </a:defRPr>
          </a:pPr>
          <a:endParaRPr lang="uk-UA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 sz="800" baseline="0">
          <a:solidFill>
            <a:srgbClr val="000000"/>
          </a:solidFill>
          <a:latin typeface="Arial" panose="020B0604020202020204" pitchFamily="34" charset="0"/>
        </a:defRPr>
      </a:pPr>
      <a:endParaRPr lang="uk-UA"/>
    </a:p>
  </c:txPr>
  <c:externalData r:id="rId4">
    <c:autoUpdate val="0"/>
  </c:externalData>
</c:chartSpace>
</file>

<file path=ppt/charts/chart10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uk-UA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plotArea>
      <c:layout/>
      <c:lineChart>
        <c:grouping val="standard"/>
        <c:varyColors val="0"/>
        <c:ser>
          <c:idx val="0"/>
          <c:order val="0"/>
          <c:tx>
            <c:strRef>
              <c:f>'D:\Робота\Звіти\08 2018\[NX_PAY_R N405 (01-2) Звіт про перек (1).xlsx]Аркуш16'!$A$2</c:f>
              <c:strCache>
                <c:ptCount val="1"/>
                <c:pt idx="0">
                  <c:v>США</c:v>
                </c:pt>
              </c:strCache>
            </c:strRef>
          </c:tx>
          <c:spPr>
            <a:ln w="22225" cap="rnd">
              <a:solidFill>
                <a:srgbClr val="057C48"/>
              </a:solidFill>
              <a:round/>
            </a:ln>
            <a:effectLst/>
          </c:spPr>
          <c:marker>
            <c:symbol val="diamond"/>
            <c:size val="6"/>
            <c:spPr>
              <a:solidFill>
                <a:srgbClr val="057C48"/>
              </a:solidFill>
              <a:ln w="9525">
                <a:solidFill>
                  <a:srgbClr val="057C48"/>
                </a:solidFill>
                <a:round/>
              </a:ln>
              <a:effectLst/>
            </c:spPr>
          </c:marker>
          <c:cat>
            <c:strRef>
              <c:f>[3]Аркуш16!$B$1:$I$1</c:f>
              <c:strCache>
                <c:ptCount val="8"/>
                <c:pt idx="0">
                  <c:v>січень</c:v>
                </c:pt>
                <c:pt idx="1">
                  <c:v>лютий</c:v>
                </c:pt>
                <c:pt idx="2">
                  <c:v>березень</c:v>
                </c:pt>
                <c:pt idx="3">
                  <c:v>квітень</c:v>
                </c:pt>
                <c:pt idx="4">
                  <c:v>травень</c:v>
                </c:pt>
                <c:pt idx="5">
                  <c:v>червень</c:v>
                </c:pt>
                <c:pt idx="6">
                  <c:v>липень</c:v>
                </c:pt>
                <c:pt idx="7">
                  <c:v>серпень</c:v>
                </c:pt>
              </c:strCache>
            </c:strRef>
          </c:cat>
          <c:val>
            <c:numRef>
              <c:f>[3]Аркуш16!$B$2:$I$2</c:f>
              <c:numCache>
                <c:formatCode>General</c:formatCode>
                <c:ptCount val="8"/>
                <c:pt idx="0">
                  <c:v>29.22</c:v>
                </c:pt>
                <c:pt idx="1">
                  <c:v>27.12</c:v>
                </c:pt>
                <c:pt idx="2">
                  <c:v>31.95</c:v>
                </c:pt>
                <c:pt idx="3">
                  <c:v>30.32</c:v>
                </c:pt>
                <c:pt idx="4">
                  <c:v>34.869999999999997</c:v>
                </c:pt>
                <c:pt idx="5">
                  <c:v>30.48</c:v>
                </c:pt>
                <c:pt idx="6">
                  <c:v>33.75</c:v>
                </c:pt>
                <c:pt idx="7">
                  <c:v>32.81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0-85AE-4052-9259-56C81C4B3FF3}"/>
            </c:ext>
          </c:extLst>
        </c:ser>
        <c:ser>
          <c:idx val="1"/>
          <c:order val="1"/>
          <c:tx>
            <c:strRef>
              <c:f>'D:\Робота\Звіти\08 2018\[NX_PAY_R N405 (01-2) Звіт про перек (1).xlsx]Аркуш16'!$A$3</c:f>
              <c:strCache>
                <c:ptCount val="1"/>
                <c:pt idx="0">
                  <c:v>Iзраїль</c:v>
                </c:pt>
              </c:strCache>
            </c:strRef>
          </c:tx>
          <c:spPr>
            <a:ln w="22225" cap="rnd">
              <a:solidFill>
                <a:srgbClr val="91CA64"/>
              </a:solidFill>
              <a:round/>
            </a:ln>
            <a:effectLst/>
          </c:spPr>
          <c:marker>
            <c:symbol val="square"/>
            <c:size val="6"/>
            <c:spPr>
              <a:solidFill>
                <a:srgbClr val="91CA64"/>
              </a:solidFill>
              <a:ln w="9525">
                <a:solidFill>
                  <a:srgbClr val="91CA64"/>
                </a:solidFill>
                <a:round/>
              </a:ln>
              <a:effectLst/>
            </c:spPr>
          </c:marker>
          <c:cat>
            <c:strRef>
              <c:f>[3]Аркуш16!$B$1:$I$1</c:f>
              <c:strCache>
                <c:ptCount val="8"/>
                <c:pt idx="0">
                  <c:v>січень</c:v>
                </c:pt>
                <c:pt idx="1">
                  <c:v>лютий</c:v>
                </c:pt>
                <c:pt idx="2">
                  <c:v>березень</c:v>
                </c:pt>
                <c:pt idx="3">
                  <c:v>квітень</c:v>
                </c:pt>
                <c:pt idx="4">
                  <c:v>травень</c:v>
                </c:pt>
                <c:pt idx="5">
                  <c:v>червень</c:v>
                </c:pt>
                <c:pt idx="6">
                  <c:v>липень</c:v>
                </c:pt>
                <c:pt idx="7">
                  <c:v>серпень</c:v>
                </c:pt>
              </c:strCache>
            </c:strRef>
          </c:cat>
          <c:val>
            <c:numRef>
              <c:f>[3]Аркуш16!$B$3:$I$3</c:f>
              <c:numCache>
                <c:formatCode>General</c:formatCode>
                <c:ptCount val="8"/>
                <c:pt idx="0">
                  <c:v>26.62</c:v>
                </c:pt>
                <c:pt idx="1">
                  <c:v>24.52</c:v>
                </c:pt>
                <c:pt idx="2">
                  <c:v>28.66</c:v>
                </c:pt>
                <c:pt idx="3">
                  <c:v>24.49</c:v>
                </c:pt>
                <c:pt idx="4">
                  <c:v>27.81</c:v>
                </c:pt>
                <c:pt idx="5">
                  <c:v>25.08</c:v>
                </c:pt>
                <c:pt idx="6">
                  <c:v>26.6</c:v>
                </c:pt>
                <c:pt idx="7">
                  <c:v>25.73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1-85AE-4052-9259-56C81C4B3FF3}"/>
            </c:ext>
          </c:extLst>
        </c:ser>
        <c:ser>
          <c:idx val="2"/>
          <c:order val="2"/>
          <c:tx>
            <c:strRef>
              <c:f>'D:\Робота\Звіти\08 2018\[NX_PAY_R N405 (01-2) Звіт про перек (1).xlsx]Аркуш16'!$A$5</c:f>
              <c:strCache>
                <c:ptCount val="1"/>
                <c:pt idx="0">
                  <c:v>Iталiя</c:v>
                </c:pt>
              </c:strCache>
            </c:strRef>
          </c:tx>
          <c:spPr>
            <a:ln w="22225" cap="rnd">
              <a:solidFill>
                <a:srgbClr val="50748A"/>
              </a:solidFill>
              <a:round/>
            </a:ln>
            <a:effectLst/>
          </c:spPr>
          <c:marker>
            <c:symbol val="triangle"/>
            <c:size val="6"/>
            <c:spPr>
              <a:solidFill>
                <a:srgbClr val="50748A"/>
              </a:solidFill>
              <a:ln w="9525">
                <a:solidFill>
                  <a:srgbClr val="50748A"/>
                </a:solidFill>
                <a:round/>
              </a:ln>
              <a:effectLst/>
            </c:spPr>
          </c:marker>
          <c:cat>
            <c:strRef>
              <c:f>[3]Аркуш16!$B$1:$I$1</c:f>
              <c:strCache>
                <c:ptCount val="8"/>
                <c:pt idx="0">
                  <c:v>січень</c:v>
                </c:pt>
                <c:pt idx="1">
                  <c:v>лютий</c:v>
                </c:pt>
                <c:pt idx="2">
                  <c:v>березень</c:v>
                </c:pt>
                <c:pt idx="3">
                  <c:v>квітень</c:v>
                </c:pt>
                <c:pt idx="4">
                  <c:v>травень</c:v>
                </c:pt>
                <c:pt idx="5">
                  <c:v>червень</c:v>
                </c:pt>
                <c:pt idx="6">
                  <c:v>липень</c:v>
                </c:pt>
                <c:pt idx="7">
                  <c:v>серпень</c:v>
                </c:pt>
              </c:strCache>
            </c:strRef>
          </c:cat>
          <c:val>
            <c:numRef>
              <c:f>[3]Аркуш16!$B$5:$I$5</c:f>
              <c:numCache>
                <c:formatCode>General</c:formatCode>
                <c:ptCount val="8"/>
                <c:pt idx="0">
                  <c:v>15.8</c:v>
                </c:pt>
                <c:pt idx="1">
                  <c:v>15.02</c:v>
                </c:pt>
                <c:pt idx="2">
                  <c:v>16.440000000000001</c:v>
                </c:pt>
                <c:pt idx="3">
                  <c:v>15.74</c:v>
                </c:pt>
                <c:pt idx="4">
                  <c:v>17.48</c:v>
                </c:pt>
                <c:pt idx="5">
                  <c:v>15.39</c:v>
                </c:pt>
                <c:pt idx="6">
                  <c:v>16.260000000000002</c:v>
                </c:pt>
                <c:pt idx="7">
                  <c:v>14.86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2-85AE-4052-9259-56C81C4B3FF3}"/>
            </c:ext>
          </c:extLst>
        </c:ser>
        <c:ser>
          <c:idx val="3"/>
          <c:order val="3"/>
          <c:tx>
            <c:strRef>
              <c:f>'D:\Робота\Звіти\08 2018\[NX_PAY_R N405 (01-2) Звіт про перек (1).xlsx]Аркуш16'!$A$6</c:f>
              <c:strCache>
                <c:ptCount val="1"/>
                <c:pt idx="0">
                  <c:v>Польща</c:v>
                </c:pt>
              </c:strCache>
            </c:strRef>
          </c:tx>
          <c:spPr>
            <a:ln w="22225" cap="rnd">
              <a:solidFill>
                <a:srgbClr val="8D9DD0"/>
              </a:solidFill>
              <a:round/>
            </a:ln>
            <a:effectLst/>
          </c:spPr>
          <c:marker>
            <c:symbol val="x"/>
            <c:size val="6"/>
            <c:spPr>
              <a:solidFill>
                <a:srgbClr val="8D9DD0"/>
              </a:solidFill>
              <a:ln w="9525">
                <a:solidFill>
                  <a:srgbClr val="8D9DD0"/>
                </a:solidFill>
                <a:round/>
              </a:ln>
              <a:effectLst/>
            </c:spPr>
          </c:marker>
          <c:cat>
            <c:strRef>
              <c:f>[3]Аркуш16!$B$1:$I$1</c:f>
              <c:strCache>
                <c:ptCount val="8"/>
                <c:pt idx="0">
                  <c:v>січень</c:v>
                </c:pt>
                <c:pt idx="1">
                  <c:v>лютий</c:v>
                </c:pt>
                <c:pt idx="2">
                  <c:v>березень</c:v>
                </c:pt>
                <c:pt idx="3">
                  <c:v>квітень</c:v>
                </c:pt>
                <c:pt idx="4">
                  <c:v>травень</c:v>
                </c:pt>
                <c:pt idx="5">
                  <c:v>червень</c:v>
                </c:pt>
                <c:pt idx="6">
                  <c:v>липень</c:v>
                </c:pt>
                <c:pt idx="7">
                  <c:v>серпень</c:v>
                </c:pt>
              </c:strCache>
            </c:strRef>
          </c:cat>
          <c:val>
            <c:numRef>
              <c:f>[3]Аркуш16!$B$6:$I$6</c:f>
              <c:numCache>
                <c:formatCode>General</c:formatCode>
                <c:ptCount val="8"/>
                <c:pt idx="0">
                  <c:v>9.18</c:v>
                </c:pt>
                <c:pt idx="1">
                  <c:v>10.34</c:v>
                </c:pt>
                <c:pt idx="2">
                  <c:v>11.63</c:v>
                </c:pt>
                <c:pt idx="3">
                  <c:v>15.17</c:v>
                </c:pt>
                <c:pt idx="4">
                  <c:v>19.63</c:v>
                </c:pt>
                <c:pt idx="5">
                  <c:v>16.41</c:v>
                </c:pt>
                <c:pt idx="6">
                  <c:v>13.38</c:v>
                </c:pt>
                <c:pt idx="7">
                  <c:v>13.32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3-85AE-4052-9259-56C81C4B3FF3}"/>
            </c:ext>
          </c:extLst>
        </c:ser>
        <c:ser>
          <c:idx val="4"/>
          <c:order val="4"/>
          <c:tx>
            <c:strRef>
              <c:f>'D:\Робота\Звіти\08 2018\[NX_PAY_R N405 (01-2) Звіт про перек (1).xlsx]Аркуш16'!$A$8</c:f>
              <c:strCache>
                <c:ptCount val="1"/>
                <c:pt idx="0">
                  <c:v>Нiмеччина</c:v>
                </c:pt>
              </c:strCache>
            </c:strRef>
          </c:tx>
          <c:spPr>
            <a:ln w="22225" cap="rnd">
              <a:solidFill>
                <a:srgbClr val="A3417C"/>
              </a:solidFill>
              <a:round/>
            </a:ln>
            <a:effectLst/>
          </c:spPr>
          <c:marker>
            <c:symbol val="star"/>
            <c:size val="6"/>
            <c:spPr>
              <a:solidFill>
                <a:srgbClr val="A3417C">
                  <a:alpha val="50000"/>
                </a:srgbClr>
              </a:solidFill>
              <a:ln w="9525">
                <a:solidFill>
                  <a:srgbClr val="A3417C"/>
                </a:solidFill>
                <a:round/>
              </a:ln>
              <a:effectLst/>
            </c:spPr>
          </c:marker>
          <c:cat>
            <c:strRef>
              <c:f>[3]Аркуш16!$B$1:$I$1</c:f>
              <c:strCache>
                <c:ptCount val="8"/>
                <c:pt idx="0">
                  <c:v>січень</c:v>
                </c:pt>
                <c:pt idx="1">
                  <c:v>лютий</c:v>
                </c:pt>
                <c:pt idx="2">
                  <c:v>березень</c:v>
                </c:pt>
                <c:pt idx="3">
                  <c:v>квітень</c:v>
                </c:pt>
                <c:pt idx="4">
                  <c:v>травень</c:v>
                </c:pt>
                <c:pt idx="5">
                  <c:v>червень</c:v>
                </c:pt>
                <c:pt idx="6">
                  <c:v>липень</c:v>
                </c:pt>
                <c:pt idx="7">
                  <c:v>серпень</c:v>
                </c:pt>
              </c:strCache>
            </c:strRef>
          </c:cat>
          <c:val>
            <c:numRef>
              <c:f>[3]Аркуш16!$B$8:$I$8</c:f>
              <c:numCache>
                <c:formatCode>General</c:formatCode>
                <c:ptCount val="8"/>
                <c:pt idx="0">
                  <c:v>6.09</c:v>
                </c:pt>
                <c:pt idx="1">
                  <c:v>6.33</c:v>
                </c:pt>
                <c:pt idx="2">
                  <c:v>7.05</c:v>
                </c:pt>
                <c:pt idx="3">
                  <c:v>6.57</c:v>
                </c:pt>
                <c:pt idx="4">
                  <c:v>7.33</c:v>
                </c:pt>
                <c:pt idx="5">
                  <c:v>6.74</c:v>
                </c:pt>
                <c:pt idx="6">
                  <c:v>7.26</c:v>
                </c:pt>
                <c:pt idx="7">
                  <c:v>7.36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4-85AE-4052-9259-56C81C4B3FF3}"/>
            </c:ext>
          </c:extLst>
        </c:ser>
        <c:ser>
          <c:idx val="5"/>
          <c:order val="5"/>
          <c:tx>
            <c:strRef>
              <c:f>'D:\Робота\Звіти\08 2018\[NX_PAY_R N405 (01-2) Звіт про перек (1).xlsx]Аркуш16'!$A$9</c:f>
              <c:strCache>
                <c:ptCount val="1"/>
                <c:pt idx="0">
                  <c:v>Iспанiя</c:v>
                </c:pt>
              </c:strCache>
            </c:strRef>
          </c:tx>
          <c:spPr>
            <a:ln w="22225" cap="rnd">
              <a:solidFill>
                <a:srgbClr val="CD76B0"/>
              </a:solidFill>
              <a:round/>
            </a:ln>
            <a:effectLst/>
          </c:spPr>
          <c:marker>
            <c:symbol val="circle"/>
            <c:size val="6"/>
            <c:spPr>
              <a:solidFill>
                <a:srgbClr val="CD76B0"/>
              </a:solidFill>
              <a:ln w="9525">
                <a:solidFill>
                  <a:srgbClr val="CD76B0"/>
                </a:solidFill>
                <a:round/>
              </a:ln>
              <a:effectLst/>
            </c:spPr>
          </c:marker>
          <c:cat>
            <c:strRef>
              <c:f>[3]Аркуш16!$B$1:$I$1</c:f>
              <c:strCache>
                <c:ptCount val="8"/>
                <c:pt idx="0">
                  <c:v>січень</c:v>
                </c:pt>
                <c:pt idx="1">
                  <c:v>лютий</c:v>
                </c:pt>
                <c:pt idx="2">
                  <c:v>березень</c:v>
                </c:pt>
                <c:pt idx="3">
                  <c:v>квітень</c:v>
                </c:pt>
                <c:pt idx="4">
                  <c:v>травень</c:v>
                </c:pt>
                <c:pt idx="5">
                  <c:v>червень</c:v>
                </c:pt>
                <c:pt idx="6">
                  <c:v>липень</c:v>
                </c:pt>
                <c:pt idx="7">
                  <c:v>серпень</c:v>
                </c:pt>
              </c:strCache>
            </c:strRef>
          </c:cat>
          <c:val>
            <c:numRef>
              <c:f>[3]Аркуш16!$B$9:$I$9</c:f>
              <c:numCache>
                <c:formatCode>General</c:formatCode>
                <c:ptCount val="8"/>
                <c:pt idx="0">
                  <c:v>5.23</c:v>
                </c:pt>
                <c:pt idx="1">
                  <c:v>5.28</c:v>
                </c:pt>
                <c:pt idx="2">
                  <c:v>5.9</c:v>
                </c:pt>
                <c:pt idx="3">
                  <c:v>5.84</c:v>
                </c:pt>
                <c:pt idx="4">
                  <c:v>6.39</c:v>
                </c:pt>
                <c:pt idx="5">
                  <c:v>5.46</c:v>
                </c:pt>
                <c:pt idx="6">
                  <c:v>5.72</c:v>
                </c:pt>
                <c:pt idx="7">
                  <c:v>5.0599999999999996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5-85AE-4052-9259-56C81C4B3FF3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787390872"/>
        <c:axId val="787391528"/>
      </c:lineChart>
      <c:catAx>
        <c:axId val="787390872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600" b="0" i="0" u="none" strike="noStrike" kern="1200" cap="none" spc="120" normalizeH="0" baseline="0">
                <a:solidFill>
                  <a:sysClr val="windowText" lastClr="000000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pPr>
            <a:endParaRPr lang="uk-UA"/>
          </a:p>
        </c:txPr>
        <c:crossAx val="787391528"/>
        <c:crosses val="autoZero"/>
        <c:auto val="1"/>
        <c:lblAlgn val="ctr"/>
        <c:lblOffset val="100"/>
        <c:noMultiLvlLbl val="0"/>
      </c:catAx>
      <c:valAx>
        <c:axId val="787391528"/>
        <c:scaling>
          <c:orientation val="minMax"/>
          <c:max val="35"/>
          <c:min val="5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dk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700" b="0" i="0" u="none" strike="noStrike" kern="1200" baseline="0">
                <a:solidFill>
                  <a:sysClr val="windowText" lastClr="000000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pPr>
            <a:endParaRPr lang="uk-UA"/>
          </a:p>
        </c:txPr>
        <c:crossAx val="787390872"/>
        <c:crosses val="autoZero"/>
        <c:crossBetween val="between"/>
        <c:majorUnit val="4"/>
      </c:valAx>
      <c:spPr>
        <a:noFill/>
        <a:ln>
          <a:noFill/>
        </a:ln>
        <a:effectLst/>
      </c:spPr>
    </c:plotArea>
    <c:legend>
      <c:legendPos val="b"/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700" b="0" i="0" u="none" strike="noStrike" kern="1200" baseline="0">
              <a:solidFill>
                <a:sysClr val="windowText" lastClr="000000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defRPr>
          </a:pPr>
          <a:endParaRPr lang="uk-UA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uk-UA"/>
    </a:p>
  </c:txPr>
  <c:externalData r:id="rId4">
    <c:autoUpdate val="0"/>
  </c:externalData>
</c:chartSpace>
</file>

<file path=ppt/charts/chart1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uk-UA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plotArea>
      <c:layout>
        <c:manualLayout>
          <c:layoutTarget val="inner"/>
          <c:xMode val="edge"/>
          <c:yMode val="edge"/>
          <c:x val="5.8606713634479904E-2"/>
          <c:y val="0.11371106248549703"/>
          <c:w val="0.90911453271465381"/>
          <c:h val="0.67335982354285895"/>
        </c:manualLayout>
      </c:layout>
      <c:lineChart>
        <c:grouping val="standard"/>
        <c:varyColors val="0"/>
        <c:ser>
          <c:idx val="0"/>
          <c:order val="0"/>
          <c:tx>
            <c:strRef>
              <c:f>'D:\Робота\Звіти\08 2018\[NX_PAY_R N405 (01-2) Звіт про перек (1).xlsx]Аркуш16'!$A$4</c:f>
              <c:strCache>
                <c:ptCount val="1"/>
                <c:pt idx="0">
                  <c:v>Росiйська Федерацiя</c:v>
                </c:pt>
              </c:strCache>
            </c:strRef>
          </c:tx>
          <c:spPr>
            <a:ln w="22225" cap="rnd">
              <a:solidFill>
                <a:srgbClr val="057C48"/>
              </a:solidFill>
              <a:round/>
            </a:ln>
            <a:effectLst/>
          </c:spPr>
          <c:marker>
            <c:symbol val="diamond"/>
            <c:size val="6"/>
            <c:spPr>
              <a:solidFill>
                <a:srgbClr val="057C48"/>
              </a:solidFill>
              <a:ln w="9525">
                <a:solidFill>
                  <a:srgbClr val="057C48"/>
                </a:solidFill>
                <a:round/>
              </a:ln>
              <a:effectLst/>
            </c:spPr>
          </c:marker>
          <c:cat>
            <c:strRef>
              <c:f>[3]Аркуш16!$B$1:$I$1</c:f>
              <c:strCache>
                <c:ptCount val="8"/>
                <c:pt idx="0">
                  <c:v>січень</c:v>
                </c:pt>
                <c:pt idx="1">
                  <c:v>лютий</c:v>
                </c:pt>
                <c:pt idx="2">
                  <c:v>березень</c:v>
                </c:pt>
                <c:pt idx="3">
                  <c:v>квітень</c:v>
                </c:pt>
                <c:pt idx="4">
                  <c:v>травень</c:v>
                </c:pt>
                <c:pt idx="5">
                  <c:v>червень</c:v>
                </c:pt>
                <c:pt idx="6">
                  <c:v>липень</c:v>
                </c:pt>
                <c:pt idx="7">
                  <c:v>серпень</c:v>
                </c:pt>
              </c:strCache>
            </c:strRef>
          </c:cat>
          <c:val>
            <c:numRef>
              <c:f>[3]Аркуш16!$B$4:$I$4</c:f>
              <c:numCache>
                <c:formatCode>General</c:formatCode>
                <c:ptCount val="8"/>
                <c:pt idx="0">
                  <c:v>25.67</c:v>
                </c:pt>
                <c:pt idx="1">
                  <c:v>29.09</c:v>
                </c:pt>
                <c:pt idx="2">
                  <c:v>22.23</c:v>
                </c:pt>
                <c:pt idx="3">
                  <c:v>13.23</c:v>
                </c:pt>
                <c:pt idx="4">
                  <c:v>15.08</c:v>
                </c:pt>
                <c:pt idx="5">
                  <c:v>16.61</c:v>
                </c:pt>
                <c:pt idx="6">
                  <c:v>14.98</c:v>
                </c:pt>
                <c:pt idx="7">
                  <c:v>12.25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0-0C35-4AD8-9D83-73FA338C8C52}"/>
            </c:ext>
          </c:extLst>
        </c:ser>
        <c:ser>
          <c:idx val="1"/>
          <c:order val="1"/>
          <c:tx>
            <c:strRef>
              <c:f>'D:\Робота\Звіти\08 2018\[NX_PAY_R N405 (01-2) Звіт про перек (1).xlsx]Аркуш16'!$A$7</c:f>
              <c:strCache>
                <c:ptCount val="1"/>
                <c:pt idx="0">
                  <c:v>Туреччина</c:v>
                </c:pt>
              </c:strCache>
            </c:strRef>
          </c:tx>
          <c:spPr>
            <a:ln w="22225" cap="rnd">
              <a:solidFill>
                <a:srgbClr val="91CA64"/>
              </a:solidFill>
              <a:round/>
            </a:ln>
            <a:effectLst/>
          </c:spPr>
          <c:marker>
            <c:symbol val="square"/>
            <c:size val="6"/>
            <c:spPr>
              <a:solidFill>
                <a:srgbClr val="91CA64"/>
              </a:solidFill>
              <a:ln w="9525">
                <a:solidFill>
                  <a:srgbClr val="91CA64"/>
                </a:solidFill>
                <a:round/>
              </a:ln>
              <a:effectLst/>
            </c:spPr>
          </c:marker>
          <c:cat>
            <c:strRef>
              <c:f>[3]Аркуш16!$B$1:$I$1</c:f>
              <c:strCache>
                <c:ptCount val="8"/>
                <c:pt idx="0">
                  <c:v>січень</c:v>
                </c:pt>
                <c:pt idx="1">
                  <c:v>лютий</c:v>
                </c:pt>
                <c:pt idx="2">
                  <c:v>березень</c:v>
                </c:pt>
                <c:pt idx="3">
                  <c:v>квітень</c:v>
                </c:pt>
                <c:pt idx="4">
                  <c:v>травень</c:v>
                </c:pt>
                <c:pt idx="5">
                  <c:v>червень</c:v>
                </c:pt>
                <c:pt idx="6">
                  <c:v>липень</c:v>
                </c:pt>
                <c:pt idx="7">
                  <c:v>серпень</c:v>
                </c:pt>
              </c:strCache>
            </c:strRef>
          </c:cat>
          <c:val>
            <c:numRef>
              <c:f>[3]Аркуш16!$B$7:$I$7</c:f>
              <c:numCache>
                <c:formatCode>General</c:formatCode>
                <c:ptCount val="8"/>
                <c:pt idx="0">
                  <c:v>7.13</c:v>
                </c:pt>
                <c:pt idx="1">
                  <c:v>7.81</c:v>
                </c:pt>
                <c:pt idx="2">
                  <c:v>10.47</c:v>
                </c:pt>
                <c:pt idx="3">
                  <c:v>10.23</c:v>
                </c:pt>
                <c:pt idx="4">
                  <c:v>11.13</c:v>
                </c:pt>
                <c:pt idx="5">
                  <c:v>7.19</c:v>
                </c:pt>
                <c:pt idx="6">
                  <c:v>5.09</c:v>
                </c:pt>
                <c:pt idx="7">
                  <c:v>4.0199999999999996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1-0C35-4AD8-9D83-73FA338C8C52}"/>
            </c:ext>
          </c:extLst>
        </c:ser>
        <c:ser>
          <c:idx val="2"/>
          <c:order val="2"/>
          <c:tx>
            <c:strRef>
              <c:f>'D:\Робота\Звіти\08 2018\[NX_PAY_R N405 (01-2) Звіт про перек (1).xlsx]Аркуш16'!$A$10</c:f>
              <c:strCache>
                <c:ptCount val="1"/>
                <c:pt idx="0">
                  <c:v>Азербайджан</c:v>
                </c:pt>
              </c:strCache>
            </c:strRef>
          </c:tx>
          <c:spPr>
            <a:ln w="22225" cap="rnd">
              <a:solidFill>
                <a:srgbClr val="50748A"/>
              </a:solidFill>
              <a:round/>
            </a:ln>
            <a:effectLst/>
          </c:spPr>
          <c:marker>
            <c:symbol val="triangle"/>
            <c:size val="6"/>
            <c:spPr>
              <a:solidFill>
                <a:srgbClr val="50748A"/>
              </a:solidFill>
              <a:ln w="9525">
                <a:solidFill>
                  <a:srgbClr val="50748A"/>
                </a:solidFill>
                <a:round/>
              </a:ln>
              <a:effectLst/>
            </c:spPr>
          </c:marker>
          <c:cat>
            <c:strRef>
              <c:f>[3]Аркуш16!$B$1:$I$1</c:f>
              <c:strCache>
                <c:ptCount val="8"/>
                <c:pt idx="0">
                  <c:v>січень</c:v>
                </c:pt>
                <c:pt idx="1">
                  <c:v>лютий</c:v>
                </c:pt>
                <c:pt idx="2">
                  <c:v>березень</c:v>
                </c:pt>
                <c:pt idx="3">
                  <c:v>квітень</c:v>
                </c:pt>
                <c:pt idx="4">
                  <c:v>травень</c:v>
                </c:pt>
                <c:pt idx="5">
                  <c:v>червень</c:v>
                </c:pt>
                <c:pt idx="6">
                  <c:v>липень</c:v>
                </c:pt>
                <c:pt idx="7">
                  <c:v>серпень</c:v>
                </c:pt>
              </c:strCache>
            </c:strRef>
          </c:cat>
          <c:val>
            <c:numRef>
              <c:f>[3]Аркуш16!$B$10:$I$10</c:f>
              <c:numCache>
                <c:formatCode>General</c:formatCode>
                <c:ptCount val="8"/>
                <c:pt idx="0">
                  <c:v>4.34</c:v>
                </c:pt>
                <c:pt idx="1">
                  <c:v>5.19</c:v>
                </c:pt>
                <c:pt idx="2">
                  <c:v>6.86</c:v>
                </c:pt>
                <c:pt idx="3">
                  <c:v>7.1</c:v>
                </c:pt>
                <c:pt idx="4">
                  <c:v>7.77</c:v>
                </c:pt>
                <c:pt idx="5">
                  <c:v>4.83</c:v>
                </c:pt>
                <c:pt idx="6">
                  <c:v>2.1</c:v>
                </c:pt>
                <c:pt idx="7">
                  <c:v>2.13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2-0C35-4AD8-9D83-73FA338C8C52}"/>
            </c:ext>
          </c:extLst>
        </c:ser>
        <c:ser>
          <c:idx val="3"/>
          <c:order val="3"/>
          <c:tx>
            <c:strRef>
              <c:f>'D:\Робота\Звіти\08 2018\[NX_PAY_R N405 (01-2) Звіт про перек (1).xlsx]Аркуш16'!$A$11</c:f>
              <c:strCache>
                <c:ptCount val="1"/>
                <c:pt idx="0">
                  <c:v>Об'єднанi Арабськi Емiрати</c:v>
                </c:pt>
              </c:strCache>
            </c:strRef>
          </c:tx>
          <c:spPr>
            <a:ln w="22225" cap="rnd">
              <a:solidFill>
                <a:srgbClr val="8D9DD0"/>
              </a:solidFill>
              <a:round/>
            </a:ln>
            <a:effectLst/>
          </c:spPr>
          <c:marker>
            <c:symbol val="x"/>
            <c:size val="6"/>
            <c:spPr>
              <a:noFill/>
              <a:ln w="9525">
                <a:solidFill>
                  <a:srgbClr val="8D9DD0"/>
                </a:solidFill>
                <a:round/>
              </a:ln>
              <a:effectLst/>
            </c:spPr>
          </c:marker>
          <c:cat>
            <c:strRef>
              <c:f>[3]Аркуш16!$B$1:$I$1</c:f>
              <c:strCache>
                <c:ptCount val="8"/>
                <c:pt idx="0">
                  <c:v>січень</c:v>
                </c:pt>
                <c:pt idx="1">
                  <c:v>лютий</c:v>
                </c:pt>
                <c:pt idx="2">
                  <c:v>березень</c:v>
                </c:pt>
                <c:pt idx="3">
                  <c:v>квітень</c:v>
                </c:pt>
                <c:pt idx="4">
                  <c:v>травень</c:v>
                </c:pt>
                <c:pt idx="5">
                  <c:v>червень</c:v>
                </c:pt>
                <c:pt idx="6">
                  <c:v>липень</c:v>
                </c:pt>
                <c:pt idx="7">
                  <c:v>серпень</c:v>
                </c:pt>
              </c:strCache>
            </c:strRef>
          </c:cat>
          <c:val>
            <c:numRef>
              <c:f>[3]Аркуш16!$B$11:$I$11</c:f>
              <c:numCache>
                <c:formatCode>General</c:formatCode>
                <c:ptCount val="8"/>
                <c:pt idx="0">
                  <c:v>4.9400000000000004</c:v>
                </c:pt>
                <c:pt idx="1">
                  <c:v>5.78</c:v>
                </c:pt>
                <c:pt idx="2">
                  <c:v>7.86</c:v>
                </c:pt>
                <c:pt idx="3">
                  <c:v>7.79</c:v>
                </c:pt>
                <c:pt idx="4">
                  <c:v>8.9700000000000006</c:v>
                </c:pt>
                <c:pt idx="5">
                  <c:v>5.12</c:v>
                </c:pt>
                <c:pt idx="6">
                  <c:v>2.78</c:v>
                </c:pt>
                <c:pt idx="7">
                  <c:v>2.54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3-0C35-4AD8-9D83-73FA338C8C52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874516864"/>
        <c:axId val="874519816"/>
      </c:lineChart>
      <c:catAx>
        <c:axId val="874516864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600" b="0" i="0" u="none" strike="noStrike" kern="1200" cap="none" spc="120" normalizeH="0" baseline="0">
                <a:solidFill>
                  <a:sysClr val="windowText" lastClr="000000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pPr>
            <a:endParaRPr lang="uk-UA"/>
          </a:p>
        </c:txPr>
        <c:crossAx val="874519816"/>
        <c:crosses val="autoZero"/>
        <c:auto val="1"/>
        <c:lblAlgn val="ctr"/>
        <c:lblOffset val="100"/>
        <c:noMultiLvlLbl val="0"/>
      </c:catAx>
      <c:valAx>
        <c:axId val="874519816"/>
        <c:scaling>
          <c:orientation val="minMax"/>
          <c:max val="30"/>
          <c:min val="2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dk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700" b="0" i="0" u="none" strike="noStrike" kern="1200" baseline="0">
                <a:solidFill>
                  <a:sysClr val="windowText" lastClr="000000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pPr>
            <a:endParaRPr lang="uk-UA"/>
          </a:p>
        </c:txPr>
        <c:crossAx val="874516864"/>
        <c:crosses val="autoZero"/>
        <c:crossBetween val="between"/>
        <c:majorUnit val="4"/>
      </c:valAx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1.8035098357710888E-2"/>
          <c:y val="0.83150978804941045"/>
          <c:w val="0.98196490164228911"/>
          <c:h val="0.10774894928551415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700" b="0" i="0" u="none" strike="noStrike" kern="1200" baseline="0">
              <a:solidFill>
                <a:sysClr val="windowText" lastClr="000000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defRPr>
          </a:pPr>
          <a:endParaRPr lang="uk-UA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uk-UA"/>
    </a:p>
  </c:txPr>
  <c:externalData r:id="rId4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3">
  <a:schemeClr val="accent6"/>
  <a:schemeClr val="accent5"/>
  <a:schemeClr val="accent4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.xml><?xml version="1.0" encoding="utf-8"?>
<cs:colorStyle xmlns:cs="http://schemas.microsoft.com/office/drawing/2012/chartStyle" xmlns:a="http://schemas.openxmlformats.org/drawingml/2006/main" meth="cycle" id="13">
  <a:schemeClr val="accent6"/>
  <a:schemeClr val="accent5"/>
  <a:schemeClr val="accent4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4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5.xml><?xml version="1.0" encoding="utf-8"?>
<cs:colorStyle xmlns:cs="http://schemas.microsoft.com/office/drawing/2012/chartStyle" xmlns:a="http://schemas.openxmlformats.org/drawingml/2006/main" meth="cycle" id="13">
  <a:schemeClr val="accent6"/>
  <a:schemeClr val="accent5"/>
  <a:schemeClr val="accent4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6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7.xml><?xml version="1.0" encoding="utf-8"?>
<cs:colorStyle xmlns:cs="http://schemas.microsoft.com/office/drawing/2012/chartStyle" xmlns:a="http://schemas.openxmlformats.org/drawingml/2006/main" meth="cycle" id="13">
  <a:schemeClr val="accent6"/>
  <a:schemeClr val="accent5"/>
  <a:schemeClr val="accent4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8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9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8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344">
  <cs:axisTitle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12700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2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3">
      <cs:styleClr val="auto"/>
    </cs:fillRef>
    <cs:effectRef idx="3"/>
    <cs:fontRef idx="minor">
      <a:schemeClr val="tx1"/>
    </cs:fontRef>
  </cs:dataPoint>
  <cs:dataPoint3D>
    <cs:lnRef idx="0"/>
    <cs:fillRef idx="3">
      <cs:styleClr val="auto"/>
    </cs:fillRef>
    <cs:effectRef idx="3"/>
    <cs:fontRef idx="minor">
      <a:schemeClr val="tx1"/>
    </cs:fontRef>
  </cs:dataPoint3D>
  <cs:dataPointLine>
    <cs:lnRef idx="0">
      <cs:styleClr val="auto"/>
    </cs:lnRef>
    <cs:fillRef idx="3"/>
    <cs:effectRef idx="3"/>
    <cs:fontRef idx="minor">
      <a:schemeClr val="tx1"/>
    </cs:fontRef>
    <cs:spPr>
      <a:ln w="3492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3">
      <cs:styleClr val="auto"/>
    </cs:fillRef>
    <cs:effectRef idx="3"/>
    <cs:fontRef idx="minor">
      <a:schemeClr val="tx1"/>
    </cs:fontRef>
    <cs:spPr>
      <a:ln w="9525">
        <a:solidFill>
          <a:schemeClr val="phClr"/>
        </a:solidFill>
        <a:round/>
      </a:ln>
    </cs:spPr>
  </cs:dataPointMarker>
  <cs:dataPointMarkerLayout symbol="circle" size="6"/>
  <cs:dataPointWireframe>
    <cs:lnRef idx="0">
      <cs:styleClr val="auto"/>
    </cs:lnRef>
    <cs:fillRef idx="3"/>
    <cs:effectRef idx="3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lt1"/>
    </cs:fontRef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>
    <cs:lnRef idx="0"/>
    <cs:fillRef idx="0"/>
    <cs:effectRef idx="0"/>
    <cs:fontRef idx="minor">
      <a:schemeClr val="lt1"/>
    </cs:fontRef>
  </cs:plotArea>
  <cs:plotArea3D>
    <cs:lnRef idx="0"/>
    <cs:fillRef idx="0"/>
    <cs:effectRef idx="0"/>
    <cs:fontRef idx="minor">
      <a:schemeClr val="lt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12700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600" b="1" kern="1200" baseline="0"/>
  </cs:title>
  <cs:trendline>
    <cs:lnRef idx="0">
      <cs:styleClr val="auto"/>
    </cs:lnRef>
    <cs:fillRef idx="0"/>
    <cs:effectRef idx="0"/>
    <cs:fontRef idx="minor">
      <a:schemeClr val="lt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lt1"/>
    </cs:fontRef>
  </cs:wall>
</cs:chartStyle>
</file>

<file path=ppt/charts/style3.xml><?xml version="1.0" encoding="utf-8"?>
<cs:chartStyle xmlns:cs="http://schemas.microsoft.com/office/drawing/2012/chartStyle" xmlns:a="http://schemas.openxmlformats.org/drawingml/2006/main" id="344">
  <cs:axisTitle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12700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2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3">
      <cs:styleClr val="auto"/>
    </cs:fillRef>
    <cs:effectRef idx="3"/>
    <cs:fontRef idx="minor">
      <a:schemeClr val="tx1"/>
    </cs:fontRef>
  </cs:dataPoint>
  <cs:dataPoint3D>
    <cs:lnRef idx="0"/>
    <cs:fillRef idx="3">
      <cs:styleClr val="auto"/>
    </cs:fillRef>
    <cs:effectRef idx="3"/>
    <cs:fontRef idx="minor">
      <a:schemeClr val="tx1"/>
    </cs:fontRef>
  </cs:dataPoint3D>
  <cs:dataPointLine>
    <cs:lnRef idx="0">
      <cs:styleClr val="auto"/>
    </cs:lnRef>
    <cs:fillRef idx="3"/>
    <cs:effectRef idx="3"/>
    <cs:fontRef idx="minor">
      <a:schemeClr val="tx1"/>
    </cs:fontRef>
    <cs:spPr>
      <a:ln w="3492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3">
      <cs:styleClr val="auto"/>
    </cs:fillRef>
    <cs:effectRef idx="3"/>
    <cs:fontRef idx="minor">
      <a:schemeClr val="tx1"/>
    </cs:fontRef>
    <cs:spPr>
      <a:ln w="9525">
        <a:solidFill>
          <a:schemeClr val="phClr"/>
        </a:solidFill>
        <a:round/>
      </a:ln>
    </cs:spPr>
  </cs:dataPointMarker>
  <cs:dataPointMarkerLayout symbol="circle" size="6"/>
  <cs:dataPointWireframe>
    <cs:lnRef idx="0">
      <cs:styleClr val="auto"/>
    </cs:lnRef>
    <cs:fillRef idx="3"/>
    <cs:effectRef idx="3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lt1"/>
    </cs:fontRef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>
    <cs:lnRef idx="0"/>
    <cs:fillRef idx="0"/>
    <cs:effectRef idx="0"/>
    <cs:fontRef idx="minor">
      <a:schemeClr val="lt1"/>
    </cs:fontRef>
  </cs:plotArea>
  <cs:plotArea3D>
    <cs:lnRef idx="0"/>
    <cs:fillRef idx="0"/>
    <cs:effectRef idx="0"/>
    <cs:fontRef idx="minor">
      <a:schemeClr val="lt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12700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600" b="1" kern="1200" baseline="0"/>
  </cs:title>
  <cs:trendline>
    <cs:lnRef idx="0">
      <cs:styleClr val="auto"/>
    </cs:lnRef>
    <cs:fillRef idx="0"/>
    <cs:effectRef idx="0"/>
    <cs:fontRef idx="minor">
      <a:schemeClr val="lt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lt1"/>
    </cs:fontRef>
  </cs:wall>
</cs:chartStyle>
</file>

<file path=ppt/charts/style4.xml><?xml version="1.0" encoding="utf-8"?>
<cs:chartStyle xmlns:cs="http://schemas.microsoft.com/office/drawing/2012/chartStyle" xmlns:a="http://schemas.openxmlformats.org/drawingml/2006/main" id="344">
  <cs:axisTitle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12700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2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3">
      <cs:styleClr val="auto"/>
    </cs:fillRef>
    <cs:effectRef idx="3"/>
    <cs:fontRef idx="minor">
      <a:schemeClr val="tx1"/>
    </cs:fontRef>
  </cs:dataPoint>
  <cs:dataPoint3D>
    <cs:lnRef idx="0"/>
    <cs:fillRef idx="3">
      <cs:styleClr val="auto"/>
    </cs:fillRef>
    <cs:effectRef idx="3"/>
    <cs:fontRef idx="minor">
      <a:schemeClr val="tx1"/>
    </cs:fontRef>
  </cs:dataPoint3D>
  <cs:dataPointLine>
    <cs:lnRef idx="0">
      <cs:styleClr val="auto"/>
    </cs:lnRef>
    <cs:fillRef idx="3"/>
    <cs:effectRef idx="3"/>
    <cs:fontRef idx="minor">
      <a:schemeClr val="tx1"/>
    </cs:fontRef>
    <cs:spPr>
      <a:ln w="3492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3">
      <cs:styleClr val="auto"/>
    </cs:fillRef>
    <cs:effectRef idx="3"/>
    <cs:fontRef idx="minor">
      <a:schemeClr val="tx1"/>
    </cs:fontRef>
    <cs:spPr>
      <a:ln w="9525">
        <a:solidFill>
          <a:schemeClr val="phClr"/>
        </a:solidFill>
        <a:round/>
      </a:ln>
    </cs:spPr>
  </cs:dataPointMarker>
  <cs:dataPointMarkerLayout symbol="circle" size="6"/>
  <cs:dataPointWireframe>
    <cs:lnRef idx="0">
      <cs:styleClr val="auto"/>
    </cs:lnRef>
    <cs:fillRef idx="3"/>
    <cs:effectRef idx="3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lt1"/>
    </cs:fontRef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>
    <cs:lnRef idx="0"/>
    <cs:fillRef idx="0"/>
    <cs:effectRef idx="0"/>
    <cs:fontRef idx="minor">
      <a:schemeClr val="lt1"/>
    </cs:fontRef>
  </cs:plotArea>
  <cs:plotArea3D>
    <cs:lnRef idx="0"/>
    <cs:fillRef idx="0"/>
    <cs:effectRef idx="0"/>
    <cs:fontRef idx="minor">
      <a:schemeClr val="lt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12700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600" b="1" kern="1200" baseline="0"/>
  </cs:title>
  <cs:trendline>
    <cs:lnRef idx="0">
      <cs:styleClr val="auto"/>
    </cs:lnRef>
    <cs:fillRef idx="0"/>
    <cs:effectRef idx="0"/>
    <cs:fontRef idx="minor">
      <a:schemeClr val="lt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lt1"/>
    </cs:fontRef>
  </cs:wall>
</cs:chartStyle>
</file>

<file path=ppt/charts/style5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6.xml><?xml version="1.0" encoding="utf-8"?>
<cs:chartStyle xmlns:cs="http://schemas.microsoft.com/office/drawing/2012/chartStyle" xmlns:a="http://schemas.openxmlformats.org/drawingml/2006/main" id="344">
  <cs:axisTitle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12700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2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3">
      <cs:styleClr val="auto"/>
    </cs:fillRef>
    <cs:effectRef idx="3"/>
    <cs:fontRef idx="minor">
      <a:schemeClr val="tx1"/>
    </cs:fontRef>
  </cs:dataPoint>
  <cs:dataPoint3D>
    <cs:lnRef idx="0"/>
    <cs:fillRef idx="3">
      <cs:styleClr val="auto"/>
    </cs:fillRef>
    <cs:effectRef idx="3"/>
    <cs:fontRef idx="minor">
      <a:schemeClr val="tx1"/>
    </cs:fontRef>
  </cs:dataPoint3D>
  <cs:dataPointLine>
    <cs:lnRef idx="0">
      <cs:styleClr val="auto"/>
    </cs:lnRef>
    <cs:fillRef idx="3"/>
    <cs:effectRef idx="3"/>
    <cs:fontRef idx="minor">
      <a:schemeClr val="tx1"/>
    </cs:fontRef>
    <cs:spPr>
      <a:ln w="3492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3">
      <cs:styleClr val="auto"/>
    </cs:fillRef>
    <cs:effectRef idx="3"/>
    <cs:fontRef idx="minor">
      <a:schemeClr val="tx1"/>
    </cs:fontRef>
    <cs:spPr>
      <a:ln w="9525">
        <a:solidFill>
          <a:schemeClr val="phClr"/>
        </a:solidFill>
        <a:round/>
      </a:ln>
    </cs:spPr>
  </cs:dataPointMarker>
  <cs:dataPointMarkerLayout symbol="circle" size="6"/>
  <cs:dataPointWireframe>
    <cs:lnRef idx="0">
      <cs:styleClr val="auto"/>
    </cs:lnRef>
    <cs:fillRef idx="3"/>
    <cs:effectRef idx="3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lt1"/>
    </cs:fontRef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>
    <cs:lnRef idx="0"/>
    <cs:fillRef idx="0"/>
    <cs:effectRef idx="0"/>
    <cs:fontRef idx="minor">
      <a:schemeClr val="lt1"/>
    </cs:fontRef>
  </cs:plotArea>
  <cs:plotArea3D>
    <cs:lnRef idx="0"/>
    <cs:fillRef idx="0"/>
    <cs:effectRef idx="0"/>
    <cs:fontRef idx="minor">
      <a:schemeClr val="lt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12700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600" b="1" kern="1200" baseline="0"/>
  </cs:title>
  <cs:trendline>
    <cs:lnRef idx="0">
      <cs:styleClr val="auto"/>
    </cs:lnRef>
    <cs:fillRef idx="0"/>
    <cs:effectRef idx="0"/>
    <cs:fontRef idx="minor">
      <a:schemeClr val="lt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lt1"/>
    </cs:fontRef>
  </cs:wall>
</cs:chartStyle>
</file>

<file path=ppt/charts/style7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8.xml><?xml version="1.0" encoding="utf-8"?>
<cs:chartStyle xmlns:cs="http://schemas.microsoft.com/office/drawing/2012/chartStyle" xmlns:a="http://schemas.openxmlformats.org/drawingml/2006/main" id="239">
  <cs:axisTitle>
    <cs:lnRef idx="0"/>
    <cs:fillRef idx="0"/>
    <cs:effectRef idx="0"/>
    <cs:fontRef idx="minor">
      <a:schemeClr val="tx1">
        <a:lumMod val="65000"/>
        <a:lumOff val="35000"/>
      </a:schemeClr>
    </cs:fontRef>
    <cs:defRPr sz="900" kern="1200" cap="all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800" kern="1200" cap="all" spc="120" normalizeH="0" baseline="0"/>
  </cs:categoryAxis>
  <cs:chartArea mods="allowNoFillOverride allowNoLineOverride">
    <cs:lnRef idx="0"/>
    <cs:fillRef idx="0"/>
    <cs:effectRef idx="0"/>
    <cs:fontRef idx="minor">
      <a:schemeClr val="dk1"/>
    </cs:fontRef>
    <cs:spPr>
      <a:solidFill>
        <a:schemeClr val="lt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hartArea>
  <cs:dataLabel>
    <cs:lnRef idx="0"/>
    <cs:fillRef idx="0"/>
    <cs:effectRef idx="0"/>
    <cs:fontRef idx="minor">
      <a:schemeClr val="tx1">
        <a:lumMod val="50000"/>
        <a:lumOff val="50000"/>
      </a:schemeClr>
    </cs:fontRef>
    <cs:defRPr sz="900" b="0" i="0" u="none" strike="noStrike" kern="1200" baseline="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2222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ln w="9525">
        <a:solidFill>
          <a:schemeClr val="phClr"/>
        </a:solidFill>
        <a:round/>
      </a:ln>
    </cs:spPr>
  </cs:dataPointMarker>
  <cs:dataPointMarkerLayout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ln w="9525">
        <a:solidFill>
          <a:schemeClr val="tx1">
            <a:lumMod val="15000"/>
            <a:lumOff val="85000"/>
          </a:schemeClr>
        </a:solidFill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75000"/>
          <a:lumOff val="25000"/>
        </a:schemeClr>
      </a:solidFill>
      <a:ln w="9525">
        <a:solidFill>
          <a:schemeClr val="tx1">
            <a:lumMod val="15000"/>
            <a:lumOff val="85000"/>
          </a:schemeClr>
        </a:solidFill>
      </a:ln>
    </cs:spPr>
  </cs:downBar>
  <cs:drop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</a:ln>
    </cs:spPr>
  </cs:dropLine>
  <cs:errorBar>
    <cs:lnRef idx="0"/>
    <cs:fillRef idx="0"/>
    <cs:effectRef idx="0"/>
    <cs:fontRef idx="minor">
      <a:schemeClr val="dk1"/>
    </cs:fontRef>
    <cs:spPr>
      <a:ln w="9525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dk1"/>
    </cs:fontRef>
  </cs:floor>
  <cs:gridlineMajor>
    <cs:lnRef idx="0"/>
    <cs:fillRef idx="0"/>
    <cs:effectRef idx="0"/>
    <cs:fontRef idx="minor">
      <a:schemeClr val="dk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dk1"/>
    </cs:fontRef>
    <cs:spPr>
      <a:ln>
        <a:solidFill>
          <a:schemeClr val="tx1">
            <a:lumMod val="5000"/>
            <a:lumOff val="95000"/>
          </a:schemeClr>
        </a:solidFill>
      </a:ln>
    </cs:spPr>
  </cs:gridlineMinor>
  <cs:hiLo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50000"/>
            <a:lumOff val="50000"/>
          </a:schemeClr>
        </a:solidFill>
      </a:ln>
    </cs:spPr>
  </cs:hiLoLine>
  <cs:leader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dk1"/>
    </cs:fontRef>
  </cs:plotArea>
  <cs:plotArea3D mods="allowNoFillOverride allowNoLineOverride"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seriesAxis>
  <cs:series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600" b="1" kern="1200" cap="all" spc="120" normalizeH="0" baseline="0"/>
  </cs:title>
  <cs:trendline>
    <cs:lnRef idx="0">
      <cs:styleClr val="auto"/>
    </cs:lnRef>
    <cs:fillRef idx="0"/>
    <cs:effectRef idx="0"/>
    <cs:fontRef idx="minor">
      <a:schemeClr val="dk1"/>
    </cs:fontRef>
    <cs:spPr>
      <a:ln w="19050" cap="rnd">
        <a:solidFill>
          <a:schemeClr val="phClr"/>
        </a:solidFill>
        <a:prstDash val="sysDash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8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65000"/>
            <a:lumOff val="3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dk1">
            <a:lumMod val="15000"/>
            <a:lumOff val="85000"/>
          </a:schemeClr>
        </a:solidFill>
        <a:round/>
      </a:ln>
    </cs:spPr>
    <cs:defRPr sz="900" kern="1200"/>
  </cs:valueAxis>
  <cs:wall>
    <cs:lnRef idx="0"/>
    <cs:fillRef idx="0"/>
    <cs:effectRef idx="0"/>
    <cs:fontRef idx="minor">
      <a:schemeClr val="dk1"/>
    </cs:fontRef>
  </cs:wall>
</cs:chartStyle>
</file>

<file path=ppt/charts/style9.xml><?xml version="1.0" encoding="utf-8"?>
<cs:chartStyle xmlns:cs="http://schemas.microsoft.com/office/drawing/2012/chartStyle" xmlns:a="http://schemas.openxmlformats.org/drawingml/2006/main" id="239">
  <cs:axisTitle>
    <cs:lnRef idx="0"/>
    <cs:fillRef idx="0"/>
    <cs:effectRef idx="0"/>
    <cs:fontRef idx="minor">
      <a:schemeClr val="tx1">
        <a:lumMod val="65000"/>
        <a:lumOff val="35000"/>
      </a:schemeClr>
    </cs:fontRef>
    <cs:defRPr sz="900" kern="1200" cap="all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800" kern="1200" cap="all" spc="120" normalizeH="0" baseline="0"/>
  </cs:categoryAxis>
  <cs:chartArea mods="allowNoFillOverride allowNoLineOverride">
    <cs:lnRef idx="0"/>
    <cs:fillRef idx="0"/>
    <cs:effectRef idx="0"/>
    <cs:fontRef idx="minor">
      <a:schemeClr val="dk1"/>
    </cs:fontRef>
    <cs:spPr>
      <a:solidFill>
        <a:schemeClr val="lt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hartArea>
  <cs:dataLabel>
    <cs:lnRef idx="0"/>
    <cs:fillRef idx="0"/>
    <cs:effectRef idx="0"/>
    <cs:fontRef idx="minor">
      <a:schemeClr val="tx1">
        <a:lumMod val="50000"/>
        <a:lumOff val="50000"/>
      </a:schemeClr>
    </cs:fontRef>
    <cs:defRPr sz="900" b="0" i="0" u="none" strike="noStrike" kern="1200" baseline="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2222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ln w="9525">
        <a:solidFill>
          <a:schemeClr val="phClr"/>
        </a:solidFill>
        <a:round/>
      </a:ln>
    </cs:spPr>
  </cs:dataPointMarker>
  <cs:dataPointMarkerLayout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ln w="9525">
        <a:solidFill>
          <a:schemeClr val="tx1">
            <a:lumMod val="15000"/>
            <a:lumOff val="85000"/>
          </a:schemeClr>
        </a:solidFill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75000"/>
          <a:lumOff val="25000"/>
        </a:schemeClr>
      </a:solidFill>
      <a:ln w="9525">
        <a:solidFill>
          <a:schemeClr val="tx1">
            <a:lumMod val="15000"/>
            <a:lumOff val="85000"/>
          </a:schemeClr>
        </a:solidFill>
      </a:ln>
    </cs:spPr>
  </cs:downBar>
  <cs:drop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</a:ln>
    </cs:spPr>
  </cs:dropLine>
  <cs:errorBar>
    <cs:lnRef idx="0"/>
    <cs:fillRef idx="0"/>
    <cs:effectRef idx="0"/>
    <cs:fontRef idx="minor">
      <a:schemeClr val="dk1"/>
    </cs:fontRef>
    <cs:spPr>
      <a:ln w="9525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dk1"/>
    </cs:fontRef>
  </cs:floor>
  <cs:gridlineMajor>
    <cs:lnRef idx="0"/>
    <cs:fillRef idx="0"/>
    <cs:effectRef idx="0"/>
    <cs:fontRef idx="minor">
      <a:schemeClr val="dk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dk1"/>
    </cs:fontRef>
    <cs:spPr>
      <a:ln>
        <a:solidFill>
          <a:schemeClr val="tx1">
            <a:lumMod val="5000"/>
            <a:lumOff val="95000"/>
          </a:schemeClr>
        </a:solidFill>
      </a:ln>
    </cs:spPr>
  </cs:gridlineMinor>
  <cs:hiLo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50000"/>
            <a:lumOff val="50000"/>
          </a:schemeClr>
        </a:solidFill>
      </a:ln>
    </cs:spPr>
  </cs:hiLoLine>
  <cs:leader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dk1"/>
    </cs:fontRef>
  </cs:plotArea>
  <cs:plotArea3D mods="allowNoFillOverride allowNoLineOverride"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seriesAxis>
  <cs:series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600" b="1" kern="1200" cap="all" spc="120" normalizeH="0" baseline="0"/>
  </cs:title>
  <cs:trendline>
    <cs:lnRef idx="0">
      <cs:styleClr val="auto"/>
    </cs:lnRef>
    <cs:fillRef idx="0"/>
    <cs:effectRef idx="0"/>
    <cs:fontRef idx="minor">
      <a:schemeClr val="dk1"/>
    </cs:fontRef>
    <cs:spPr>
      <a:ln w="19050" cap="rnd">
        <a:solidFill>
          <a:schemeClr val="phClr"/>
        </a:solidFill>
        <a:prstDash val="sysDash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8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65000"/>
            <a:lumOff val="3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dk1">
            <a:lumMod val="15000"/>
            <a:lumOff val="85000"/>
          </a:schemeClr>
        </a:solidFill>
        <a:round/>
      </a:ln>
    </cs:spPr>
    <cs:defRPr sz="900" kern="1200"/>
  </cs:valueAxis>
  <cs:wall>
    <cs:lnRef idx="0"/>
    <cs:fillRef idx="0"/>
    <cs:effectRef idx="0"/>
    <cs:fontRef idx="minor">
      <a:schemeClr val="dk1"/>
    </cs:fontRef>
  </cs:wall>
</cs:chartStyle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6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3"/>
            <a:ext cx="2946347" cy="498215"/>
          </a:xfrm>
          <a:prstGeom prst="rect">
            <a:avLst/>
          </a:prstGeom>
        </p:spPr>
        <p:txBody>
          <a:bodyPr vert="horz" lIns="91611" tIns="45809" rIns="91611" bIns="45809" rtlCol="0"/>
          <a:lstStyle>
            <a:lvl1pPr algn="l">
              <a:defRPr sz="1200"/>
            </a:lvl1pPr>
          </a:lstStyle>
          <a:p>
            <a:endParaRPr lang="uk-UA"/>
          </a:p>
        </p:txBody>
      </p:sp>
      <p:sp>
        <p:nvSpPr>
          <p:cNvPr id="3" name="Дата 2"/>
          <p:cNvSpPr>
            <a:spLocks noGrp="1"/>
          </p:cNvSpPr>
          <p:nvPr>
            <p:ph type="dt" sz="quarter" idx="1"/>
          </p:nvPr>
        </p:nvSpPr>
        <p:spPr>
          <a:xfrm>
            <a:off x="3851342" y="3"/>
            <a:ext cx="2946347" cy="498215"/>
          </a:xfrm>
          <a:prstGeom prst="rect">
            <a:avLst/>
          </a:prstGeom>
        </p:spPr>
        <p:txBody>
          <a:bodyPr vert="horz" lIns="91611" tIns="45809" rIns="91611" bIns="45809" rtlCol="0"/>
          <a:lstStyle>
            <a:lvl1pPr algn="r">
              <a:defRPr sz="1200"/>
            </a:lvl1pPr>
          </a:lstStyle>
          <a:p>
            <a:fld id="{F22474A9-D837-4B14-B576-B22099138CA4}" type="datetimeFigureOut">
              <a:rPr lang="uk-UA" smtClean="0"/>
              <a:t>16.10.2018</a:t>
            </a:fld>
            <a:endParaRPr lang="uk-UA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2"/>
          </p:nvPr>
        </p:nvSpPr>
        <p:spPr>
          <a:xfrm>
            <a:off x="0" y="9431603"/>
            <a:ext cx="2946347" cy="498214"/>
          </a:xfrm>
          <a:prstGeom prst="rect">
            <a:avLst/>
          </a:prstGeom>
        </p:spPr>
        <p:txBody>
          <a:bodyPr vert="horz" lIns="91611" tIns="45809" rIns="91611" bIns="45809" rtlCol="0" anchor="b"/>
          <a:lstStyle>
            <a:lvl1pPr algn="l">
              <a:defRPr sz="1200"/>
            </a:lvl1pPr>
          </a:lstStyle>
          <a:p>
            <a:endParaRPr lang="uk-UA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3"/>
          </p:nvPr>
        </p:nvSpPr>
        <p:spPr>
          <a:xfrm>
            <a:off x="3851342" y="9431603"/>
            <a:ext cx="2946347" cy="498214"/>
          </a:xfrm>
          <a:prstGeom prst="rect">
            <a:avLst/>
          </a:prstGeom>
        </p:spPr>
        <p:txBody>
          <a:bodyPr vert="horz" lIns="91611" tIns="45809" rIns="91611" bIns="45809" rtlCol="0" anchor="b"/>
          <a:lstStyle>
            <a:lvl1pPr algn="r">
              <a:defRPr sz="1200"/>
            </a:lvl1pPr>
          </a:lstStyle>
          <a:p>
            <a:fld id="{9F5228F5-4593-4292-973C-B6DC8F07712E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844790750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верхнього колонтитула 1"/>
          <p:cNvSpPr>
            <a:spLocks noGrp="1"/>
          </p:cNvSpPr>
          <p:nvPr>
            <p:ph type="hdr" sz="quarter"/>
          </p:nvPr>
        </p:nvSpPr>
        <p:spPr>
          <a:xfrm>
            <a:off x="0" y="3"/>
            <a:ext cx="2946347" cy="498215"/>
          </a:xfrm>
          <a:prstGeom prst="rect">
            <a:avLst/>
          </a:prstGeom>
        </p:spPr>
        <p:txBody>
          <a:bodyPr vert="horz" lIns="91611" tIns="45809" rIns="91611" bIns="45809" rtlCol="0"/>
          <a:lstStyle>
            <a:lvl1pPr algn="l">
              <a:defRPr sz="1200"/>
            </a:lvl1pPr>
          </a:lstStyle>
          <a:p>
            <a:endParaRPr lang="uk-UA"/>
          </a:p>
        </p:txBody>
      </p:sp>
      <p:sp>
        <p:nvSpPr>
          <p:cNvPr id="3" name="Місце для дати 2"/>
          <p:cNvSpPr>
            <a:spLocks noGrp="1"/>
          </p:cNvSpPr>
          <p:nvPr>
            <p:ph type="dt" idx="1"/>
          </p:nvPr>
        </p:nvSpPr>
        <p:spPr>
          <a:xfrm>
            <a:off x="3851342" y="3"/>
            <a:ext cx="2946347" cy="498215"/>
          </a:xfrm>
          <a:prstGeom prst="rect">
            <a:avLst/>
          </a:prstGeom>
        </p:spPr>
        <p:txBody>
          <a:bodyPr vert="horz" lIns="91611" tIns="45809" rIns="91611" bIns="45809" rtlCol="0"/>
          <a:lstStyle>
            <a:lvl1pPr algn="r">
              <a:defRPr sz="1200"/>
            </a:lvl1pPr>
          </a:lstStyle>
          <a:p>
            <a:fld id="{0117C395-DD53-42C5-857B-D672A67213F7}" type="datetimeFigureOut">
              <a:rPr lang="uk-UA" smtClean="0"/>
              <a:t>16.10.2018</a:t>
            </a:fld>
            <a:endParaRPr lang="uk-UA"/>
          </a:p>
        </p:txBody>
      </p:sp>
      <p:sp>
        <p:nvSpPr>
          <p:cNvPr id="4" name="Місце для зображення 3"/>
          <p:cNvSpPr>
            <a:spLocks noGrp="1" noRot="1" noChangeAspect="1"/>
          </p:cNvSpPr>
          <p:nvPr>
            <p:ph type="sldImg" idx="2"/>
          </p:nvPr>
        </p:nvSpPr>
        <p:spPr>
          <a:xfrm>
            <a:off x="422275" y="1241425"/>
            <a:ext cx="5954713" cy="335121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611" tIns="45809" rIns="91611" bIns="45809" rtlCol="0" anchor="ctr"/>
          <a:lstStyle/>
          <a:p>
            <a:endParaRPr lang="uk-UA"/>
          </a:p>
        </p:txBody>
      </p:sp>
      <p:sp>
        <p:nvSpPr>
          <p:cNvPr id="5" name="Місце для нотаток 4"/>
          <p:cNvSpPr>
            <a:spLocks noGrp="1"/>
          </p:cNvSpPr>
          <p:nvPr>
            <p:ph type="body" sz="quarter" idx="3"/>
          </p:nvPr>
        </p:nvSpPr>
        <p:spPr>
          <a:xfrm>
            <a:off x="679927" y="4778722"/>
            <a:ext cx="5439410" cy="3909864"/>
          </a:xfrm>
          <a:prstGeom prst="rect">
            <a:avLst/>
          </a:prstGeom>
        </p:spPr>
        <p:txBody>
          <a:bodyPr vert="horz" lIns="91611" tIns="45809" rIns="91611" bIns="45809" rtlCol="0"/>
          <a:lstStyle/>
          <a:p>
            <a:pPr lvl="0"/>
            <a:r>
              <a:rPr lang="uk-UA" smtClean="0"/>
              <a:t>Зразок тексту</a:t>
            </a:r>
          </a:p>
          <a:p>
            <a:pPr lvl="1"/>
            <a:r>
              <a:rPr lang="uk-UA" smtClean="0"/>
              <a:t>Другий рівень</a:t>
            </a:r>
          </a:p>
          <a:p>
            <a:pPr lvl="2"/>
            <a:r>
              <a:rPr lang="uk-UA" smtClean="0"/>
              <a:t>Третій рівень</a:t>
            </a:r>
          </a:p>
          <a:p>
            <a:pPr lvl="3"/>
            <a:r>
              <a:rPr lang="uk-UA" smtClean="0"/>
              <a:t>Четвертий рівень</a:t>
            </a:r>
          </a:p>
          <a:p>
            <a:pPr lvl="4"/>
            <a:r>
              <a:rPr lang="uk-UA" smtClean="0"/>
              <a:t>П'ятий рівень</a:t>
            </a:r>
            <a:endParaRPr lang="uk-UA"/>
          </a:p>
        </p:txBody>
      </p:sp>
      <p:sp>
        <p:nvSpPr>
          <p:cNvPr id="6" name="Місце для нижнього колонтитула 5"/>
          <p:cNvSpPr>
            <a:spLocks noGrp="1"/>
          </p:cNvSpPr>
          <p:nvPr>
            <p:ph type="ftr" sz="quarter" idx="4"/>
          </p:nvPr>
        </p:nvSpPr>
        <p:spPr>
          <a:xfrm>
            <a:off x="0" y="9431603"/>
            <a:ext cx="2946347" cy="498214"/>
          </a:xfrm>
          <a:prstGeom prst="rect">
            <a:avLst/>
          </a:prstGeom>
        </p:spPr>
        <p:txBody>
          <a:bodyPr vert="horz" lIns="91611" tIns="45809" rIns="91611" bIns="45809" rtlCol="0" anchor="b"/>
          <a:lstStyle>
            <a:lvl1pPr algn="l">
              <a:defRPr sz="1200"/>
            </a:lvl1pPr>
          </a:lstStyle>
          <a:p>
            <a:endParaRPr lang="uk-UA"/>
          </a:p>
        </p:txBody>
      </p:sp>
      <p:sp>
        <p:nvSpPr>
          <p:cNvPr id="7" name="Місце для номера слайда 6"/>
          <p:cNvSpPr>
            <a:spLocks noGrp="1"/>
          </p:cNvSpPr>
          <p:nvPr>
            <p:ph type="sldNum" sz="quarter" idx="5"/>
          </p:nvPr>
        </p:nvSpPr>
        <p:spPr>
          <a:xfrm>
            <a:off x="3851342" y="9431603"/>
            <a:ext cx="2946347" cy="498214"/>
          </a:xfrm>
          <a:prstGeom prst="rect">
            <a:avLst/>
          </a:prstGeom>
        </p:spPr>
        <p:txBody>
          <a:bodyPr vert="horz" lIns="91611" tIns="45809" rIns="91611" bIns="45809" rtlCol="0" anchor="b"/>
          <a:lstStyle>
            <a:lvl1pPr algn="r">
              <a:defRPr sz="1200"/>
            </a:lvl1pPr>
          </a:lstStyle>
          <a:p>
            <a:fld id="{36156357-BADD-4859-9EB2-74F4242A1EE5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71584804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4.png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5.png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3.xml"/></Relationships>
</file>

<file path=ppt/slideLayouts/_rels/slideLayout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3.xml"/></Relationships>
</file>

<file path=ppt/slideLayouts/_rels/slideLayout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3.xml"/></Relationships>
</file>

<file path=ppt/slideLayouts/_rels/slideLayout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3.xml"/></Relationships>
</file>

<file path=ppt/slideLayouts/_rels/slideLayout22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hyperlink" Target="https://www.facebook.com/NationalBankOfUkraine?ref_type=bookmark" TargetMode="External"/><Relationship Id="rId7" Type="http://schemas.openxmlformats.org/officeDocument/2006/relationships/hyperlink" Target="https://www.instagram.com/national_bank_of_ukraine/" TargetMode="External"/><Relationship Id="rId2" Type="http://schemas.openxmlformats.org/officeDocument/2006/relationships/hyperlink" Target="http://www.bank.gov.ua/control/uk/index" TargetMode="External"/><Relationship Id="rId1" Type="http://schemas.openxmlformats.org/officeDocument/2006/relationships/slideMaster" Target="../slideMasters/slideMaster3.xml"/><Relationship Id="rId6" Type="http://schemas.openxmlformats.org/officeDocument/2006/relationships/hyperlink" Target="https://www.youtube.com/channel/UCLWsi-3SHrFwwyb0AceOgHQ" TargetMode="External"/><Relationship Id="rId5" Type="http://schemas.openxmlformats.org/officeDocument/2006/relationships/hyperlink" Target="https://www.flickr.com/photos/134562672@N08" TargetMode="External"/><Relationship Id="rId4" Type="http://schemas.openxmlformats.org/officeDocument/2006/relationships/hyperlink" Target="https://twitter.com/NBUkraine" TargetMode="External"/></Relationships>
</file>

<file path=ppt/slideLayouts/_rels/slideLayout2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3" Type="http://schemas.openxmlformats.org/officeDocument/2006/relationships/hyperlink" Target="https://www.facebook.com/NationalBankOfUkraine?ref_type=bookmark" TargetMode="External"/><Relationship Id="rId7" Type="http://schemas.openxmlformats.org/officeDocument/2006/relationships/hyperlink" Target="https://www.instagram.com/national_bank_of_ukraine/" TargetMode="External"/><Relationship Id="rId2" Type="http://schemas.openxmlformats.org/officeDocument/2006/relationships/hyperlink" Target="https://bank.gov.ua/control/en/index" TargetMode="External"/><Relationship Id="rId1" Type="http://schemas.openxmlformats.org/officeDocument/2006/relationships/slideMaster" Target="../slideMasters/slideMaster3.xml"/><Relationship Id="rId6" Type="http://schemas.openxmlformats.org/officeDocument/2006/relationships/hyperlink" Target="https://www.youtube.com/channel/UCLWsi-3SHrFwwyb0AceOgHQ" TargetMode="External"/><Relationship Id="rId5" Type="http://schemas.openxmlformats.org/officeDocument/2006/relationships/hyperlink" Target="https://www.flickr.com/photos/134562672@N08" TargetMode="External"/><Relationship Id="rId4" Type="http://schemas.openxmlformats.org/officeDocument/2006/relationships/hyperlink" Target="https://twitter.com/NBUkraine_eng" TargetMode="External"/></Relationships>
</file>

<file path=ppt/slideLayouts/_rels/slideLayout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4.xml"/></Relationships>
</file>

<file path=ppt/slideLayouts/_rels/slideLayout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4.xml"/><Relationship Id="rId4" Type="http://schemas.openxmlformats.org/officeDocument/2006/relationships/image" Target="../media/image3.png"/></Relationships>
</file>

<file path=ppt/slideLayouts/_rels/slideLayout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4.xml"/><Relationship Id="rId4" Type="http://schemas.openxmlformats.org/officeDocument/2006/relationships/image" Target="../media/image5.png"/></Relationships>
</file>

<file path=ppt/slideLayouts/_rels/slideLayout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4.jpeg"/><Relationship Id="rId1" Type="http://schemas.openxmlformats.org/officeDocument/2006/relationships/slideMaster" Target="../slideMasters/slideMaster4.xml"/></Relationships>
</file>

<file path=ppt/slideLayouts/_rels/slideLayout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4.jpeg"/><Relationship Id="rId1" Type="http://schemas.openxmlformats.org/officeDocument/2006/relationships/slideMaster" Target="../slideMasters/slideMaster4.xml"/></Relationships>
</file>

<file path=ppt/slideLayouts/_rels/slideLayout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4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Титульний слайд (внутрішній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Прямоугольник 6"/>
          <p:cNvSpPr/>
          <p:nvPr userDrawn="1"/>
        </p:nvSpPr>
        <p:spPr>
          <a:xfrm>
            <a:off x="-2235" y="1523"/>
            <a:ext cx="1878051" cy="5146518"/>
          </a:xfrm>
          <a:custGeom>
            <a:avLst/>
            <a:gdLst>
              <a:gd name="connsiteX0" fmla="*/ 0 w 2231702"/>
              <a:gd name="connsiteY0" fmla="*/ 0 h 6857999"/>
              <a:gd name="connsiteX1" fmla="*/ 2231702 w 2231702"/>
              <a:gd name="connsiteY1" fmla="*/ 0 h 6857999"/>
              <a:gd name="connsiteX2" fmla="*/ 2231702 w 2231702"/>
              <a:gd name="connsiteY2" fmla="*/ 6857999 h 6857999"/>
              <a:gd name="connsiteX3" fmla="*/ 0 w 2231702"/>
              <a:gd name="connsiteY3" fmla="*/ 6857999 h 6857999"/>
              <a:gd name="connsiteX4" fmla="*/ 0 w 2231702"/>
              <a:gd name="connsiteY4" fmla="*/ 0 h 6857999"/>
              <a:gd name="connsiteX0" fmla="*/ 0 w 2231702"/>
              <a:gd name="connsiteY0" fmla="*/ 0 h 6857999"/>
              <a:gd name="connsiteX1" fmla="*/ 2231702 w 2231702"/>
              <a:gd name="connsiteY1" fmla="*/ 0 h 6857999"/>
              <a:gd name="connsiteX2" fmla="*/ 2231702 w 2231702"/>
              <a:gd name="connsiteY2" fmla="*/ 6857999 h 6857999"/>
              <a:gd name="connsiteX3" fmla="*/ 0 w 2231702"/>
              <a:gd name="connsiteY3" fmla="*/ 6857999 h 6857999"/>
              <a:gd name="connsiteX4" fmla="*/ 0 w 2231702"/>
              <a:gd name="connsiteY4" fmla="*/ 0 h 6857999"/>
              <a:gd name="connsiteX0" fmla="*/ 0 w 2231702"/>
              <a:gd name="connsiteY0" fmla="*/ 0 h 6857999"/>
              <a:gd name="connsiteX1" fmla="*/ 2231702 w 2231702"/>
              <a:gd name="connsiteY1" fmla="*/ 0 h 6857999"/>
              <a:gd name="connsiteX2" fmla="*/ 788795 w 2231702"/>
              <a:gd name="connsiteY2" fmla="*/ 6857999 h 6857999"/>
              <a:gd name="connsiteX3" fmla="*/ 0 w 2231702"/>
              <a:gd name="connsiteY3" fmla="*/ 6857999 h 6857999"/>
              <a:gd name="connsiteX4" fmla="*/ 0 w 2231702"/>
              <a:gd name="connsiteY4" fmla="*/ 0 h 6857999"/>
              <a:gd name="connsiteX0" fmla="*/ 0 w 2231702"/>
              <a:gd name="connsiteY0" fmla="*/ 0 h 6857999"/>
              <a:gd name="connsiteX1" fmla="*/ 2231702 w 2231702"/>
              <a:gd name="connsiteY1" fmla="*/ 0 h 6857999"/>
              <a:gd name="connsiteX2" fmla="*/ 520347 w 2231702"/>
              <a:gd name="connsiteY2" fmla="*/ 6849610 h 6857999"/>
              <a:gd name="connsiteX3" fmla="*/ 0 w 2231702"/>
              <a:gd name="connsiteY3" fmla="*/ 6857999 h 6857999"/>
              <a:gd name="connsiteX4" fmla="*/ 0 w 2231702"/>
              <a:gd name="connsiteY4" fmla="*/ 0 h 6857999"/>
              <a:gd name="connsiteX0" fmla="*/ 0 w 2353622"/>
              <a:gd name="connsiteY0" fmla="*/ 10160 h 6868159"/>
              <a:gd name="connsiteX1" fmla="*/ 2353622 w 2353622"/>
              <a:gd name="connsiteY1" fmla="*/ 0 h 6868159"/>
              <a:gd name="connsiteX2" fmla="*/ 520347 w 2353622"/>
              <a:gd name="connsiteY2" fmla="*/ 6859770 h 6868159"/>
              <a:gd name="connsiteX3" fmla="*/ 0 w 2353622"/>
              <a:gd name="connsiteY3" fmla="*/ 6868159 h 6868159"/>
              <a:gd name="connsiteX4" fmla="*/ 0 w 2353622"/>
              <a:gd name="connsiteY4" fmla="*/ 10160 h 6868159"/>
              <a:gd name="connsiteX0" fmla="*/ 0 w 2384102"/>
              <a:gd name="connsiteY0" fmla="*/ 10160 h 6868159"/>
              <a:gd name="connsiteX1" fmla="*/ 2384102 w 2384102"/>
              <a:gd name="connsiteY1" fmla="*/ 0 h 6868159"/>
              <a:gd name="connsiteX2" fmla="*/ 520347 w 2384102"/>
              <a:gd name="connsiteY2" fmla="*/ 6859770 h 6868159"/>
              <a:gd name="connsiteX3" fmla="*/ 0 w 2384102"/>
              <a:gd name="connsiteY3" fmla="*/ 6868159 h 6868159"/>
              <a:gd name="connsiteX4" fmla="*/ 0 w 2384102"/>
              <a:gd name="connsiteY4" fmla="*/ 10160 h 6868159"/>
              <a:gd name="connsiteX0" fmla="*/ 0 w 2408486"/>
              <a:gd name="connsiteY0" fmla="*/ 0 h 6857999"/>
              <a:gd name="connsiteX1" fmla="*/ 2408486 w 2408486"/>
              <a:gd name="connsiteY1" fmla="*/ 2032 h 6857999"/>
              <a:gd name="connsiteX2" fmla="*/ 520347 w 2408486"/>
              <a:gd name="connsiteY2" fmla="*/ 6849610 h 6857999"/>
              <a:gd name="connsiteX3" fmla="*/ 0 w 2408486"/>
              <a:gd name="connsiteY3" fmla="*/ 6857999 h 6857999"/>
              <a:gd name="connsiteX4" fmla="*/ 0 w 2408486"/>
              <a:gd name="connsiteY4" fmla="*/ 0 h 6857999"/>
              <a:gd name="connsiteX0" fmla="*/ 0 w 2408486"/>
              <a:gd name="connsiteY0" fmla="*/ 0 h 6866702"/>
              <a:gd name="connsiteX1" fmla="*/ 2408486 w 2408486"/>
              <a:gd name="connsiteY1" fmla="*/ 2032 h 6866702"/>
              <a:gd name="connsiteX2" fmla="*/ 768175 w 2408486"/>
              <a:gd name="connsiteY2" fmla="*/ 6866702 h 6866702"/>
              <a:gd name="connsiteX3" fmla="*/ 0 w 2408486"/>
              <a:gd name="connsiteY3" fmla="*/ 6857999 h 6866702"/>
              <a:gd name="connsiteX4" fmla="*/ 0 w 2408486"/>
              <a:gd name="connsiteY4" fmla="*/ 0 h 6866702"/>
              <a:gd name="connsiteX0" fmla="*/ 0 w 2506807"/>
              <a:gd name="connsiteY0" fmla="*/ 1358 h 6864670"/>
              <a:gd name="connsiteX1" fmla="*/ 2506807 w 2506807"/>
              <a:gd name="connsiteY1" fmla="*/ 0 h 6864670"/>
              <a:gd name="connsiteX2" fmla="*/ 866496 w 2506807"/>
              <a:gd name="connsiteY2" fmla="*/ 6864670 h 6864670"/>
              <a:gd name="connsiteX3" fmla="*/ 98321 w 2506807"/>
              <a:gd name="connsiteY3" fmla="*/ 6855967 h 6864670"/>
              <a:gd name="connsiteX4" fmla="*/ 0 w 2506807"/>
              <a:gd name="connsiteY4" fmla="*/ 1358 h 6864670"/>
              <a:gd name="connsiteX0" fmla="*/ 0 w 2506807"/>
              <a:gd name="connsiteY0" fmla="*/ 1358 h 6869529"/>
              <a:gd name="connsiteX1" fmla="*/ 2506807 w 2506807"/>
              <a:gd name="connsiteY1" fmla="*/ 0 h 6869529"/>
              <a:gd name="connsiteX2" fmla="*/ 866496 w 2506807"/>
              <a:gd name="connsiteY2" fmla="*/ 6864670 h 6869529"/>
              <a:gd name="connsiteX3" fmla="*/ 3390 w 2506807"/>
              <a:gd name="connsiteY3" fmla="*/ 6869529 h 6869529"/>
              <a:gd name="connsiteX4" fmla="*/ 0 w 2506807"/>
              <a:gd name="connsiteY4" fmla="*/ 1358 h 68695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506807" h="6869529">
                <a:moveTo>
                  <a:pt x="0" y="1358"/>
                </a:moveTo>
                <a:lnTo>
                  <a:pt x="2506807" y="0"/>
                </a:lnTo>
                <a:lnTo>
                  <a:pt x="866496" y="6864670"/>
                </a:lnTo>
                <a:lnTo>
                  <a:pt x="3390" y="6869529"/>
                </a:lnTo>
                <a:lnTo>
                  <a:pt x="0" y="1358"/>
                </a:lnTo>
                <a:close/>
              </a:path>
            </a:pathLst>
          </a:custGeom>
          <a:solidFill>
            <a:schemeClr val="accent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pic>
        <p:nvPicPr>
          <p:cNvPr id="1026" name="Picture 2" descr="D:\DESIGN\РЕБРЕНДИНГ\Templates\PowerPoint\06-2018\16x9\Presentation_16x9-01.png"/>
          <p:cNvPicPr>
            <a:picLocks noChangeAspect="1" noChangeArrowheads="1"/>
          </p:cNvPicPr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791"/>
          <a:stretch/>
        </p:blipFill>
        <p:spPr bwMode="auto">
          <a:xfrm>
            <a:off x="-2235" y="0"/>
            <a:ext cx="1103546" cy="5144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ctrTitle" hasCustomPrompt="1"/>
          </p:nvPr>
        </p:nvSpPr>
        <p:spPr>
          <a:xfrm>
            <a:off x="2232000" y="2031750"/>
            <a:ext cx="6119838" cy="540000"/>
          </a:xfrm>
          <a:prstGeom prst="rect">
            <a:avLst/>
          </a:prstGeom>
        </p:spPr>
        <p:txBody>
          <a:bodyPr anchor="t">
            <a:normAutofit/>
          </a:bodyPr>
          <a:lstStyle>
            <a:lvl1pPr algn="l">
              <a:defRPr sz="2600" b="1" baseline="0">
                <a:solidFill>
                  <a:schemeClr val="bg2"/>
                </a:solidFill>
              </a:defRPr>
            </a:lvl1pPr>
          </a:lstStyle>
          <a:p>
            <a:r>
              <a:rPr lang="uk-UA" noProof="0" dirty="0" smtClean="0"/>
              <a:t>Заголовок</a:t>
            </a:r>
            <a:endParaRPr lang="uk-UA" noProof="0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 hasCustomPrompt="1"/>
          </p:nvPr>
        </p:nvSpPr>
        <p:spPr>
          <a:xfrm>
            <a:off x="4032000" y="3651888"/>
            <a:ext cx="4320000" cy="270000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 algn="r">
              <a:spcBef>
                <a:spcPts val="0"/>
              </a:spcBef>
              <a:spcAft>
                <a:spcPts val="600"/>
              </a:spcAft>
              <a:buNone/>
              <a:defRPr sz="1400" b="1" baseline="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noProof="0" dirty="0" err="1" smtClean="0"/>
              <a:t>Ім’я</a:t>
            </a:r>
            <a:r>
              <a:rPr lang="ru-RU" noProof="0" dirty="0" smtClean="0"/>
              <a:t> та </a:t>
            </a:r>
            <a:r>
              <a:rPr lang="ru-RU" noProof="0" dirty="0" err="1" smtClean="0"/>
              <a:t>прізвище</a:t>
            </a:r>
            <a:r>
              <a:rPr lang="uk-UA" noProof="0" dirty="0" smtClean="0"/>
              <a:t> доповідача</a:t>
            </a:r>
            <a:endParaRPr lang="uk-UA" noProof="0" dirty="0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10" hasCustomPrompt="1"/>
          </p:nvPr>
        </p:nvSpPr>
        <p:spPr>
          <a:xfrm>
            <a:off x="5292000" y="633920"/>
            <a:ext cx="3059838" cy="270000"/>
          </a:xfrm>
          <a:prstGeom prst="rect">
            <a:avLst/>
          </a:prstGeom>
        </p:spPr>
        <p:txBody>
          <a:bodyPr anchor="ctr"/>
          <a:lstStyle>
            <a:lvl1pPr marL="0" indent="0" algn="r">
              <a:buFontTx/>
              <a:buNone/>
              <a:defRPr sz="1200"/>
            </a:lvl1pPr>
          </a:lstStyle>
          <a:p>
            <a:pPr lvl="0"/>
            <a:r>
              <a:rPr lang="uk-UA" noProof="0" dirty="0" smtClean="0"/>
              <a:t>текст</a:t>
            </a:r>
            <a:endParaRPr lang="uk-UA" noProof="0" dirty="0"/>
          </a:p>
        </p:txBody>
      </p:sp>
      <p:sp>
        <p:nvSpPr>
          <p:cNvPr id="13" name="Текст 12"/>
          <p:cNvSpPr>
            <a:spLocks noGrp="1"/>
          </p:cNvSpPr>
          <p:nvPr>
            <p:ph type="body" sz="quarter" idx="11" hasCustomPrompt="1"/>
          </p:nvPr>
        </p:nvSpPr>
        <p:spPr>
          <a:xfrm>
            <a:off x="2232000" y="1622725"/>
            <a:ext cx="6120000" cy="405000"/>
          </a:xfrm>
          <a:prstGeom prst="rect">
            <a:avLst/>
          </a:prstGeom>
        </p:spPr>
        <p:txBody>
          <a:bodyPr/>
          <a:lstStyle>
            <a:lvl1pPr marL="0" indent="0">
              <a:buFontTx/>
              <a:buNone/>
              <a:defRPr sz="2800"/>
            </a:lvl1pPr>
          </a:lstStyle>
          <a:p>
            <a:pPr lvl="0"/>
            <a:r>
              <a:rPr lang="ru-RU" dirty="0" smtClean="0"/>
              <a:t>Проект:</a:t>
            </a:r>
            <a:endParaRPr lang="uk-UA" dirty="0"/>
          </a:p>
        </p:txBody>
      </p:sp>
      <p:sp>
        <p:nvSpPr>
          <p:cNvPr id="15" name="Текст 14"/>
          <p:cNvSpPr>
            <a:spLocks noGrp="1"/>
          </p:cNvSpPr>
          <p:nvPr>
            <p:ph type="body" sz="quarter" idx="12" hasCustomPrompt="1"/>
          </p:nvPr>
        </p:nvSpPr>
        <p:spPr>
          <a:xfrm>
            <a:off x="2232026" y="2707860"/>
            <a:ext cx="6119813" cy="406003"/>
          </a:xfrm>
          <a:prstGeom prst="rect">
            <a:avLst/>
          </a:prstGeom>
        </p:spPr>
        <p:txBody>
          <a:bodyPr/>
          <a:lstStyle>
            <a:lvl1pPr marL="0" indent="0">
              <a:buFontTx/>
              <a:buNone/>
              <a:defRPr sz="1600"/>
            </a:lvl1pPr>
          </a:lstStyle>
          <a:p>
            <a:pPr lvl="0"/>
            <a:r>
              <a:rPr lang="uk-UA" noProof="0" dirty="0" smtClean="0"/>
              <a:t>Опис проекту</a:t>
            </a:r>
          </a:p>
          <a:p>
            <a:pPr lvl="0"/>
            <a:endParaRPr lang="uk-UA" noProof="0" dirty="0"/>
          </a:p>
        </p:txBody>
      </p:sp>
      <p:sp>
        <p:nvSpPr>
          <p:cNvPr id="17" name="Текст 16"/>
          <p:cNvSpPr>
            <a:spLocks noGrp="1"/>
          </p:cNvSpPr>
          <p:nvPr>
            <p:ph type="body" sz="quarter" idx="13" hasCustomPrompt="1"/>
          </p:nvPr>
        </p:nvSpPr>
        <p:spPr>
          <a:xfrm>
            <a:off x="4031838" y="3931255"/>
            <a:ext cx="4320000" cy="328325"/>
          </a:xfrm>
          <a:prstGeom prst="rect">
            <a:avLst/>
          </a:prstGeom>
        </p:spPr>
        <p:txBody>
          <a:bodyPr/>
          <a:lstStyle>
            <a:lvl1pPr marL="0" indent="0" algn="r">
              <a:buFontTx/>
              <a:buNone/>
              <a:defRPr sz="1400"/>
            </a:lvl1pPr>
          </a:lstStyle>
          <a:p>
            <a:pPr lvl="0"/>
            <a:r>
              <a:rPr lang="uk-UA" noProof="0" dirty="0" smtClean="0"/>
              <a:t>Посада доповідача</a:t>
            </a:r>
          </a:p>
        </p:txBody>
      </p:sp>
      <p:sp>
        <p:nvSpPr>
          <p:cNvPr id="19" name="Текст 18"/>
          <p:cNvSpPr>
            <a:spLocks noGrp="1"/>
          </p:cNvSpPr>
          <p:nvPr>
            <p:ph type="body" sz="quarter" idx="14" hasCustomPrompt="1"/>
          </p:nvPr>
        </p:nvSpPr>
        <p:spPr>
          <a:xfrm>
            <a:off x="4031838" y="4668463"/>
            <a:ext cx="4320000" cy="270000"/>
          </a:xfrm>
          <a:prstGeom prst="rect">
            <a:avLst/>
          </a:prstGeom>
        </p:spPr>
        <p:txBody>
          <a:bodyPr/>
          <a:lstStyle>
            <a:lvl1pPr marL="0" indent="0" algn="r">
              <a:buFontTx/>
              <a:buNone/>
              <a:defRPr sz="1400"/>
            </a:lvl1pPr>
          </a:lstStyle>
          <a:p>
            <a:pPr lvl="0"/>
            <a:r>
              <a:rPr lang="uk-UA" noProof="0" dirty="0" smtClean="0"/>
              <a:t>Місце складання, дата</a:t>
            </a:r>
            <a:endParaRPr lang="uk-UA" noProof="0" dirty="0"/>
          </a:p>
        </p:txBody>
      </p:sp>
      <p:sp>
        <p:nvSpPr>
          <p:cNvPr id="21" name="Текст 20"/>
          <p:cNvSpPr>
            <a:spLocks noGrp="1"/>
          </p:cNvSpPr>
          <p:nvPr>
            <p:ph type="body" sz="quarter" idx="15" hasCustomPrompt="1"/>
          </p:nvPr>
        </p:nvSpPr>
        <p:spPr>
          <a:xfrm>
            <a:off x="4031838" y="4191956"/>
            <a:ext cx="4320000" cy="540069"/>
          </a:xfrm>
          <a:prstGeom prst="rect">
            <a:avLst/>
          </a:prstGeom>
        </p:spPr>
        <p:txBody>
          <a:bodyPr/>
          <a:lstStyle>
            <a:lvl1pPr marL="0" indent="0" algn="r">
              <a:buFontTx/>
              <a:buNone/>
              <a:defRPr sz="1400"/>
            </a:lvl1pPr>
          </a:lstStyle>
          <a:p>
            <a:pPr lvl="0"/>
            <a:r>
              <a:rPr lang="uk-UA" noProof="0" dirty="0" smtClean="0"/>
              <a:t>Назва комітету (або заходу), на засіданні якого відбудеться доповідь</a:t>
            </a:r>
          </a:p>
        </p:txBody>
      </p:sp>
      <p:sp>
        <p:nvSpPr>
          <p:cNvPr id="22" name="Прямоугольник 12"/>
          <p:cNvSpPr/>
          <p:nvPr userDrawn="1"/>
        </p:nvSpPr>
        <p:spPr>
          <a:xfrm>
            <a:off x="0" y="411025"/>
            <a:ext cx="2354959" cy="674829"/>
          </a:xfrm>
          <a:custGeom>
            <a:avLst/>
            <a:gdLst>
              <a:gd name="connsiteX0" fmla="*/ 0 w 3143379"/>
              <a:gd name="connsiteY0" fmla="*/ 0 h 900756"/>
              <a:gd name="connsiteX1" fmla="*/ 3143379 w 3143379"/>
              <a:gd name="connsiteY1" fmla="*/ 0 h 900756"/>
              <a:gd name="connsiteX2" fmla="*/ 3143379 w 3143379"/>
              <a:gd name="connsiteY2" fmla="*/ 900756 h 900756"/>
              <a:gd name="connsiteX3" fmla="*/ 0 w 3143379"/>
              <a:gd name="connsiteY3" fmla="*/ 900756 h 900756"/>
              <a:gd name="connsiteX4" fmla="*/ 0 w 3143379"/>
              <a:gd name="connsiteY4" fmla="*/ 0 h 900756"/>
              <a:gd name="connsiteX0" fmla="*/ 0 w 3143379"/>
              <a:gd name="connsiteY0" fmla="*/ 0 h 900756"/>
              <a:gd name="connsiteX1" fmla="*/ 3143379 w 3143379"/>
              <a:gd name="connsiteY1" fmla="*/ 0 h 900756"/>
              <a:gd name="connsiteX2" fmla="*/ 2958821 w 3143379"/>
              <a:gd name="connsiteY2" fmla="*/ 900756 h 900756"/>
              <a:gd name="connsiteX3" fmla="*/ 0 w 3143379"/>
              <a:gd name="connsiteY3" fmla="*/ 900756 h 900756"/>
              <a:gd name="connsiteX4" fmla="*/ 0 w 3143379"/>
              <a:gd name="connsiteY4" fmla="*/ 0 h 900756"/>
              <a:gd name="connsiteX0" fmla="*/ 0 w 3143379"/>
              <a:gd name="connsiteY0" fmla="*/ 0 h 900756"/>
              <a:gd name="connsiteX1" fmla="*/ 3143379 w 3143379"/>
              <a:gd name="connsiteY1" fmla="*/ 0 h 900756"/>
              <a:gd name="connsiteX2" fmla="*/ 2933421 w 3143379"/>
              <a:gd name="connsiteY2" fmla="*/ 900756 h 900756"/>
              <a:gd name="connsiteX3" fmla="*/ 0 w 3143379"/>
              <a:gd name="connsiteY3" fmla="*/ 900756 h 900756"/>
              <a:gd name="connsiteX4" fmla="*/ 0 w 3143379"/>
              <a:gd name="connsiteY4" fmla="*/ 0 h 9007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143379" h="900756">
                <a:moveTo>
                  <a:pt x="0" y="0"/>
                </a:moveTo>
                <a:lnTo>
                  <a:pt x="3143379" y="0"/>
                </a:lnTo>
                <a:lnTo>
                  <a:pt x="2933421" y="900756"/>
                </a:lnTo>
                <a:lnTo>
                  <a:pt x="0" y="900756"/>
                </a:lnTo>
                <a:lnTo>
                  <a:pt x="0" y="0"/>
                </a:ln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pic>
        <p:nvPicPr>
          <p:cNvPr id="23" name="Picture 2" descr="D:\ANNA\РЕБРЕНДИНГ\Templates\PowerPoint\Logo.png"/>
          <p:cNvPicPr>
            <a:picLocks noChangeAspect="1" noChangeArrowheads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3099" y="585658"/>
            <a:ext cx="1348588" cy="3648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5" name="Прямоугольник 11"/>
          <p:cNvSpPr/>
          <p:nvPr userDrawn="1"/>
        </p:nvSpPr>
        <p:spPr>
          <a:xfrm>
            <a:off x="8532507" y="2614610"/>
            <a:ext cx="611494" cy="2528890"/>
          </a:xfrm>
          <a:custGeom>
            <a:avLst/>
            <a:gdLst>
              <a:gd name="connsiteX0" fmla="*/ 0 w 611493"/>
              <a:gd name="connsiteY0" fmla="*/ 0 h 2528884"/>
              <a:gd name="connsiteX1" fmla="*/ 611493 w 611493"/>
              <a:gd name="connsiteY1" fmla="*/ 0 h 2528884"/>
              <a:gd name="connsiteX2" fmla="*/ 611493 w 611493"/>
              <a:gd name="connsiteY2" fmla="*/ 2528884 h 2528884"/>
              <a:gd name="connsiteX3" fmla="*/ 0 w 611493"/>
              <a:gd name="connsiteY3" fmla="*/ 2528884 h 2528884"/>
              <a:gd name="connsiteX4" fmla="*/ 0 w 611493"/>
              <a:gd name="connsiteY4" fmla="*/ 0 h 2528884"/>
              <a:gd name="connsiteX0" fmla="*/ 0 w 611493"/>
              <a:gd name="connsiteY0" fmla="*/ 2528884 h 2528884"/>
              <a:gd name="connsiteX1" fmla="*/ 611493 w 611493"/>
              <a:gd name="connsiteY1" fmla="*/ 0 h 2528884"/>
              <a:gd name="connsiteX2" fmla="*/ 611493 w 611493"/>
              <a:gd name="connsiteY2" fmla="*/ 2528884 h 2528884"/>
              <a:gd name="connsiteX3" fmla="*/ 0 w 611493"/>
              <a:gd name="connsiteY3" fmla="*/ 2528884 h 25288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11493" h="2528884">
                <a:moveTo>
                  <a:pt x="0" y="2528884"/>
                </a:moveTo>
                <a:lnTo>
                  <a:pt x="611493" y="0"/>
                </a:lnTo>
                <a:lnTo>
                  <a:pt x="611493" y="2528884"/>
                </a:lnTo>
                <a:lnTo>
                  <a:pt x="0" y="2528884"/>
                </a:lnTo>
                <a:close/>
              </a:path>
            </a:pathLst>
          </a:custGeom>
          <a:solidFill>
            <a:schemeClr val="accent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688929058"/>
      </p:ext>
    </p:extLst>
  </p:cSld>
  <p:clrMapOvr>
    <a:masterClrMapping/>
  </p:clrMapOvr>
  <p:timing>
    <p:tnLst>
      <p:par>
        <p:cTn id="1" dur="indefinite" restart="never" nodeType="tmRoot"/>
      </p:par>
    </p:tnLst>
  </p:timing>
  <p:extLst mod="1">
    <p:ext uri="{DCECCB84-F9BA-43D5-87BE-67443E8EF086}">
      <p15:sldGuideLst xmlns:p15="http://schemas.microsoft.com/office/powerpoint/2012/main">
        <p15:guide id="1" orient="horz" pos="1706" userDrawn="1">
          <p15:clr>
            <a:srgbClr val="FBAE40"/>
          </p15:clr>
        </p15:guide>
        <p15:guide id="2" pos="5261" userDrawn="1">
          <p15:clr>
            <a:srgbClr val="FBAE40"/>
          </p15:clr>
        </p15:guide>
      </p15:sldGuideLst>
    </p:ext>
  </p:extLs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Титульний слайд (зовн. 1, укр. м.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Прямоугольник 6"/>
          <p:cNvSpPr/>
          <p:nvPr userDrawn="1"/>
        </p:nvSpPr>
        <p:spPr>
          <a:xfrm>
            <a:off x="-2235" y="1523"/>
            <a:ext cx="1878051" cy="5146518"/>
          </a:xfrm>
          <a:custGeom>
            <a:avLst/>
            <a:gdLst>
              <a:gd name="connsiteX0" fmla="*/ 0 w 2231702"/>
              <a:gd name="connsiteY0" fmla="*/ 0 h 6857999"/>
              <a:gd name="connsiteX1" fmla="*/ 2231702 w 2231702"/>
              <a:gd name="connsiteY1" fmla="*/ 0 h 6857999"/>
              <a:gd name="connsiteX2" fmla="*/ 2231702 w 2231702"/>
              <a:gd name="connsiteY2" fmla="*/ 6857999 h 6857999"/>
              <a:gd name="connsiteX3" fmla="*/ 0 w 2231702"/>
              <a:gd name="connsiteY3" fmla="*/ 6857999 h 6857999"/>
              <a:gd name="connsiteX4" fmla="*/ 0 w 2231702"/>
              <a:gd name="connsiteY4" fmla="*/ 0 h 6857999"/>
              <a:gd name="connsiteX0" fmla="*/ 0 w 2231702"/>
              <a:gd name="connsiteY0" fmla="*/ 0 h 6857999"/>
              <a:gd name="connsiteX1" fmla="*/ 2231702 w 2231702"/>
              <a:gd name="connsiteY1" fmla="*/ 0 h 6857999"/>
              <a:gd name="connsiteX2" fmla="*/ 2231702 w 2231702"/>
              <a:gd name="connsiteY2" fmla="*/ 6857999 h 6857999"/>
              <a:gd name="connsiteX3" fmla="*/ 0 w 2231702"/>
              <a:gd name="connsiteY3" fmla="*/ 6857999 h 6857999"/>
              <a:gd name="connsiteX4" fmla="*/ 0 w 2231702"/>
              <a:gd name="connsiteY4" fmla="*/ 0 h 6857999"/>
              <a:gd name="connsiteX0" fmla="*/ 0 w 2231702"/>
              <a:gd name="connsiteY0" fmla="*/ 0 h 6857999"/>
              <a:gd name="connsiteX1" fmla="*/ 2231702 w 2231702"/>
              <a:gd name="connsiteY1" fmla="*/ 0 h 6857999"/>
              <a:gd name="connsiteX2" fmla="*/ 788795 w 2231702"/>
              <a:gd name="connsiteY2" fmla="*/ 6857999 h 6857999"/>
              <a:gd name="connsiteX3" fmla="*/ 0 w 2231702"/>
              <a:gd name="connsiteY3" fmla="*/ 6857999 h 6857999"/>
              <a:gd name="connsiteX4" fmla="*/ 0 w 2231702"/>
              <a:gd name="connsiteY4" fmla="*/ 0 h 6857999"/>
              <a:gd name="connsiteX0" fmla="*/ 0 w 2231702"/>
              <a:gd name="connsiteY0" fmla="*/ 0 h 6857999"/>
              <a:gd name="connsiteX1" fmla="*/ 2231702 w 2231702"/>
              <a:gd name="connsiteY1" fmla="*/ 0 h 6857999"/>
              <a:gd name="connsiteX2" fmla="*/ 520347 w 2231702"/>
              <a:gd name="connsiteY2" fmla="*/ 6849610 h 6857999"/>
              <a:gd name="connsiteX3" fmla="*/ 0 w 2231702"/>
              <a:gd name="connsiteY3" fmla="*/ 6857999 h 6857999"/>
              <a:gd name="connsiteX4" fmla="*/ 0 w 2231702"/>
              <a:gd name="connsiteY4" fmla="*/ 0 h 6857999"/>
              <a:gd name="connsiteX0" fmla="*/ 0 w 2353622"/>
              <a:gd name="connsiteY0" fmla="*/ 10160 h 6868159"/>
              <a:gd name="connsiteX1" fmla="*/ 2353622 w 2353622"/>
              <a:gd name="connsiteY1" fmla="*/ 0 h 6868159"/>
              <a:gd name="connsiteX2" fmla="*/ 520347 w 2353622"/>
              <a:gd name="connsiteY2" fmla="*/ 6859770 h 6868159"/>
              <a:gd name="connsiteX3" fmla="*/ 0 w 2353622"/>
              <a:gd name="connsiteY3" fmla="*/ 6868159 h 6868159"/>
              <a:gd name="connsiteX4" fmla="*/ 0 w 2353622"/>
              <a:gd name="connsiteY4" fmla="*/ 10160 h 6868159"/>
              <a:gd name="connsiteX0" fmla="*/ 0 w 2384102"/>
              <a:gd name="connsiteY0" fmla="*/ 10160 h 6868159"/>
              <a:gd name="connsiteX1" fmla="*/ 2384102 w 2384102"/>
              <a:gd name="connsiteY1" fmla="*/ 0 h 6868159"/>
              <a:gd name="connsiteX2" fmla="*/ 520347 w 2384102"/>
              <a:gd name="connsiteY2" fmla="*/ 6859770 h 6868159"/>
              <a:gd name="connsiteX3" fmla="*/ 0 w 2384102"/>
              <a:gd name="connsiteY3" fmla="*/ 6868159 h 6868159"/>
              <a:gd name="connsiteX4" fmla="*/ 0 w 2384102"/>
              <a:gd name="connsiteY4" fmla="*/ 10160 h 6868159"/>
              <a:gd name="connsiteX0" fmla="*/ 0 w 2408486"/>
              <a:gd name="connsiteY0" fmla="*/ 0 h 6857999"/>
              <a:gd name="connsiteX1" fmla="*/ 2408486 w 2408486"/>
              <a:gd name="connsiteY1" fmla="*/ 2032 h 6857999"/>
              <a:gd name="connsiteX2" fmla="*/ 520347 w 2408486"/>
              <a:gd name="connsiteY2" fmla="*/ 6849610 h 6857999"/>
              <a:gd name="connsiteX3" fmla="*/ 0 w 2408486"/>
              <a:gd name="connsiteY3" fmla="*/ 6857999 h 6857999"/>
              <a:gd name="connsiteX4" fmla="*/ 0 w 2408486"/>
              <a:gd name="connsiteY4" fmla="*/ 0 h 6857999"/>
              <a:gd name="connsiteX0" fmla="*/ 0 w 2408486"/>
              <a:gd name="connsiteY0" fmla="*/ 0 h 6866702"/>
              <a:gd name="connsiteX1" fmla="*/ 2408486 w 2408486"/>
              <a:gd name="connsiteY1" fmla="*/ 2032 h 6866702"/>
              <a:gd name="connsiteX2" fmla="*/ 768175 w 2408486"/>
              <a:gd name="connsiteY2" fmla="*/ 6866702 h 6866702"/>
              <a:gd name="connsiteX3" fmla="*/ 0 w 2408486"/>
              <a:gd name="connsiteY3" fmla="*/ 6857999 h 6866702"/>
              <a:gd name="connsiteX4" fmla="*/ 0 w 2408486"/>
              <a:gd name="connsiteY4" fmla="*/ 0 h 6866702"/>
              <a:gd name="connsiteX0" fmla="*/ 0 w 2506807"/>
              <a:gd name="connsiteY0" fmla="*/ 1358 h 6864670"/>
              <a:gd name="connsiteX1" fmla="*/ 2506807 w 2506807"/>
              <a:gd name="connsiteY1" fmla="*/ 0 h 6864670"/>
              <a:gd name="connsiteX2" fmla="*/ 866496 w 2506807"/>
              <a:gd name="connsiteY2" fmla="*/ 6864670 h 6864670"/>
              <a:gd name="connsiteX3" fmla="*/ 98321 w 2506807"/>
              <a:gd name="connsiteY3" fmla="*/ 6855967 h 6864670"/>
              <a:gd name="connsiteX4" fmla="*/ 0 w 2506807"/>
              <a:gd name="connsiteY4" fmla="*/ 1358 h 6864670"/>
              <a:gd name="connsiteX0" fmla="*/ 0 w 2506807"/>
              <a:gd name="connsiteY0" fmla="*/ 1358 h 6869529"/>
              <a:gd name="connsiteX1" fmla="*/ 2506807 w 2506807"/>
              <a:gd name="connsiteY1" fmla="*/ 0 h 6869529"/>
              <a:gd name="connsiteX2" fmla="*/ 866496 w 2506807"/>
              <a:gd name="connsiteY2" fmla="*/ 6864670 h 6869529"/>
              <a:gd name="connsiteX3" fmla="*/ 3390 w 2506807"/>
              <a:gd name="connsiteY3" fmla="*/ 6869529 h 6869529"/>
              <a:gd name="connsiteX4" fmla="*/ 0 w 2506807"/>
              <a:gd name="connsiteY4" fmla="*/ 1358 h 68695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506807" h="6869529">
                <a:moveTo>
                  <a:pt x="0" y="1358"/>
                </a:moveTo>
                <a:lnTo>
                  <a:pt x="2506807" y="0"/>
                </a:lnTo>
                <a:lnTo>
                  <a:pt x="866496" y="6864670"/>
                </a:lnTo>
                <a:lnTo>
                  <a:pt x="3390" y="6869529"/>
                </a:lnTo>
                <a:lnTo>
                  <a:pt x="0" y="1358"/>
                </a:lnTo>
                <a:close/>
              </a:path>
            </a:pathLst>
          </a:custGeom>
          <a:solidFill>
            <a:schemeClr val="accent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pic>
        <p:nvPicPr>
          <p:cNvPr id="11" name="Picture 2" descr="D:\DESIGN\РЕБРЕНДИНГ\Templates\PowerPoint\06-2018\16x9\Presentation_16x9-01.png"/>
          <p:cNvPicPr>
            <a:picLocks noChangeAspect="1" noChangeArrowheads="1"/>
          </p:cNvPicPr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791"/>
          <a:stretch/>
        </p:blipFill>
        <p:spPr bwMode="auto">
          <a:xfrm>
            <a:off x="-2235" y="0"/>
            <a:ext cx="1103546" cy="5144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ctrTitle" hasCustomPrompt="1"/>
          </p:nvPr>
        </p:nvSpPr>
        <p:spPr>
          <a:xfrm>
            <a:off x="2232000" y="1896750"/>
            <a:ext cx="4500000" cy="675000"/>
          </a:xfrm>
          <a:prstGeom prst="rect">
            <a:avLst/>
          </a:prstGeom>
        </p:spPr>
        <p:txBody>
          <a:bodyPr anchor="t">
            <a:normAutofit/>
          </a:bodyPr>
          <a:lstStyle>
            <a:lvl1pPr algn="l">
              <a:defRPr sz="2600" b="1" baseline="0">
                <a:solidFill>
                  <a:schemeClr val="bg2"/>
                </a:solidFill>
              </a:defRPr>
            </a:lvl1pPr>
          </a:lstStyle>
          <a:p>
            <a:r>
              <a:rPr lang="uk-UA" noProof="0" dirty="0" smtClean="0"/>
              <a:t>Заголовок</a:t>
            </a:r>
            <a:endParaRPr lang="uk-UA" noProof="0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 hasCustomPrompt="1"/>
          </p:nvPr>
        </p:nvSpPr>
        <p:spPr>
          <a:xfrm>
            <a:off x="2232000" y="4191750"/>
            <a:ext cx="4320000" cy="270000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 algn="l">
              <a:spcBef>
                <a:spcPts val="0"/>
              </a:spcBef>
              <a:spcAft>
                <a:spcPts val="600"/>
              </a:spcAft>
              <a:buNone/>
              <a:defRPr sz="1400" b="1" baseline="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uk-UA" noProof="0" dirty="0" smtClean="0"/>
              <a:t>Ім’я та прізвище</a:t>
            </a:r>
            <a:endParaRPr lang="uk-UA" noProof="0" dirty="0"/>
          </a:p>
        </p:txBody>
      </p:sp>
      <p:sp>
        <p:nvSpPr>
          <p:cNvPr id="15" name="Текст 14"/>
          <p:cNvSpPr>
            <a:spLocks noGrp="1"/>
          </p:cNvSpPr>
          <p:nvPr>
            <p:ph type="body" sz="quarter" idx="12" hasCustomPrompt="1"/>
          </p:nvPr>
        </p:nvSpPr>
        <p:spPr>
          <a:xfrm>
            <a:off x="2232026" y="2707859"/>
            <a:ext cx="4499975" cy="538891"/>
          </a:xfrm>
          <a:prstGeom prst="rect">
            <a:avLst/>
          </a:prstGeom>
        </p:spPr>
        <p:txBody>
          <a:bodyPr/>
          <a:lstStyle>
            <a:lvl1pPr marL="0" indent="0">
              <a:buFontTx/>
              <a:buNone/>
              <a:defRPr sz="1600"/>
            </a:lvl1pPr>
          </a:lstStyle>
          <a:p>
            <a:pPr lvl="0"/>
            <a:r>
              <a:rPr lang="uk-UA" noProof="0" dirty="0" smtClean="0"/>
              <a:t>Підзаголовок</a:t>
            </a:r>
            <a:endParaRPr lang="uk-UA" noProof="0" dirty="0"/>
          </a:p>
        </p:txBody>
      </p:sp>
      <p:sp>
        <p:nvSpPr>
          <p:cNvPr id="19" name="Текст 18"/>
          <p:cNvSpPr>
            <a:spLocks noGrp="1"/>
          </p:cNvSpPr>
          <p:nvPr>
            <p:ph type="body" sz="quarter" idx="14" hasCustomPrompt="1"/>
          </p:nvPr>
        </p:nvSpPr>
        <p:spPr>
          <a:xfrm>
            <a:off x="2232000" y="4461544"/>
            <a:ext cx="4320000" cy="270000"/>
          </a:xfrm>
          <a:prstGeom prst="rect">
            <a:avLst/>
          </a:prstGeom>
        </p:spPr>
        <p:txBody>
          <a:bodyPr/>
          <a:lstStyle>
            <a:lvl1pPr marL="0" indent="0" algn="l">
              <a:buFontTx/>
              <a:buNone/>
              <a:defRPr sz="1400"/>
            </a:lvl1pPr>
          </a:lstStyle>
          <a:p>
            <a:pPr lvl="0"/>
            <a:r>
              <a:rPr lang="uk-UA" noProof="0" dirty="0" smtClean="0"/>
              <a:t>Місце складання, дата</a:t>
            </a:r>
          </a:p>
        </p:txBody>
      </p:sp>
      <p:sp>
        <p:nvSpPr>
          <p:cNvPr id="13" name="Прямоугольник 12"/>
          <p:cNvSpPr/>
          <p:nvPr userDrawn="1"/>
        </p:nvSpPr>
        <p:spPr>
          <a:xfrm>
            <a:off x="0" y="411025"/>
            <a:ext cx="2354959" cy="674829"/>
          </a:xfrm>
          <a:custGeom>
            <a:avLst/>
            <a:gdLst>
              <a:gd name="connsiteX0" fmla="*/ 0 w 3143379"/>
              <a:gd name="connsiteY0" fmla="*/ 0 h 900756"/>
              <a:gd name="connsiteX1" fmla="*/ 3143379 w 3143379"/>
              <a:gd name="connsiteY1" fmla="*/ 0 h 900756"/>
              <a:gd name="connsiteX2" fmla="*/ 3143379 w 3143379"/>
              <a:gd name="connsiteY2" fmla="*/ 900756 h 900756"/>
              <a:gd name="connsiteX3" fmla="*/ 0 w 3143379"/>
              <a:gd name="connsiteY3" fmla="*/ 900756 h 900756"/>
              <a:gd name="connsiteX4" fmla="*/ 0 w 3143379"/>
              <a:gd name="connsiteY4" fmla="*/ 0 h 900756"/>
              <a:gd name="connsiteX0" fmla="*/ 0 w 3143379"/>
              <a:gd name="connsiteY0" fmla="*/ 0 h 900756"/>
              <a:gd name="connsiteX1" fmla="*/ 3143379 w 3143379"/>
              <a:gd name="connsiteY1" fmla="*/ 0 h 900756"/>
              <a:gd name="connsiteX2" fmla="*/ 2958821 w 3143379"/>
              <a:gd name="connsiteY2" fmla="*/ 900756 h 900756"/>
              <a:gd name="connsiteX3" fmla="*/ 0 w 3143379"/>
              <a:gd name="connsiteY3" fmla="*/ 900756 h 900756"/>
              <a:gd name="connsiteX4" fmla="*/ 0 w 3143379"/>
              <a:gd name="connsiteY4" fmla="*/ 0 h 900756"/>
              <a:gd name="connsiteX0" fmla="*/ 0 w 3143379"/>
              <a:gd name="connsiteY0" fmla="*/ 0 h 900756"/>
              <a:gd name="connsiteX1" fmla="*/ 3143379 w 3143379"/>
              <a:gd name="connsiteY1" fmla="*/ 0 h 900756"/>
              <a:gd name="connsiteX2" fmla="*/ 2933421 w 3143379"/>
              <a:gd name="connsiteY2" fmla="*/ 900756 h 900756"/>
              <a:gd name="connsiteX3" fmla="*/ 0 w 3143379"/>
              <a:gd name="connsiteY3" fmla="*/ 900756 h 900756"/>
              <a:gd name="connsiteX4" fmla="*/ 0 w 3143379"/>
              <a:gd name="connsiteY4" fmla="*/ 0 h 9007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143379" h="900756">
                <a:moveTo>
                  <a:pt x="0" y="0"/>
                </a:moveTo>
                <a:lnTo>
                  <a:pt x="3143379" y="0"/>
                </a:lnTo>
                <a:lnTo>
                  <a:pt x="2933421" y="900756"/>
                </a:lnTo>
                <a:lnTo>
                  <a:pt x="0" y="900756"/>
                </a:lnTo>
                <a:lnTo>
                  <a:pt x="0" y="0"/>
                </a:ln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pic>
        <p:nvPicPr>
          <p:cNvPr id="14" name="Picture 2" descr="D:\ANNA\РЕБРЕНДИНГ\Templates\PowerPoint\Logo.png"/>
          <p:cNvPicPr>
            <a:picLocks noChangeAspect="1" noChangeArrowheads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3099" y="585658"/>
            <a:ext cx="1348588" cy="3648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2" descr="D:\DESIGN\РЕБРЕНДИНГ\Templates\PowerPoint\06-2018\16x9\Presentation_16x9-02.png"/>
          <p:cNvPicPr>
            <a:picLocks noChangeAspect="1" noChangeArrowheads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40752" y="-900"/>
            <a:ext cx="2703248" cy="5144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95555437"/>
      </p:ext>
    </p:extLst>
  </p:cSld>
  <p:clrMapOvr>
    <a:masterClrMapping/>
  </p:clrMapOvr>
  <p:extLst mod="1">
    <p:ext uri="{DCECCB84-F9BA-43D5-87BE-67443E8EF086}">
      <p15:sldGuideLst xmlns:p15="http://schemas.microsoft.com/office/powerpoint/2012/main">
        <p15:guide id="1" orient="horz" pos="1706">
          <p15:clr>
            <a:srgbClr val="FBAE40"/>
          </p15:clr>
        </p15:guide>
        <p15:guide id="2" pos="5261">
          <p15:clr>
            <a:srgbClr val="FBAE40"/>
          </p15:clr>
        </p15:guide>
      </p15:sldGuideLst>
    </p:ext>
  </p:extLs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Титульний слайд (зовн. 1, англ. м.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Прямоугольник 6"/>
          <p:cNvSpPr/>
          <p:nvPr userDrawn="1"/>
        </p:nvSpPr>
        <p:spPr>
          <a:xfrm>
            <a:off x="-2235" y="1523"/>
            <a:ext cx="1878051" cy="5146518"/>
          </a:xfrm>
          <a:custGeom>
            <a:avLst/>
            <a:gdLst>
              <a:gd name="connsiteX0" fmla="*/ 0 w 2231702"/>
              <a:gd name="connsiteY0" fmla="*/ 0 h 6857999"/>
              <a:gd name="connsiteX1" fmla="*/ 2231702 w 2231702"/>
              <a:gd name="connsiteY1" fmla="*/ 0 h 6857999"/>
              <a:gd name="connsiteX2" fmla="*/ 2231702 w 2231702"/>
              <a:gd name="connsiteY2" fmla="*/ 6857999 h 6857999"/>
              <a:gd name="connsiteX3" fmla="*/ 0 w 2231702"/>
              <a:gd name="connsiteY3" fmla="*/ 6857999 h 6857999"/>
              <a:gd name="connsiteX4" fmla="*/ 0 w 2231702"/>
              <a:gd name="connsiteY4" fmla="*/ 0 h 6857999"/>
              <a:gd name="connsiteX0" fmla="*/ 0 w 2231702"/>
              <a:gd name="connsiteY0" fmla="*/ 0 h 6857999"/>
              <a:gd name="connsiteX1" fmla="*/ 2231702 w 2231702"/>
              <a:gd name="connsiteY1" fmla="*/ 0 h 6857999"/>
              <a:gd name="connsiteX2" fmla="*/ 2231702 w 2231702"/>
              <a:gd name="connsiteY2" fmla="*/ 6857999 h 6857999"/>
              <a:gd name="connsiteX3" fmla="*/ 0 w 2231702"/>
              <a:gd name="connsiteY3" fmla="*/ 6857999 h 6857999"/>
              <a:gd name="connsiteX4" fmla="*/ 0 w 2231702"/>
              <a:gd name="connsiteY4" fmla="*/ 0 h 6857999"/>
              <a:gd name="connsiteX0" fmla="*/ 0 w 2231702"/>
              <a:gd name="connsiteY0" fmla="*/ 0 h 6857999"/>
              <a:gd name="connsiteX1" fmla="*/ 2231702 w 2231702"/>
              <a:gd name="connsiteY1" fmla="*/ 0 h 6857999"/>
              <a:gd name="connsiteX2" fmla="*/ 788795 w 2231702"/>
              <a:gd name="connsiteY2" fmla="*/ 6857999 h 6857999"/>
              <a:gd name="connsiteX3" fmla="*/ 0 w 2231702"/>
              <a:gd name="connsiteY3" fmla="*/ 6857999 h 6857999"/>
              <a:gd name="connsiteX4" fmla="*/ 0 w 2231702"/>
              <a:gd name="connsiteY4" fmla="*/ 0 h 6857999"/>
              <a:gd name="connsiteX0" fmla="*/ 0 w 2231702"/>
              <a:gd name="connsiteY0" fmla="*/ 0 h 6857999"/>
              <a:gd name="connsiteX1" fmla="*/ 2231702 w 2231702"/>
              <a:gd name="connsiteY1" fmla="*/ 0 h 6857999"/>
              <a:gd name="connsiteX2" fmla="*/ 520347 w 2231702"/>
              <a:gd name="connsiteY2" fmla="*/ 6849610 h 6857999"/>
              <a:gd name="connsiteX3" fmla="*/ 0 w 2231702"/>
              <a:gd name="connsiteY3" fmla="*/ 6857999 h 6857999"/>
              <a:gd name="connsiteX4" fmla="*/ 0 w 2231702"/>
              <a:gd name="connsiteY4" fmla="*/ 0 h 6857999"/>
              <a:gd name="connsiteX0" fmla="*/ 0 w 2353622"/>
              <a:gd name="connsiteY0" fmla="*/ 10160 h 6868159"/>
              <a:gd name="connsiteX1" fmla="*/ 2353622 w 2353622"/>
              <a:gd name="connsiteY1" fmla="*/ 0 h 6868159"/>
              <a:gd name="connsiteX2" fmla="*/ 520347 w 2353622"/>
              <a:gd name="connsiteY2" fmla="*/ 6859770 h 6868159"/>
              <a:gd name="connsiteX3" fmla="*/ 0 w 2353622"/>
              <a:gd name="connsiteY3" fmla="*/ 6868159 h 6868159"/>
              <a:gd name="connsiteX4" fmla="*/ 0 w 2353622"/>
              <a:gd name="connsiteY4" fmla="*/ 10160 h 6868159"/>
              <a:gd name="connsiteX0" fmla="*/ 0 w 2384102"/>
              <a:gd name="connsiteY0" fmla="*/ 10160 h 6868159"/>
              <a:gd name="connsiteX1" fmla="*/ 2384102 w 2384102"/>
              <a:gd name="connsiteY1" fmla="*/ 0 h 6868159"/>
              <a:gd name="connsiteX2" fmla="*/ 520347 w 2384102"/>
              <a:gd name="connsiteY2" fmla="*/ 6859770 h 6868159"/>
              <a:gd name="connsiteX3" fmla="*/ 0 w 2384102"/>
              <a:gd name="connsiteY3" fmla="*/ 6868159 h 6868159"/>
              <a:gd name="connsiteX4" fmla="*/ 0 w 2384102"/>
              <a:gd name="connsiteY4" fmla="*/ 10160 h 6868159"/>
              <a:gd name="connsiteX0" fmla="*/ 0 w 2408486"/>
              <a:gd name="connsiteY0" fmla="*/ 0 h 6857999"/>
              <a:gd name="connsiteX1" fmla="*/ 2408486 w 2408486"/>
              <a:gd name="connsiteY1" fmla="*/ 2032 h 6857999"/>
              <a:gd name="connsiteX2" fmla="*/ 520347 w 2408486"/>
              <a:gd name="connsiteY2" fmla="*/ 6849610 h 6857999"/>
              <a:gd name="connsiteX3" fmla="*/ 0 w 2408486"/>
              <a:gd name="connsiteY3" fmla="*/ 6857999 h 6857999"/>
              <a:gd name="connsiteX4" fmla="*/ 0 w 2408486"/>
              <a:gd name="connsiteY4" fmla="*/ 0 h 6857999"/>
              <a:gd name="connsiteX0" fmla="*/ 0 w 2408486"/>
              <a:gd name="connsiteY0" fmla="*/ 0 h 6866702"/>
              <a:gd name="connsiteX1" fmla="*/ 2408486 w 2408486"/>
              <a:gd name="connsiteY1" fmla="*/ 2032 h 6866702"/>
              <a:gd name="connsiteX2" fmla="*/ 768175 w 2408486"/>
              <a:gd name="connsiteY2" fmla="*/ 6866702 h 6866702"/>
              <a:gd name="connsiteX3" fmla="*/ 0 w 2408486"/>
              <a:gd name="connsiteY3" fmla="*/ 6857999 h 6866702"/>
              <a:gd name="connsiteX4" fmla="*/ 0 w 2408486"/>
              <a:gd name="connsiteY4" fmla="*/ 0 h 6866702"/>
              <a:gd name="connsiteX0" fmla="*/ 0 w 2506807"/>
              <a:gd name="connsiteY0" fmla="*/ 1358 h 6864670"/>
              <a:gd name="connsiteX1" fmla="*/ 2506807 w 2506807"/>
              <a:gd name="connsiteY1" fmla="*/ 0 h 6864670"/>
              <a:gd name="connsiteX2" fmla="*/ 866496 w 2506807"/>
              <a:gd name="connsiteY2" fmla="*/ 6864670 h 6864670"/>
              <a:gd name="connsiteX3" fmla="*/ 98321 w 2506807"/>
              <a:gd name="connsiteY3" fmla="*/ 6855967 h 6864670"/>
              <a:gd name="connsiteX4" fmla="*/ 0 w 2506807"/>
              <a:gd name="connsiteY4" fmla="*/ 1358 h 6864670"/>
              <a:gd name="connsiteX0" fmla="*/ 0 w 2506807"/>
              <a:gd name="connsiteY0" fmla="*/ 1358 h 6869529"/>
              <a:gd name="connsiteX1" fmla="*/ 2506807 w 2506807"/>
              <a:gd name="connsiteY1" fmla="*/ 0 h 6869529"/>
              <a:gd name="connsiteX2" fmla="*/ 866496 w 2506807"/>
              <a:gd name="connsiteY2" fmla="*/ 6864670 h 6869529"/>
              <a:gd name="connsiteX3" fmla="*/ 3390 w 2506807"/>
              <a:gd name="connsiteY3" fmla="*/ 6869529 h 6869529"/>
              <a:gd name="connsiteX4" fmla="*/ 0 w 2506807"/>
              <a:gd name="connsiteY4" fmla="*/ 1358 h 68695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506807" h="6869529">
                <a:moveTo>
                  <a:pt x="0" y="1358"/>
                </a:moveTo>
                <a:lnTo>
                  <a:pt x="2506807" y="0"/>
                </a:lnTo>
                <a:lnTo>
                  <a:pt x="866496" y="6864670"/>
                </a:lnTo>
                <a:lnTo>
                  <a:pt x="3390" y="6869529"/>
                </a:lnTo>
                <a:lnTo>
                  <a:pt x="0" y="1358"/>
                </a:lnTo>
                <a:close/>
              </a:path>
            </a:pathLst>
          </a:custGeom>
          <a:solidFill>
            <a:schemeClr val="accent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pic>
        <p:nvPicPr>
          <p:cNvPr id="11" name="Picture 2" descr="D:\DESIGN\РЕБРЕНДИНГ\Templates\PowerPoint\06-2018\16x9\Presentation_16x9-01.png"/>
          <p:cNvPicPr>
            <a:picLocks noChangeAspect="1" noChangeArrowheads="1"/>
          </p:cNvPicPr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791"/>
          <a:stretch/>
        </p:blipFill>
        <p:spPr bwMode="auto">
          <a:xfrm>
            <a:off x="-2235" y="0"/>
            <a:ext cx="1103546" cy="5144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ctrTitle" hasCustomPrompt="1"/>
          </p:nvPr>
        </p:nvSpPr>
        <p:spPr>
          <a:xfrm>
            <a:off x="2232000" y="1896750"/>
            <a:ext cx="4500000" cy="675000"/>
          </a:xfrm>
          <a:prstGeom prst="rect">
            <a:avLst/>
          </a:prstGeom>
        </p:spPr>
        <p:txBody>
          <a:bodyPr anchor="t">
            <a:normAutofit/>
          </a:bodyPr>
          <a:lstStyle>
            <a:lvl1pPr algn="l">
              <a:defRPr sz="2600" b="1" baseline="0">
                <a:solidFill>
                  <a:schemeClr val="bg2"/>
                </a:solidFill>
              </a:defRPr>
            </a:lvl1pPr>
          </a:lstStyle>
          <a:p>
            <a:r>
              <a:rPr lang="uk-UA" noProof="0" dirty="0" smtClean="0"/>
              <a:t>Заголовок</a:t>
            </a:r>
            <a:endParaRPr lang="uk-UA" noProof="0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 hasCustomPrompt="1"/>
          </p:nvPr>
        </p:nvSpPr>
        <p:spPr>
          <a:xfrm>
            <a:off x="2232000" y="4191750"/>
            <a:ext cx="4320000" cy="270000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 algn="l">
              <a:spcBef>
                <a:spcPts val="0"/>
              </a:spcBef>
              <a:spcAft>
                <a:spcPts val="600"/>
              </a:spcAft>
              <a:buNone/>
              <a:defRPr sz="1400" b="1" baseline="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uk-UA" noProof="0" dirty="0" smtClean="0"/>
              <a:t>Ім’я та прізвище</a:t>
            </a:r>
            <a:endParaRPr lang="uk-UA" noProof="0" dirty="0"/>
          </a:p>
        </p:txBody>
      </p:sp>
      <p:sp>
        <p:nvSpPr>
          <p:cNvPr id="15" name="Текст 14"/>
          <p:cNvSpPr>
            <a:spLocks noGrp="1"/>
          </p:cNvSpPr>
          <p:nvPr>
            <p:ph type="body" sz="quarter" idx="12" hasCustomPrompt="1"/>
          </p:nvPr>
        </p:nvSpPr>
        <p:spPr>
          <a:xfrm>
            <a:off x="2232026" y="2707859"/>
            <a:ext cx="4499975" cy="538891"/>
          </a:xfrm>
          <a:prstGeom prst="rect">
            <a:avLst/>
          </a:prstGeom>
        </p:spPr>
        <p:txBody>
          <a:bodyPr/>
          <a:lstStyle>
            <a:lvl1pPr marL="0" indent="0">
              <a:buFontTx/>
              <a:buNone/>
              <a:defRPr sz="1600"/>
            </a:lvl1pPr>
          </a:lstStyle>
          <a:p>
            <a:pPr lvl="0"/>
            <a:r>
              <a:rPr lang="uk-UA" noProof="0" dirty="0" smtClean="0"/>
              <a:t>Підзаголовок</a:t>
            </a:r>
            <a:endParaRPr lang="uk-UA" noProof="0" dirty="0"/>
          </a:p>
        </p:txBody>
      </p:sp>
      <p:sp>
        <p:nvSpPr>
          <p:cNvPr id="19" name="Текст 18"/>
          <p:cNvSpPr>
            <a:spLocks noGrp="1"/>
          </p:cNvSpPr>
          <p:nvPr>
            <p:ph type="body" sz="quarter" idx="14" hasCustomPrompt="1"/>
          </p:nvPr>
        </p:nvSpPr>
        <p:spPr>
          <a:xfrm>
            <a:off x="2232000" y="4461544"/>
            <a:ext cx="4320000" cy="270000"/>
          </a:xfrm>
          <a:prstGeom prst="rect">
            <a:avLst/>
          </a:prstGeom>
        </p:spPr>
        <p:txBody>
          <a:bodyPr/>
          <a:lstStyle>
            <a:lvl1pPr marL="0" indent="0" algn="l">
              <a:buFontTx/>
              <a:buNone/>
              <a:defRPr sz="1400"/>
            </a:lvl1pPr>
          </a:lstStyle>
          <a:p>
            <a:pPr lvl="0"/>
            <a:r>
              <a:rPr lang="uk-UA" noProof="0" dirty="0" smtClean="0"/>
              <a:t>Місце складання, дата</a:t>
            </a:r>
          </a:p>
        </p:txBody>
      </p:sp>
      <p:sp>
        <p:nvSpPr>
          <p:cNvPr id="16" name="Прямоугольник 12"/>
          <p:cNvSpPr/>
          <p:nvPr userDrawn="1"/>
        </p:nvSpPr>
        <p:spPr>
          <a:xfrm>
            <a:off x="0" y="411025"/>
            <a:ext cx="2354959" cy="674829"/>
          </a:xfrm>
          <a:custGeom>
            <a:avLst/>
            <a:gdLst>
              <a:gd name="connsiteX0" fmla="*/ 0 w 3143379"/>
              <a:gd name="connsiteY0" fmla="*/ 0 h 900756"/>
              <a:gd name="connsiteX1" fmla="*/ 3143379 w 3143379"/>
              <a:gd name="connsiteY1" fmla="*/ 0 h 900756"/>
              <a:gd name="connsiteX2" fmla="*/ 3143379 w 3143379"/>
              <a:gd name="connsiteY2" fmla="*/ 900756 h 900756"/>
              <a:gd name="connsiteX3" fmla="*/ 0 w 3143379"/>
              <a:gd name="connsiteY3" fmla="*/ 900756 h 900756"/>
              <a:gd name="connsiteX4" fmla="*/ 0 w 3143379"/>
              <a:gd name="connsiteY4" fmla="*/ 0 h 900756"/>
              <a:gd name="connsiteX0" fmla="*/ 0 w 3143379"/>
              <a:gd name="connsiteY0" fmla="*/ 0 h 900756"/>
              <a:gd name="connsiteX1" fmla="*/ 3143379 w 3143379"/>
              <a:gd name="connsiteY1" fmla="*/ 0 h 900756"/>
              <a:gd name="connsiteX2" fmla="*/ 2958821 w 3143379"/>
              <a:gd name="connsiteY2" fmla="*/ 900756 h 900756"/>
              <a:gd name="connsiteX3" fmla="*/ 0 w 3143379"/>
              <a:gd name="connsiteY3" fmla="*/ 900756 h 900756"/>
              <a:gd name="connsiteX4" fmla="*/ 0 w 3143379"/>
              <a:gd name="connsiteY4" fmla="*/ 0 h 900756"/>
              <a:gd name="connsiteX0" fmla="*/ 0 w 3143379"/>
              <a:gd name="connsiteY0" fmla="*/ 0 h 900756"/>
              <a:gd name="connsiteX1" fmla="*/ 3143379 w 3143379"/>
              <a:gd name="connsiteY1" fmla="*/ 0 h 900756"/>
              <a:gd name="connsiteX2" fmla="*/ 2933421 w 3143379"/>
              <a:gd name="connsiteY2" fmla="*/ 900756 h 900756"/>
              <a:gd name="connsiteX3" fmla="*/ 0 w 3143379"/>
              <a:gd name="connsiteY3" fmla="*/ 900756 h 900756"/>
              <a:gd name="connsiteX4" fmla="*/ 0 w 3143379"/>
              <a:gd name="connsiteY4" fmla="*/ 0 h 9007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143379" h="900756">
                <a:moveTo>
                  <a:pt x="0" y="0"/>
                </a:moveTo>
                <a:lnTo>
                  <a:pt x="3143379" y="0"/>
                </a:lnTo>
                <a:lnTo>
                  <a:pt x="2933421" y="900756"/>
                </a:lnTo>
                <a:lnTo>
                  <a:pt x="0" y="900756"/>
                </a:lnTo>
                <a:lnTo>
                  <a:pt x="0" y="0"/>
                </a:ln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pic>
        <p:nvPicPr>
          <p:cNvPr id="2050" name="Picture 2" descr="D:\DESIGN\РЕБРЕНДИНГ\Templates\PowerPoint\06-2018\16x9\Presentation_16x9-02.png"/>
          <p:cNvPicPr>
            <a:picLocks noChangeAspect="1" noChangeArrowheads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40752" y="-900"/>
            <a:ext cx="2703248" cy="5144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" name="Рисунок 20"/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0539" y="581352"/>
            <a:ext cx="1260161" cy="3301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45654680"/>
      </p:ext>
    </p:extLst>
  </p:cSld>
  <p:clrMapOvr>
    <a:masterClrMapping/>
  </p:clrMapOvr>
  <p:extLst mod="1">
    <p:ext uri="{DCECCB84-F9BA-43D5-87BE-67443E8EF086}">
      <p15:sldGuideLst xmlns:p15="http://schemas.microsoft.com/office/powerpoint/2012/main">
        <p15:guide id="1" orient="horz" pos="1706">
          <p15:clr>
            <a:srgbClr val="FBAE40"/>
          </p15:clr>
        </p15:guide>
        <p15:guide id="2" pos="5261">
          <p15:clr>
            <a:srgbClr val="FBAE40"/>
          </p15:clr>
        </p15:guide>
      </p15:sldGuideLst>
    </p:ext>
  </p:extLs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Титульний слайд (зовн. 2, укр.м.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D:\DESIGN\РЕБРЕНДИНГ\Templates\PowerPoint\06-2018\16x9\Presentation_16x9-03.png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411474"/>
            <a:ext cx="4572000" cy="46631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23" name="Прямая соединительная линия 22"/>
          <p:cNvCxnSpPr/>
          <p:nvPr userDrawn="1"/>
        </p:nvCxnSpPr>
        <p:spPr>
          <a:xfrm>
            <a:off x="3600000" y="4799167"/>
            <a:ext cx="5544000" cy="0"/>
          </a:xfrm>
          <a:prstGeom prst="line">
            <a:avLst/>
          </a:prstGeom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25" name="Прямая соединительная линия 24"/>
          <p:cNvCxnSpPr/>
          <p:nvPr userDrawn="1"/>
        </p:nvCxnSpPr>
        <p:spPr>
          <a:xfrm>
            <a:off x="3600000" y="1131566"/>
            <a:ext cx="5544000" cy="0"/>
          </a:xfrm>
          <a:prstGeom prst="line">
            <a:avLst/>
          </a:prstGeom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sp>
        <p:nvSpPr>
          <p:cNvPr id="22" name="Прямоугольник 6"/>
          <p:cNvSpPr/>
          <p:nvPr userDrawn="1"/>
        </p:nvSpPr>
        <p:spPr>
          <a:xfrm>
            <a:off x="-2214" y="-3047"/>
            <a:ext cx="5850186" cy="5148502"/>
          </a:xfrm>
          <a:custGeom>
            <a:avLst/>
            <a:gdLst>
              <a:gd name="connsiteX0" fmla="*/ 0 w 2231702"/>
              <a:gd name="connsiteY0" fmla="*/ 0 h 6857999"/>
              <a:gd name="connsiteX1" fmla="*/ 2231702 w 2231702"/>
              <a:gd name="connsiteY1" fmla="*/ 0 h 6857999"/>
              <a:gd name="connsiteX2" fmla="*/ 2231702 w 2231702"/>
              <a:gd name="connsiteY2" fmla="*/ 6857999 h 6857999"/>
              <a:gd name="connsiteX3" fmla="*/ 0 w 2231702"/>
              <a:gd name="connsiteY3" fmla="*/ 6857999 h 6857999"/>
              <a:gd name="connsiteX4" fmla="*/ 0 w 2231702"/>
              <a:gd name="connsiteY4" fmla="*/ 0 h 6857999"/>
              <a:gd name="connsiteX0" fmla="*/ 0 w 2231702"/>
              <a:gd name="connsiteY0" fmla="*/ 0 h 6857999"/>
              <a:gd name="connsiteX1" fmla="*/ 2231702 w 2231702"/>
              <a:gd name="connsiteY1" fmla="*/ 0 h 6857999"/>
              <a:gd name="connsiteX2" fmla="*/ 2231702 w 2231702"/>
              <a:gd name="connsiteY2" fmla="*/ 6857999 h 6857999"/>
              <a:gd name="connsiteX3" fmla="*/ 0 w 2231702"/>
              <a:gd name="connsiteY3" fmla="*/ 6857999 h 6857999"/>
              <a:gd name="connsiteX4" fmla="*/ 0 w 2231702"/>
              <a:gd name="connsiteY4" fmla="*/ 0 h 6857999"/>
              <a:gd name="connsiteX0" fmla="*/ 0 w 2231702"/>
              <a:gd name="connsiteY0" fmla="*/ 0 h 6857999"/>
              <a:gd name="connsiteX1" fmla="*/ 2231702 w 2231702"/>
              <a:gd name="connsiteY1" fmla="*/ 0 h 6857999"/>
              <a:gd name="connsiteX2" fmla="*/ 788795 w 2231702"/>
              <a:gd name="connsiteY2" fmla="*/ 6857999 h 6857999"/>
              <a:gd name="connsiteX3" fmla="*/ 0 w 2231702"/>
              <a:gd name="connsiteY3" fmla="*/ 6857999 h 6857999"/>
              <a:gd name="connsiteX4" fmla="*/ 0 w 2231702"/>
              <a:gd name="connsiteY4" fmla="*/ 0 h 6857999"/>
              <a:gd name="connsiteX0" fmla="*/ 0 w 2231702"/>
              <a:gd name="connsiteY0" fmla="*/ 0 h 6857999"/>
              <a:gd name="connsiteX1" fmla="*/ 2231702 w 2231702"/>
              <a:gd name="connsiteY1" fmla="*/ 0 h 6857999"/>
              <a:gd name="connsiteX2" fmla="*/ 520347 w 2231702"/>
              <a:gd name="connsiteY2" fmla="*/ 6849610 h 6857999"/>
              <a:gd name="connsiteX3" fmla="*/ 0 w 2231702"/>
              <a:gd name="connsiteY3" fmla="*/ 6857999 h 6857999"/>
              <a:gd name="connsiteX4" fmla="*/ 0 w 2231702"/>
              <a:gd name="connsiteY4" fmla="*/ 0 h 6857999"/>
              <a:gd name="connsiteX0" fmla="*/ 0 w 2353622"/>
              <a:gd name="connsiteY0" fmla="*/ 10160 h 6868159"/>
              <a:gd name="connsiteX1" fmla="*/ 2353622 w 2353622"/>
              <a:gd name="connsiteY1" fmla="*/ 0 h 6868159"/>
              <a:gd name="connsiteX2" fmla="*/ 520347 w 2353622"/>
              <a:gd name="connsiteY2" fmla="*/ 6859770 h 6868159"/>
              <a:gd name="connsiteX3" fmla="*/ 0 w 2353622"/>
              <a:gd name="connsiteY3" fmla="*/ 6868159 h 6868159"/>
              <a:gd name="connsiteX4" fmla="*/ 0 w 2353622"/>
              <a:gd name="connsiteY4" fmla="*/ 10160 h 6868159"/>
              <a:gd name="connsiteX0" fmla="*/ 0 w 2384102"/>
              <a:gd name="connsiteY0" fmla="*/ 10160 h 6868159"/>
              <a:gd name="connsiteX1" fmla="*/ 2384102 w 2384102"/>
              <a:gd name="connsiteY1" fmla="*/ 0 h 6868159"/>
              <a:gd name="connsiteX2" fmla="*/ 520347 w 2384102"/>
              <a:gd name="connsiteY2" fmla="*/ 6859770 h 6868159"/>
              <a:gd name="connsiteX3" fmla="*/ 0 w 2384102"/>
              <a:gd name="connsiteY3" fmla="*/ 6868159 h 6868159"/>
              <a:gd name="connsiteX4" fmla="*/ 0 w 2384102"/>
              <a:gd name="connsiteY4" fmla="*/ 10160 h 6868159"/>
              <a:gd name="connsiteX0" fmla="*/ 0 w 2408486"/>
              <a:gd name="connsiteY0" fmla="*/ 0 h 6857999"/>
              <a:gd name="connsiteX1" fmla="*/ 2408486 w 2408486"/>
              <a:gd name="connsiteY1" fmla="*/ 2032 h 6857999"/>
              <a:gd name="connsiteX2" fmla="*/ 520347 w 2408486"/>
              <a:gd name="connsiteY2" fmla="*/ 6849610 h 6857999"/>
              <a:gd name="connsiteX3" fmla="*/ 0 w 2408486"/>
              <a:gd name="connsiteY3" fmla="*/ 6857999 h 6857999"/>
              <a:gd name="connsiteX4" fmla="*/ 0 w 2408486"/>
              <a:gd name="connsiteY4" fmla="*/ 0 h 6857999"/>
              <a:gd name="connsiteX0" fmla="*/ 0 w 2408486"/>
              <a:gd name="connsiteY0" fmla="*/ 0 h 6866702"/>
              <a:gd name="connsiteX1" fmla="*/ 2408486 w 2408486"/>
              <a:gd name="connsiteY1" fmla="*/ 2032 h 6866702"/>
              <a:gd name="connsiteX2" fmla="*/ 768175 w 2408486"/>
              <a:gd name="connsiteY2" fmla="*/ 6866702 h 6866702"/>
              <a:gd name="connsiteX3" fmla="*/ 0 w 2408486"/>
              <a:gd name="connsiteY3" fmla="*/ 6857999 h 6866702"/>
              <a:gd name="connsiteX4" fmla="*/ 0 w 2408486"/>
              <a:gd name="connsiteY4" fmla="*/ 0 h 6866702"/>
              <a:gd name="connsiteX0" fmla="*/ 0 w 5847972"/>
              <a:gd name="connsiteY0" fmla="*/ 6357 h 6864670"/>
              <a:gd name="connsiteX1" fmla="*/ 5847972 w 5847972"/>
              <a:gd name="connsiteY1" fmla="*/ 0 h 6864670"/>
              <a:gd name="connsiteX2" fmla="*/ 4207661 w 5847972"/>
              <a:gd name="connsiteY2" fmla="*/ 6864670 h 6864670"/>
              <a:gd name="connsiteX3" fmla="*/ 3439486 w 5847972"/>
              <a:gd name="connsiteY3" fmla="*/ 6855967 h 6864670"/>
              <a:gd name="connsiteX4" fmla="*/ 0 w 5847972"/>
              <a:gd name="connsiteY4" fmla="*/ 6357 h 6864670"/>
              <a:gd name="connsiteX0" fmla="*/ 0 w 5847972"/>
              <a:gd name="connsiteY0" fmla="*/ 6357 h 6866127"/>
              <a:gd name="connsiteX1" fmla="*/ 5847972 w 5847972"/>
              <a:gd name="connsiteY1" fmla="*/ 0 h 6866127"/>
              <a:gd name="connsiteX2" fmla="*/ 4207661 w 5847972"/>
              <a:gd name="connsiteY2" fmla="*/ 6864670 h 6866127"/>
              <a:gd name="connsiteX3" fmla="*/ 5406 w 5847972"/>
              <a:gd name="connsiteY3" fmla="*/ 6866127 h 6866127"/>
              <a:gd name="connsiteX4" fmla="*/ 0 w 5847972"/>
              <a:gd name="connsiteY4" fmla="*/ 6357 h 6866127"/>
              <a:gd name="connsiteX0" fmla="*/ 2214 w 5850186"/>
              <a:gd name="connsiteY0" fmla="*/ 6357 h 6864670"/>
              <a:gd name="connsiteX1" fmla="*/ 5850186 w 5850186"/>
              <a:gd name="connsiteY1" fmla="*/ 0 h 6864670"/>
              <a:gd name="connsiteX2" fmla="*/ 4209875 w 5850186"/>
              <a:gd name="connsiteY2" fmla="*/ 6864670 h 6864670"/>
              <a:gd name="connsiteX3" fmla="*/ 0 w 5850186"/>
              <a:gd name="connsiteY3" fmla="*/ 6861047 h 6864670"/>
              <a:gd name="connsiteX4" fmla="*/ 2214 w 5850186"/>
              <a:gd name="connsiteY4" fmla="*/ 6357 h 6864670"/>
              <a:gd name="connsiteX0" fmla="*/ 2214 w 5850186"/>
              <a:gd name="connsiteY0" fmla="*/ 6357 h 6864670"/>
              <a:gd name="connsiteX1" fmla="*/ 5850186 w 5850186"/>
              <a:gd name="connsiteY1" fmla="*/ 0 h 6864670"/>
              <a:gd name="connsiteX2" fmla="*/ 4274645 w 5850186"/>
              <a:gd name="connsiteY2" fmla="*/ 6864670 h 6864670"/>
              <a:gd name="connsiteX3" fmla="*/ 0 w 5850186"/>
              <a:gd name="connsiteY3" fmla="*/ 6861047 h 6864670"/>
              <a:gd name="connsiteX4" fmla="*/ 2214 w 5850186"/>
              <a:gd name="connsiteY4" fmla="*/ 6357 h 6864670"/>
              <a:gd name="connsiteX0" fmla="*/ 2214 w 5850186"/>
              <a:gd name="connsiteY0" fmla="*/ 6357 h 6864670"/>
              <a:gd name="connsiteX1" fmla="*/ 5850186 w 5850186"/>
              <a:gd name="connsiteY1" fmla="*/ 0 h 6864670"/>
              <a:gd name="connsiteX2" fmla="*/ 4415615 w 5850186"/>
              <a:gd name="connsiteY2" fmla="*/ 6864670 h 6864670"/>
              <a:gd name="connsiteX3" fmla="*/ 0 w 5850186"/>
              <a:gd name="connsiteY3" fmla="*/ 6861047 h 6864670"/>
              <a:gd name="connsiteX4" fmla="*/ 2214 w 5850186"/>
              <a:gd name="connsiteY4" fmla="*/ 6357 h 686467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850186" h="6864670">
                <a:moveTo>
                  <a:pt x="2214" y="6357"/>
                </a:moveTo>
                <a:lnTo>
                  <a:pt x="5850186" y="0"/>
                </a:lnTo>
                <a:lnTo>
                  <a:pt x="4415615" y="6864670"/>
                </a:lnTo>
                <a:lnTo>
                  <a:pt x="0" y="6861047"/>
                </a:lnTo>
                <a:lnTo>
                  <a:pt x="2214" y="6357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17" name="Заголовок 1"/>
          <p:cNvSpPr>
            <a:spLocks noGrp="1"/>
          </p:cNvSpPr>
          <p:nvPr>
            <p:ph type="ctrTitle" hasCustomPrompt="1"/>
          </p:nvPr>
        </p:nvSpPr>
        <p:spPr>
          <a:xfrm>
            <a:off x="611494" y="1896750"/>
            <a:ext cx="3780332" cy="675000"/>
          </a:xfrm>
          <a:prstGeom prst="rect">
            <a:avLst/>
          </a:prstGeom>
        </p:spPr>
        <p:txBody>
          <a:bodyPr anchor="t">
            <a:normAutofit/>
          </a:bodyPr>
          <a:lstStyle>
            <a:lvl1pPr algn="l">
              <a:defRPr sz="2600" b="1" baseline="0">
                <a:solidFill>
                  <a:schemeClr val="bg2"/>
                </a:solidFill>
              </a:defRPr>
            </a:lvl1pPr>
          </a:lstStyle>
          <a:p>
            <a:r>
              <a:rPr lang="uk-UA" noProof="0" dirty="0" smtClean="0"/>
              <a:t>Заголовок</a:t>
            </a:r>
            <a:endParaRPr lang="uk-UA" noProof="0" dirty="0"/>
          </a:p>
        </p:txBody>
      </p:sp>
      <p:sp>
        <p:nvSpPr>
          <p:cNvPr id="18" name="Подзаголовок 2"/>
          <p:cNvSpPr>
            <a:spLocks noGrp="1"/>
          </p:cNvSpPr>
          <p:nvPr>
            <p:ph type="subTitle" idx="1" hasCustomPrompt="1"/>
          </p:nvPr>
        </p:nvSpPr>
        <p:spPr>
          <a:xfrm>
            <a:off x="611494" y="4191750"/>
            <a:ext cx="3629119" cy="270000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 algn="l">
              <a:spcBef>
                <a:spcPts val="0"/>
              </a:spcBef>
              <a:spcAft>
                <a:spcPts val="600"/>
              </a:spcAft>
              <a:buNone/>
              <a:defRPr sz="1400" b="1" baseline="0">
                <a:solidFill>
                  <a:schemeClr val="bg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uk-UA" noProof="0" dirty="0" smtClean="0"/>
              <a:t>Ім’я та прізвище</a:t>
            </a:r>
            <a:endParaRPr lang="uk-UA" noProof="0" dirty="0"/>
          </a:p>
        </p:txBody>
      </p:sp>
      <p:sp>
        <p:nvSpPr>
          <p:cNvPr id="19" name="Текст 14"/>
          <p:cNvSpPr>
            <a:spLocks noGrp="1"/>
          </p:cNvSpPr>
          <p:nvPr>
            <p:ph type="body" sz="quarter" idx="12" hasCustomPrompt="1"/>
          </p:nvPr>
        </p:nvSpPr>
        <p:spPr>
          <a:xfrm>
            <a:off x="611520" y="2707859"/>
            <a:ext cx="3780311" cy="538891"/>
          </a:xfrm>
          <a:prstGeom prst="rect">
            <a:avLst/>
          </a:prstGeom>
        </p:spPr>
        <p:txBody>
          <a:bodyPr/>
          <a:lstStyle>
            <a:lvl1pPr marL="0" indent="0">
              <a:buFontTx/>
              <a:buNone/>
              <a:defRPr sz="1600">
                <a:solidFill>
                  <a:schemeClr val="bg1"/>
                </a:solidFill>
              </a:defRPr>
            </a:lvl1pPr>
          </a:lstStyle>
          <a:p>
            <a:pPr lvl="0"/>
            <a:r>
              <a:rPr lang="uk-UA" noProof="0" dirty="0" smtClean="0"/>
              <a:t>Підзаголовок</a:t>
            </a:r>
            <a:endParaRPr lang="uk-UA" noProof="0" dirty="0"/>
          </a:p>
        </p:txBody>
      </p:sp>
      <p:sp>
        <p:nvSpPr>
          <p:cNvPr id="20" name="Текст 18"/>
          <p:cNvSpPr>
            <a:spLocks noGrp="1"/>
          </p:cNvSpPr>
          <p:nvPr>
            <p:ph type="body" sz="quarter" idx="14" hasCustomPrompt="1"/>
          </p:nvPr>
        </p:nvSpPr>
        <p:spPr>
          <a:xfrm>
            <a:off x="611494" y="4461544"/>
            <a:ext cx="3629119" cy="270000"/>
          </a:xfrm>
          <a:prstGeom prst="rect">
            <a:avLst/>
          </a:prstGeom>
        </p:spPr>
        <p:txBody>
          <a:bodyPr/>
          <a:lstStyle>
            <a:lvl1pPr marL="0" indent="0" algn="l">
              <a:buFontTx/>
              <a:buNone/>
              <a:defRPr sz="1400">
                <a:solidFill>
                  <a:schemeClr val="bg1"/>
                </a:solidFill>
              </a:defRPr>
            </a:lvl1pPr>
          </a:lstStyle>
          <a:p>
            <a:pPr lvl="0"/>
            <a:r>
              <a:rPr lang="uk-UA" noProof="0" dirty="0" smtClean="0"/>
              <a:t>Місце складання, дата</a:t>
            </a:r>
          </a:p>
        </p:txBody>
      </p:sp>
      <p:sp>
        <p:nvSpPr>
          <p:cNvPr id="12" name="Прямоугольник 12"/>
          <p:cNvSpPr/>
          <p:nvPr userDrawn="1"/>
        </p:nvSpPr>
        <p:spPr>
          <a:xfrm>
            <a:off x="0" y="411025"/>
            <a:ext cx="2354959" cy="674829"/>
          </a:xfrm>
          <a:custGeom>
            <a:avLst/>
            <a:gdLst>
              <a:gd name="connsiteX0" fmla="*/ 0 w 3143379"/>
              <a:gd name="connsiteY0" fmla="*/ 0 h 900756"/>
              <a:gd name="connsiteX1" fmla="*/ 3143379 w 3143379"/>
              <a:gd name="connsiteY1" fmla="*/ 0 h 900756"/>
              <a:gd name="connsiteX2" fmla="*/ 3143379 w 3143379"/>
              <a:gd name="connsiteY2" fmla="*/ 900756 h 900756"/>
              <a:gd name="connsiteX3" fmla="*/ 0 w 3143379"/>
              <a:gd name="connsiteY3" fmla="*/ 900756 h 900756"/>
              <a:gd name="connsiteX4" fmla="*/ 0 w 3143379"/>
              <a:gd name="connsiteY4" fmla="*/ 0 h 900756"/>
              <a:gd name="connsiteX0" fmla="*/ 0 w 3143379"/>
              <a:gd name="connsiteY0" fmla="*/ 0 h 900756"/>
              <a:gd name="connsiteX1" fmla="*/ 3143379 w 3143379"/>
              <a:gd name="connsiteY1" fmla="*/ 0 h 900756"/>
              <a:gd name="connsiteX2" fmla="*/ 2958821 w 3143379"/>
              <a:gd name="connsiteY2" fmla="*/ 900756 h 900756"/>
              <a:gd name="connsiteX3" fmla="*/ 0 w 3143379"/>
              <a:gd name="connsiteY3" fmla="*/ 900756 h 900756"/>
              <a:gd name="connsiteX4" fmla="*/ 0 w 3143379"/>
              <a:gd name="connsiteY4" fmla="*/ 0 h 900756"/>
              <a:gd name="connsiteX0" fmla="*/ 0 w 3143379"/>
              <a:gd name="connsiteY0" fmla="*/ 0 h 900756"/>
              <a:gd name="connsiteX1" fmla="*/ 3143379 w 3143379"/>
              <a:gd name="connsiteY1" fmla="*/ 0 h 900756"/>
              <a:gd name="connsiteX2" fmla="*/ 2933421 w 3143379"/>
              <a:gd name="connsiteY2" fmla="*/ 900756 h 900756"/>
              <a:gd name="connsiteX3" fmla="*/ 0 w 3143379"/>
              <a:gd name="connsiteY3" fmla="*/ 900756 h 900756"/>
              <a:gd name="connsiteX4" fmla="*/ 0 w 3143379"/>
              <a:gd name="connsiteY4" fmla="*/ 0 h 9007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143379" h="900756">
                <a:moveTo>
                  <a:pt x="0" y="0"/>
                </a:moveTo>
                <a:lnTo>
                  <a:pt x="3143379" y="0"/>
                </a:lnTo>
                <a:lnTo>
                  <a:pt x="2933421" y="900756"/>
                </a:lnTo>
                <a:lnTo>
                  <a:pt x="0" y="900756"/>
                </a:lnTo>
                <a:lnTo>
                  <a:pt x="0" y="0"/>
                </a:ln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pic>
        <p:nvPicPr>
          <p:cNvPr id="14" name="Picture 2" descr="D:\ANNA\РЕБРЕНДИНГ\Templates\PowerPoint\Logo.png"/>
          <p:cNvPicPr>
            <a:picLocks noChangeAspect="1" noChangeArrowheads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3099" y="585658"/>
            <a:ext cx="1348588" cy="3648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5665370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Титульний слайд (зовн. 2, англ.м.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Прямоугольник 6"/>
          <p:cNvSpPr/>
          <p:nvPr userDrawn="1"/>
        </p:nvSpPr>
        <p:spPr>
          <a:xfrm>
            <a:off x="-2214" y="-3047"/>
            <a:ext cx="5850186" cy="5148502"/>
          </a:xfrm>
          <a:custGeom>
            <a:avLst/>
            <a:gdLst>
              <a:gd name="connsiteX0" fmla="*/ 0 w 2231702"/>
              <a:gd name="connsiteY0" fmla="*/ 0 h 6857999"/>
              <a:gd name="connsiteX1" fmla="*/ 2231702 w 2231702"/>
              <a:gd name="connsiteY1" fmla="*/ 0 h 6857999"/>
              <a:gd name="connsiteX2" fmla="*/ 2231702 w 2231702"/>
              <a:gd name="connsiteY2" fmla="*/ 6857999 h 6857999"/>
              <a:gd name="connsiteX3" fmla="*/ 0 w 2231702"/>
              <a:gd name="connsiteY3" fmla="*/ 6857999 h 6857999"/>
              <a:gd name="connsiteX4" fmla="*/ 0 w 2231702"/>
              <a:gd name="connsiteY4" fmla="*/ 0 h 6857999"/>
              <a:gd name="connsiteX0" fmla="*/ 0 w 2231702"/>
              <a:gd name="connsiteY0" fmla="*/ 0 h 6857999"/>
              <a:gd name="connsiteX1" fmla="*/ 2231702 w 2231702"/>
              <a:gd name="connsiteY1" fmla="*/ 0 h 6857999"/>
              <a:gd name="connsiteX2" fmla="*/ 2231702 w 2231702"/>
              <a:gd name="connsiteY2" fmla="*/ 6857999 h 6857999"/>
              <a:gd name="connsiteX3" fmla="*/ 0 w 2231702"/>
              <a:gd name="connsiteY3" fmla="*/ 6857999 h 6857999"/>
              <a:gd name="connsiteX4" fmla="*/ 0 w 2231702"/>
              <a:gd name="connsiteY4" fmla="*/ 0 h 6857999"/>
              <a:gd name="connsiteX0" fmla="*/ 0 w 2231702"/>
              <a:gd name="connsiteY0" fmla="*/ 0 h 6857999"/>
              <a:gd name="connsiteX1" fmla="*/ 2231702 w 2231702"/>
              <a:gd name="connsiteY1" fmla="*/ 0 h 6857999"/>
              <a:gd name="connsiteX2" fmla="*/ 788795 w 2231702"/>
              <a:gd name="connsiteY2" fmla="*/ 6857999 h 6857999"/>
              <a:gd name="connsiteX3" fmla="*/ 0 w 2231702"/>
              <a:gd name="connsiteY3" fmla="*/ 6857999 h 6857999"/>
              <a:gd name="connsiteX4" fmla="*/ 0 w 2231702"/>
              <a:gd name="connsiteY4" fmla="*/ 0 h 6857999"/>
              <a:gd name="connsiteX0" fmla="*/ 0 w 2231702"/>
              <a:gd name="connsiteY0" fmla="*/ 0 h 6857999"/>
              <a:gd name="connsiteX1" fmla="*/ 2231702 w 2231702"/>
              <a:gd name="connsiteY1" fmla="*/ 0 h 6857999"/>
              <a:gd name="connsiteX2" fmla="*/ 520347 w 2231702"/>
              <a:gd name="connsiteY2" fmla="*/ 6849610 h 6857999"/>
              <a:gd name="connsiteX3" fmla="*/ 0 w 2231702"/>
              <a:gd name="connsiteY3" fmla="*/ 6857999 h 6857999"/>
              <a:gd name="connsiteX4" fmla="*/ 0 w 2231702"/>
              <a:gd name="connsiteY4" fmla="*/ 0 h 6857999"/>
              <a:gd name="connsiteX0" fmla="*/ 0 w 2353622"/>
              <a:gd name="connsiteY0" fmla="*/ 10160 h 6868159"/>
              <a:gd name="connsiteX1" fmla="*/ 2353622 w 2353622"/>
              <a:gd name="connsiteY1" fmla="*/ 0 h 6868159"/>
              <a:gd name="connsiteX2" fmla="*/ 520347 w 2353622"/>
              <a:gd name="connsiteY2" fmla="*/ 6859770 h 6868159"/>
              <a:gd name="connsiteX3" fmla="*/ 0 w 2353622"/>
              <a:gd name="connsiteY3" fmla="*/ 6868159 h 6868159"/>
              <a:gd name="connsiteX4" fmla="*/ 0 w 2353622"/>
              <a:gd name="connsiteY4" fmla="*/ 10160 h 6868159"/>
              <a:gd name="connsiteX0" fmla="*/ 0 w 2384102"/>
              <a:gd name="connsiteY0" fmla="*/ 10160 h 6868159"/>
              <a:gd name="connsiteX1" fmla="*/ 2384102 w 2384102"/>
              <a:gd name="connsiteY1" fmla="*/ 0 h 6868159"/>
              <a:gd name="connsiteX2" fmla="*/ 520347 w 2384102"/>
              <a:gd name="connsiteY2" fmla="*/ 6859770 h 6868159"/>
              <a:gd name="connsiteX3" fmla="*/ 0 w 2384102"/>
              <a:gd name="connsiteY3" fmla="*/ 6868159 h 6868159"/>
              <a:gd name="connsiteX4" fmla="*/ 0 w 2384102"/>
              <a:gd name="connsiteY4" fmla="*/ 10160 h 6868159"/>
              <a:gd name="connsiteX0" fmla="*/ 0 w 2408486"/>
              <a:gd name="connsiteY0" fmla="*/ 0 h 6857999"/>
              <a:gd name="connsiteX1" fmla="*/ 2408486 w 2408486"/>
              <a:gd name="connsiteY1" fmla="*/ 2032 h 6857999"/>
              <a:gd name="connsiteX2" fmla="*/ 520347 w 2408486"/>
              <a:gd name="connsiteY2" fmla="*/ 6849610 h 6857999"/>
              <a:gd name="connsiteX3" fmla="*/ 0 w 2408486"/>
              <a:gd name="connsiteY3" fmla="*/ 6857999 h 6857999"/>
              <a:gd name="connsiteX4" fmla="*/ 0 w 2408486"/>
              <a:gd name="connsiteY4" fmla="*/ 0 h 6857999"/>
              <a:gd name="connsiteX0" fmla="*/ 0 w 2408486"/>
              <a:gd name="connsiteY0" fmla="*/ 0 h 6866702"/>
              <a:gd name="connsiteX1" fmla="*/ 2408486 w 2408486"/>
              <a:gd name="connsiteY1" fmla="*/ 2032 h 6866702"/>
              <a:gd name="connsiteX2" fmla="*/ 768175 w 2408486"/>
              <a:gd name="connsiteY2" fmla="*/ 6866702 h 6866702"/>
              <a:gd name="connsiteX3" fmla="*/ 0 w 2408486"/>
              <a:gd name="connsiteY3" fmla="*/ 6857999 h 6866702"/>
              <a:gd name="connsiteX4" fmla="*/ 0 w 2408486"/>
              <a:gd name="connsiteY4" fmla="*/ 0 h 6866702"/>
              <a:gd name="connsiteX0" fmla="*/ 0 w 5847972"/>
              <a:gd name="connsiteY0" fmla="*/ 6357 h 6864670"/>
              <a:gd name="connsiteX1" fmla="*/ 5847972 w 5847972"/>
              <a:gd name="connsiteY1" fmla="*/ 0 h 6864670"/>
              <a:gd name="connsiteX2" fmla="*/ 4207661 w 5847972"/>
              <a:gd name="connsiteY2" fmla="*/ 6864670 h 6864670"/>
              <a:gd name="connsiteX3" fmla="*/ 3439486 w 5847972"/>
              <a:gd name="connsiteY3" fmla="*/ 6855967 h 6864670"/>
              <a:gd name="connsiteX4" fmla="*/ 0 w 5847972"/>
              <a:gd name="connsiteY4" fmla="*/ 6357 h 6864670"/>
              <a:gd name="connsiteX0" fmla="*/ 0 w 5847972"/>
              <a:gd name="connsiteY0" fmla="*/ 6357 h 6866127"/>
              <a:gd name="connsiteX1" fmla="*/ 5847972 w 5847972"/>
              <a:gd name="connsiteY1" fmla="*/ 0 h 6866127"/>
              <a:gd name="connsiteX2" fmla="*/ 4207661 w 5847972"/>
              <a:gd name="connsiteY2" fmla="*/ 6864670 h 6866127"/>
              <a:gd name="connsiteX3" fmla="*/ 5406 w 5847972"/>
              <a:gd name="connsiteY3" fmla="*/ 6866127 h 6866127"/>
              <a:gd name="connsiteX4" fmla="*/ 0 w 5847972"/>
              <a:gd name="connsiteY4" fmla="*/ 6357 h 6866127"/>
              <a:gd name="connsiteX0" fmla="*/ 2214 w 5850186"/>
              <a:gd name="connsiteY0" fmla="*/ 6357 h 6864670"/>
              <a:gd name="connsiteX1" fmla="*/ 5850186 w 5850186"/>
              <a:gd name="connsiteY1" fmla="*/ 0 h 6864670"/>
              <a:gd name="connsiteX2" fmla="*/ 4209875 w 5850186"/>
              <a:gd name="connsiteY2" fmla="*/ 6864670 h 6864670"/>
              <a:gd name="connsiteX3" fmla="*/ 0 w 5850186"/>
              <a:gd name="connsiteY3" fmla="*/ 6861047 h 6864670"/>
              <a:gd name="connsiteX4" fmla="*/ 2214 w 5850186"/>
              <a:gd name="connsiteY4" fmla="*/ 6357 h 6864670"/>
              <a:gd name="connsiteX0" fmla="*/ 2214 w 5850186"/>
              <a:gd name="connsiteY0" fmla="*/ 6357 h 6864670"/>
              <a:gd name="connsiteX1" fmla="*/ 5850186 w 5850186"/>
              <a:gd name="connsiteY1" fmla="*/ 0 h 6864670"/>
              <a:gd name="connsiteX2" fmla="*/ 4274645 w 5850186"/>
              <a:gd name="connsiteY2" fmla="*/ 6864670 h 6864670"/>
              <a:gd name="connsiteX3" fmla="*/ 0 w 5850186"/>
              <a:gd name="connsiteY3" fmla="*/ 6861047 h 6864670"/>
              <a:gd name="connsiteX4" fmla="*/ 2214 w 5850186"/>
              <a:gd name="connsiteY4" fmla="*/ 6357 h 6864670"/>
              <a:gd name="connsiteX0" fmla="*/ 2214 w 5850186"/>
              <a:gd name="connsiteY0" fmla="*/ 6357 h 6864670"/>
              <a:gd name="connsiteX1" fmla="*/ 5850186 w 5850186"/>
              <a:gd name="connsiteY1" fmla="*/ 0 h 6864670"/>
              <a:gd name="connsiteX2" fmla="*/ 4415615 w 5850186"/>
              <a:gd name="connsiteY2" fmla="*/ 6864670 h 6864670"/>
              <a:gd name="connsiteX3" fmla="*/ 0 w 5850186"/>
              <a:gd name="connsiteY3" fmla="*/ 6861047 h 6864670"/>
              <a:gd name="connsiteX4" fmla="*/ 2214 w 5850186"/>
              <a:gd name="connsiteY4" fmla="*/ 6357 h 686467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850186" h="6864670">
                <a:moveTo>
                  <a:pt x="2214" y="6357"/>
                </a:moveTo>
                <a:lnTo>
                  <a:pt x="5850186" y="0"/>
                </a:lnTo>
                <a:lnTo>
                  <a:pt x="4415615" y="6864670"/>
                </a:lnTo>
                <a:lnTo>
                  <a:pt x="0" y="6861047"/>
                </a:lnTo>
                <a:lnTo>
                  <a:pt x="2214" y="6357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pic>
        <p:nvPicPr>
          <p:cNvPr id="32" name="Picture 2" descr="D:\DESIGN\РЕБРЕНДИНГ\Templates\PowerPoint\06-2018\16x9\Presentation_16x9-03.png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411474"/>
            <a:ext cx="4572000" cy="46631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33" name="Прямая соединительная линия 32"/>
          <p:cNvCxnSpPr/>
          <p:nvPr userDrawn="1"/>
        </p:nvCxnSpPr>
        <p:spPr>
          <a:xfrm>
            <a:off x="3600000" y="4799167"/>
            <a:ext cx="5544000" cy="0"/>
          </a:xfrm>
          <a:prstGeom prst="line">
            <a:avLst/>
          </a:prstGeom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34" name="Прямая соединительная линия 33"/>
          <p:cNvCxnSpPr/>
          <p:nvPr userDrawn="1"/>
        </p:nvCxnSpPr>
        <p:spPr>
          <a:xfrm>
            <a:off x="3600000" y="1131566"/>
            <a:ext cx="5544000" cy="0"/>
          </a:xfrm>
          <a:prstGeom prst="line">
            <a:avLst/>
          </a:prstGeom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sp>
        <p:nvSpPr>
          <p:cNvPr id="12" name="Прямоугольник 12"/>
          <p:cNvSpPr/>
          <p:nvPr userDrawn="1"/>
        </p:nvSpPr>
        <p:spPr>
          <a:xfrm>
            <a:off x="0" y="411025"/>
            <a:ext cx="2354959" cy="674829"/>
          </a:xfrm>
          <a:custGeom>
            <a:avLst/>
            <a:gdLst>
              <a:gd name="connsiteX0" fmla="*/ 0 w 3143379"/>
              <a:gd name="connsiteY0" fmla="*/ 0 h 900756"/>
              <a:gd name="connsiteX1" fmla="*/ 3143379 w 3143379"/>
              <a:gd name="connsiteY1" fmla="*/ 0 h 900756"/>
              <a:gd name="connsiteX2" fmla="*/ 3143379 w 3143379"/>
              <a:gd name="connsiteY2" fmla="*/ 900756 h 900756"/>
              <a:gd name="connsiteX3" fmla="*/ 0 w 3143379"/>
              <a:gd name="connsiteY3" fmla="*/ 900756 h 900756"/>
              <a:gd name="connsiteX4" fmla="*/ 0 w 3143379"/>
              <a:gd name="connsiteY4" fmla="*/ 0 h 900756"/>
              <a:gd name="connsiteX0" fmla="*/ 0 w 3143379"/>
              <a:gd name="connsiteY0" fmla="*/ 0 h 900756"/>
              <a:gd name="connsiteX1" fmla="*/ 3143379 w 3143379"/>
              <a:gd name="connsiteY1" fmla="*/ 0 h 900756"/>
              <a:gd name="connsiteX2" fmla="*/ 2958821 w 3143379"/>
              <a:gd name="connsiteY2" fmla="*/ 900756 h 900756"/>
              <a:gd name="connsiteX3" fmla="*/ 0 w 3143379"/>
              <a:gd name="connsiteY3" fmla="*/ 900756 h 900756"/>
              <a:gd name="connsiteX4" fmla="*/ 0 w 3143379"/>
              <a:gd name="connsiteY4" fmla="*/ 0 h 900756"/>
              <a:gd name="connsiteX0" fmla="*/ 0 w 3143379"/>
              <a:gd name="connsiteY0" fmla="*/ 0 h 900756"/>
              <a:gd name="connsiteX1" fmla="*/ 3143379 w 3143379"/>
              <a:gd name="connsiteY1" fmla="*/ 0 h 900756"/>
              <a:gd name="connsiteX2" fmla="*/ 2933421 w 3143379"/>
              <a:gd name="connsiteY2" fmla="*/ 900756 h 900756"/>
              <a:gd name="connsiteX3" fmla="*/ 0 w 3143379"/>
              <a:gd name="connsiteY3" fmla="*/ 900756 h 900756"/>
              <a:gd name="connsiteX4" fmla="*/ 0 w 3143379"/>
              <a:gd name="connsiteY4" fmla="*/ 0 h 9007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143379" h="900756">
                <a:moveTo>
                  <a:pt x="0" y="0"/>
                </a:moveTo>
                <a:lnTo>
                  <a:pt x="3143379" y="0"/>
                </a:lnTo>
                <a:lnTo>
                  <a:pt x="2933421" y="900756"/>
                </a:lnTo>
                <a:lnTo>
                  <a:pt x="0" y="900756"/>
                </a:lnTo>
                <a:lnTo>
                  <a:pt x="0" y="0"/>
                </a:ln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pic>
        <p:nvPicPr>
          <p:cNvPr id="13" name="Рисунок 1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0539" y="581352"/>
            <a:ext cx="1260161" cy="330186"/>
          </a:xfrm>
          <a:prstGeom prst="rect">
            <a:avLst/>
          </a:prstGeom>
        </p:spPr>
      </p:pic>
      <p:sp>
        <p:nvSpPr>
          <p:cNvPr id="14" name="Заголовок 1"/>
          <p:cNvSpPr>
            <a:spLocks noGrp="1"/>
          </p:cNvSpPr>
          <p:nvPr>
            <p:ph type="ctrTitle" hasCustomPrompt="1"/>
          </p:nvPr>
        </p:nvSpPr>
        <p:spPr>
          <a:xfrm>
            <a:off x="611494" y="1896750"/>
            <a:ext cx="3780332" cy="675000"/>
          </a:xfrm>
          <a:prstGeom prst="rect">
            <a:avLst/>
          </a:prstGeom>
        </p:spPr>
        <p:txBody>
          <a:bodyPr anchor="t">
            <a:normAutofit/>
          </a:bodyPr>
          <a:lstStyle>
            <a:lvl1pPr algn="l">
              <a:defRPr sz="2600" b="1" baseline="0">
                <a:solidFill>
                  <a:schemeClr val="bg2"/>
                </a:solidFill>
              </a:defRPr>
            </a:lvl1pPr>
          </a:lstStyle>
          <a:p>
            <a:r>
              <a:rPr lang="uk-UA" noProof="0" dirty="0" smtClean="0"/>
              <a:t>Заголовок</a:t>
            </a:r>
            <a:endParaRPr lang="uk-UA" noProof="0" dirty="0"/>
          </a:p>
        </p:txBody>
      </p:sp>
      <p:sp>
        <p:nvSpPr>
          <p:cNvPr id="15" name="Подзаголовок 2"/>
          <p:cNvSpPr>
            <a:spLocks noGrp="1"/>
          </p:cNvSpPr>
          <p:nvPr>
            <p:ph type="subTitle" idx="1" hasCustomPrompt="1"/>
          </p:nvPr>
        </p:nvSpPr>
        <p:spPr>
          <a:xfrm>
            <a:off x="611494" y="4191750"/>
            <a:ext cx="3629119" cy="270000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 algn="l">
              <a:spcBef>
                <a:spcPts val="0"/>
              </a:spcBef>
              <a:spcAft>
                <a:spcPts val="600"/>
              </a:spcAft>
              <a:buNone/>
              <a:defRPr sz="1400" b="1" baseline="0">
                <a:solidFill>
                  <a:schemeClr val="bg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uk-UA" noProof="0" dirty="0" smtClean="0"/>
              <a:t>Ім’я та прізвище</a:t>
            </a:r>
            <a:endParaRPr lang="uk-UA" noProof="0" dirty="0"/>
          </a:p>
        </p:txBody>
      </p:sp>
      <p:sp>
        <p:nvSpPr>
          <p:cNvPr id="16" name="Текст 14"/>
          <p:cNvSpPr>
            <a:spLocks noGrp="1"/>
          </p:cNvSpPr>
          <p:nvPr>
            <p:ph type="body" sz="quarter" idx="12" hasCustomPrompt="1"/>
          </p:nvPr>
        </p:nvSpPr>
        <p:spPr>
          <a:xfrm>
            <a:off x="611520" y="2707859"/>
            <a:ext cx="3780311" cy="538891"/>
          </a:xfrm>
          <a:prstGeom prst="rect">
            <a:avLst/>
          </a:prstGeom>
        </p:spPr>
        <p:txBody>
          <a:bodyPr/>
          <a:lstStyle>
            <a:lvl1pPr marL="0" indent="0">
              <a:buFontTx/>
              <a:buNone/>
              <a:defRPr sz="1600">
                <a:solidFill>
                  <a:schemeClr val="bg1"/>
                </a:solidFill>
              </a:defRPr>
            </a:lvl1pPr>
          </a:lstStyle>
          <a:p>
            <a:pPr lvl="0"/>
            <a:r>
              <a:rPr lang="uk-UA" noProof="0" dirty="0" smtClean="0"/>
              <a:t>Підзаголовок</a:t>
            </a:r>
            <a:endParaRPr lang="uk-UA" noProof="0" dirty="0"/>
          </a:p>
        </p:txBody>
      </p:sp>
      <p:sp>
        <p:nvSpPr>
          <p:cNvPr id="21" name="Текст 18"/>
          <p:cNvSpPr>
            <a:spLocks noGrp="1"/>
          </p:cNvSpPr>
          <p:nvPr>
            <p:ph type="body" sz="quarter" idx="14" hasCustomPrompt="1"/>
          </p:nvPr>
        </p:nvSpPr>
        <p:spPr>
          <a:xfrm>
            <a:off x="611494" y="4461544"/>
            <a:ext cx="3629119" cy="270000"/>
          </a:xfrm>
          <a:prstGeom prst="rect">
            <a:avLst/>
          </a:prstGeom>
        </p:spPr>
        <p:txBody>
          <a:bodyPr/>
          <a:lstStyle>
            <a:lvl1pPr marL="0" indent="0" algn="l">
              <a:buFontTx/>
              <a:buNone/>
              <a:defRPr sz="1400">
                <a:solidFill>
                  <a:schemeClr val="bg1"/>
                </a:solidFill>
              </a:defRPr>
            </a:lvl1pPr>
          </a:lstStyle>
          <a:p>
            <a:pPr lvl="0"/>
            <a:r>
              <a:rPr lang="uk-UA" noProof="0" dirty="0" smtClean="0"/>
              <a:t>Місце складання, дата</a:t>
            </a:r>
          </a:p>
        </p:txBody>
      </p:sp>
    </p:spTree>
    <p:extLst>
      <p:ext uri="{BB962C8B-B14F-4D97-AF65-F5344CB8AC3E}">
        <p14:creationId xmlns:p14="http://schemas.microsoft.com/office/powerpoint/2010/main" val="322213507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озділ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Группа 3"/>
          <p:cNvGrpSpPr/>
          <p:nvPr userDrawn="1"/>
        </p:nvGrpSpPr>
        <p:grpSpPr>
          <a:xfrm>
            <a:off x="0" y="1491612"/>
            <a:ext cx="8172460" cy="2160276"/>
            <a:chOff x="0" y="1491612"/>
            <a:chExt cx="8172460" cy="2160276"/>
          </a:xfrm>
        </p:grpSpPr>
        <p:sp>
          <p:nvSpPr>
            <p:cNvPr id="11" name="Прямоугольник 12"/>
            <p:cNvSpPr/>
            <p:nvPr userDrawn="1"/>
          </p:nvSpPr>
          <p:spPr>
            <a:xfrm>
              <a:off x="0" y="1491612"/>
              <a:ext cx="8172460" cy="2160276"/>
            </a:xfrm>
            <a:custGeom>
              <a:avLst/>
              <a:gdLst>
                <a:gd name="connsiteX0" fmla="*/ 0 w 3143379"/>
                <a:gd name="connsiteY0" fmla="*/ 0 h 900756"/>
                <a:gd name="connsiteX1" fmla="*/ 3143379 w 3143379"/>
                <a:gd name="connsiteY1" fmla="*/ 0 h 900756"/>
                <a:gd name="connsiteX2" fmla="*/ 3143379 w 3143379"/>
                <a:gd name="connsiteY2" fmla="*/ 900756 h 900756"/>
                <a:gd name="connsiteX3" fmla="*/ 0 w 3143379"/>
                <a:gd name="connsiteY3" fmla="*/ 900756 h 900756"/>
                <a:gd name="connsiteX4" fmla="*/ 0 w 3143379"/>
                <a:gd name="connsiteY4" fmla="*/ 0 h 900756"/>
                <a:gd name="connsiteX0" fmla="*/ 0 w 3143379"/>
                <a:gd name="connsiteY0" fmla="*/ 0 h 900756"/>
                <a:gd name="connsiteX1" fmla="*/ 3143379 w 3143379"/>
                <a:gd name="connsiteY1" fmla="*/ 0 h 900756"/>
                <a:gd name="connsiteX2" fmla="*/ 2958821 w 3143379"/>
                <a:gd name="connsiteY2" fmla="*/ 900756 h 900756"/>
                <a:gd name="connsiteX3" fmla="*/ 0 w 3143379"/>
                <a:gd name="connsiteY3" fmla="*/ 900756 h 900756"/>
                <a:gd name="connsiteX4" fmla="*/ 0 w 3143379"/>
                <a:gd name="connsiteY4" fmla="*/ 0 h 900756"/>
                <a:gd name="connsiteX0" fmla="*/ 0 w 3143379"/>
                <a:gd name="connsiteY0" fmla="*/ 0 h 900756"/>
                <a:gd name="connsiteX1" fmla="*/ 3143379 w 3143379"/>
                <a:gd name="connsiteY1" fmla="*/ 0 h 900756"/>
                <a:gd name="connsiteX2" fmla="*/ 2933421 w 3143379"/>
                <a:gd name="connsiteY2" fmla="*/ 900756 h 900756"/>
                <a:gd name="connsiteX3" fmla="*/ 0 w 3143379"/>
                <a:gd name="connsiteY3" fmla="*/ 900756 h 900756"/>
                <a:gd name="connsiteX4" fmla="*/ 0 w 3143379"/>
                <a:gd name="connsiteY4" fmla="*/ 0 h 90075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143379" h="900756">
                  <a:moveTo>
                    <a:pt x="0" y="0"/>
                  </a:moveTo>
                  <a:lnTo>
                    <a:pt x="3143379" y="0"/>
                  </a:lnTo>
                  <a:lnTo>
                    <a:pt x="2933421" y="900756"/>
                  </a:lnTo>
                  <a:lnTo>
                    <a:pt x="0" y="900756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uk-UA"/>
            </a:p>
          </p:txBody>
        </p:sp>
        <p:sp>
          <p:nvSpPr>
            <p:cNvPr id="28" name="Прямоугольник 27"/>
            <p:cNvSpPr/>
            <p:nvPr userDrawn="1"/>
          </p:nvSpPr>
          <p:spPr>
            <a:xfrm>
              <a:off x="0" y="1491612"/>
              <a:ext cx="360000" cy="2160276"/>
            </a:xfrm>
            <a:prstGeom prst="rect">
              <a:avLst/>
            </a:prstGeom>
            <a:solidFill>
              <a:schemeClr val="accent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uk-UA"/>
            </a:p>
          </p:txBody>
        </p:sp>
      </p:grpSp>
      <p:sp>
        <p:nvSpPr>
          <p:cNvPr id="2" name="Заголовок 1"/>
          <p:cNvSpPr>
            <a:spLocks noGrp="1"/>
          </p:cNvSpPr>
          <p:nvPr userDrawn="1">
            <p:ph type="title" hasCustomPrompt="1"/>
          </p:nvPr>
        </p:nvSpPr>
        <p:spPr>
          <a:xfrm>
            <a:off x="1872000" y="1885439"/>
            <a:ext cx="5940000" cy="405000"/>
          </a:xfrm>
          <a:prstGeom prst="rect">
            <a:avLst/>
          </a:prstGeom>
        </p:spPr>
        <p:txBody>
          <a:bodyPr anchor="t">
            <a:normAutofit/>
          </a:bodyPr>
          <a:lstStyle>
            <a:lvl1pPr algn="l">
              <a:defRPr sz="2600" b="1" cap="none">
                <a:solidFill>
                  <a:schemeClr val="tx1"/>
                </a:solidFill>
              </a:defRPr>
            </a:lvl1pPr>
          </a:lstStyle>
          <a:p>
            <a:r>
              <a:rPr lang="uk-UA" noProof="0" dirty="0" smtClean="0"/>
              <a:t>Розділ</a:t>
            </a:r>
            <a:endParaRPr lang="uk-UA" noProof="0" dirty="0"/>
          </a:p>
        </p:txBody>
      </p:sp>
      <p:sp>
        <p:nvSpPr>
          <p:cNvPr id="3" name="Текст 2"/>
          <p:cNvSpPr>
            <a:spLocks noGrp="1"/>
          </p:cNvSpPr>
          <p:nvPr userDrawn="1">
            <p:ph type="body" idx="1" hasCustomPrompt="1"/>
          </p:nvPr>
        </p:nvSpPr>
        <p:spPr>
          <a:xfrm>
            <a:off x="1872000" y="2301750"/>
            <a:ext cx="5940000" cy="810000"/>
          </a:xfrm>
          <a:prstGeom prst="rect">
            <a:avLst/>
          </a:prstGeom>
        </p:spPr>
        <p:txBody>
          <a:bodyPr anchor="t">
            <a:normAutofit/>
          </a:bodyPr>
          <a:lstStyle>
            <a:lvl1pPr marL="0" indent="0">
              <a:buNone/>
              <a:defRPr sz="2600" b="1">
                <a:solidFill>
                  <a:schemeClr val="bg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uk-UA" noProof="0" dirty="0" smtClean="0"/>
              <a:t>Назва розділу</a:t>
            </a:r>
          </a:p>
        </p:txBody>
      </p:sp>
      <p:sp>
        <p:nvSpPr>
          <p:cNvPr id="13" name="Прямоугольник 11"/>
          <p:cNvSpPr/>
          <p:nvPr userDrawn="1"/>
        </p:nvSpPr>
        <p:spPr>
          <a:xfrm>
            <a:off x="8532507" y="2614610"/>
            <a:ext cx="611494" cy="2528890"/>
          </a:xfrm>
          <a:custGeom>
            <a:avLst/>
            <a:gdLst>
              <a:gd name="connsiteX0" fmla="*/ 0 w 611493"/>
              <a:gd name="connsiteY0" fmla="*/ 0 h 2528884"/>
              <a:gd name="connsiteX1" fmla="*/ 611493 w 611493"/>
              <a:gd name="connsiteY1" fmla="*/ 0 h 2528884"/>
              <a:gd name="connsiteX2" fmla="*/ 611493 w 611493"/>
              <a:gd name="connsiteY2" fmla="*/ 2528884 h 2528884"/>
              <a:gd name="connsiteX3" fmla="*/ 0 w 611493"/>
              <a:gd name="connsiteY3" fmla="*/ 2528884 h 2528884"/>
              <a:gd name="connsiteX4" fmla="*/ 0 w 611493"/>
              <a:gd name="connsiteY4" fmla="*/ 0 h 2528884"/>
              <a:gd name="connsiteX0" fmla="*/ 0 w 611493"/>
              <a:gd name="connsiteY0" fmla="*/ 2528884 h 2528884"/>
              <a:gd name="connsiteX1" fmla="*/ 611493 w 611493"/>
              <a:gd name="connsiteY1" fmla="*/ 0 h 2528884"/>
              <a:gd name="connsiteX2" fmla="*/ 611493 w 611493"/>
              <a:gd name="connsiteY2" fmla="*/ 2528884 h 2528884"/>
              <a:gd name="connsiteX3" fmla="*/ 0 w 611493"/>
              <a:gd name="connsiteY3" fmla="*/ 2528884 h 25288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11493" h="2528884">
                <a:moveTo>
                  <a:pt x="0" y="2528884"/>
                </a:moveTo>
                <a:lnTo>
                  <a:pt x="611493" y="0"/>
                </a:lnTo>
                <a:lnTo>
                  <a:pt x="611493" y="2528884"/>
                </a:lnTo>
                <a:lnTo>
                  <a:pt x="0" y="2528884"/>
                </a:lnTo>
                <a:close/>
              </a:path>
            </a:pathLst>
          </a:custGeom>
          <a:solidFill>
            <a:schemeClr val="accent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pic>
        <p:nvPicPr>
          <p:cNvPr id="15" name="Picture 2" descr="D:\DESIGN\РЕБРЕНДИНГ\Templates\PowerPoint\06-2018\16x9\Presentation_16x9-01.png"/>
          <p:cNvPicPr>
            <a:picLocks noChangeAspect="1" noChangeArrowheads="1"/>
          </p:cNvPicPr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975"/>
          <a:stretch/>
        </p:blipFill>
        <p:spPr bwMode="auto">
          <a:xfrm>
            <a:off x="0" y="0"/>
            <a:ext cx="1101311" cy="5144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247830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Об'є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 hasCustomPrompt="1"/>
          </p:nvPr>
        </p:nvSpPr>
        <p:spPr>
          <a:xfrm>
            <a:off x="792163" y="250367"/>
            <a:ext cx="7920000" cy="540000"/>
          </a:xfrm>
          <a:prstGeom prst="rect">
            <a:avLst/>
          </a:prstGeom>
        </p:spPr>
        <p:txBody>
          <a:bodyPr anchor="b">
            <a:normAutofit/>
          </a:bodyPr>
          <a:lstStyle>
            <a:lvl1pPr algn="l">
              <a:defRPr sz="1500" b="1"/>
            </a:lvl1pPr>
          </a:lstStyle>
          <a:p>
            <a:r>
              <a:rPr lang="uk-UA" noProof="0" dirty="0" smtClean="0"/>
              <a:t>Заголовок</a:t>
            </a:r>
            <a:endParaRPr lang="uk-UA" noProof="0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7011487" y="4731750"/>
            <a:ext cx="1800000" cy="270000"/>
          </a:xfrm>
          <a:prstGeom prst="rect">
            <a:avLst/>
          </a:prstGeom>
        </p:spPr>
        <p:txBody>
          <a:bodyPr/>
          <a:lstStyle/>
          <a:p>
            <a:fld id="{2BFB3B38-107A-41A8-AB75-3D42100AC2B6}" type="slidenum">
              <a:rPr lang="uk-UA" smtClean="0"/>
              <a:t>‹№›</a:t>
            </a:fld>
            <a:endParaRPr lang="uk-UA"/>
          </a:p>
        </p:txBody>
      </p:sp>
      <p:cxnSp>
        <p:nvCxnSpPr>
          <p:cNvPr id="8" name="Пряма сполучна лінія 7"/>
          <p:cNvCxnSpPr/>
          <p:nvPr userDrawn="1"/>
        </p:nvCxnSpPr>
        <p:spPr>
          <a:xfrm>
            <a:off x="797366" y="816750"/>
            <a:ext cx="7920000" cy="0"/>
          </a:xfrm>
          <a:prstGeom prst="line">
            <a:avLst/>
          </a:prstGeom>
          <a:ln w="28575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Объект 3"/>
          <p:cNvSpPr>
            <a:spLocks noGrp="1"/>
          </p:cNvSpPr>
          <p:nvPr>
            <p:ph sz="quarter" idx="13" hasCustomPrompt="1"/>
          </p:nvPr>
        </p:nvSpPr>
        <p:spPr>
          <a:xfrm>
            <a:off x="785384" y="1087041"/>
            <a:ext cx="7920037" cy="3644503"/>
          </a:xfrm>
          <a:prstGeom prst="rect">
            <a:avLst/>
          </a:prstGeom>
        </p:spPr>
        <p:txBody>
          <a:bodyPr/>
          <a:lstStyle>
            <a:lvl1pPr marL="269081" indent="-200025">
              <a:spcBef>
                <a:spcPts val="300"/>
              </a:spcBef>
              <a:buClr>
                <a:schemeClr val="bg2"/>
              </a:buClr>
              <a:buFont typeface="Wingdings" panose="05000000000000000000" pitchFamily="2" charset="2"/>
              <a:buChar char="§"/>
              <a:defRPr sz="1200"/>
            </a:lvl1pPr>
            <a:lvl2pPr marL="536972" indent="-200025">
              <a:spcBef>
                <a:spcPts val="30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 sz="1050"/>
            </a:lvl2pPr>
            <a:lvl3pPr marL="806054" indent="-200025">
              <a:spcBef>
                <a:spcPts val="30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 sz="1050"/>
            </a:lvl3pPr>
            <a:lvl4pPr marL="1073944" indent="-200025">
              <a:spcBef>
                <a:spcPts val="30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 sz="1050"/>
            </a:lvl4pPr>
            <a:lvl5pPr marL="1343025" indent="-200025">
              <a:spcBef>
                <a:spcPts val="30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 sz="1050"/>
            </a:lvl5pPr>
          </a:lstStyle>
          <a:p>
            <a:pPr lvl="0"/>
            <a:r>
              <a:rPr lang="uk-UA" noProof="0" dirty="0" smtClean="0"/>
              <a:t>Текст</a:t>
            </a:r>
          </a:p>
          <a:p>
            <a:pPr lvl="1"/>
            <a:r>
              <a:rPr lang="uk-UA" noProof="0" dirty="0" smtClean="0"/>
              <a:t>Другий рівень</a:t>
            </a:r>
          </a:p>
          <a:p>
            <a:pPr lvl="2"/>
            <a:r>
              <a:rPr lang="uk-UA" noProof="0" dirty="0" smtClean="0"/>
              <a:t>Третій рівень</a:t>
            </a:r>
          </a:p>
          <a:p>
            <a:pPr lvl="3"/>
            <a:r>
              <a:rPr lang="uk-UA" noProof="0" dirty="0" smtClean="0"/>
              <a:t>Четвертий рівень</a:t>
            </a:r>
          </a:p>
          <a:p>
            <a:pPr lvl="4"/>
            <a:r>
              <a:rPr lang="uk-UA" noProof="0" dirty="0" smtClean="0"/>
              <a:t>П’ятий рівень</a:t>
            </a:r>
            <a:endParaRPr lang="uk-UA" noProof="0" dirty="0"/>
          </a:p>
        </p:txBody>
      </p:sp>
    </p:spTree>
    <p:extLst>
      <p:ext uri="{BB962C8B-B14F-4D97-AF65-F5344CB8AC3E}">
        <p14:creationId xmlns:p14="http://schemas.microsoft.com/office/powerpoint/2010/main" val="3142223115"/>
      </p:ext>
    </p:extLst>
  </p:cSld>
  <p:clrMapOvr>
    <a:masterClrMapping/>
  </p:clrMapOvr>
  <p:extLst mod="1">
    <p:ext uri="{DCECCB84-F9BA-43D5-87BE-67443E8EF086}">
      <p15:sldGuideLst xmlns:p15="http://schemas.microsoft.com/office/powerpoint/2012/main">
        <p15:guide id="1" orient="horz" pos="913">
          <p15:clr>
            <a:srgbClr val="FBAE40"/>
          </p15:clr>
        </p15:guide>
        <p15:guide id="2" pos="499">
          <p15:clr>
            <a:srgbClr val="FBAE40"/>
          </p15:clr>
        </p15:guide>
        <p15:guide id="3" orient="horz" pos="3974">
          <p15:clr>
            <a:srgbClr val="FBAE40"/>
          </p15:clr>
        </p15:guide>
        <p15:guide id="4" pos="5488">
          <p15:clr>
            <a:srgbClr val="FBAE40"/>
          </p15:clr>
        </p15:guide>
        <p15:guide id="5" orient="horz" pos="2448">
          <p15:clr>
            <a:srgbClr val="FBAE40"/>
          </p15:clr>
        </p15:guide>
        <p15:guide id="6" pos="2993">
          <p15:clr>
            <a:srgbClr val="FBAE40"/>
          </p15:clr>
        </p15:guide>
      </p15:sldGuideLst>
    </p:ext>
  </p:extLs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Об'є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 hasCustomPrompt="1"/>
          </p:nvPr>
        </p:nvSpPr>
        <p:spPr>
          <a:xfrm>
            <a:off x="792163" y="250367"/>
            <a:ext cx="7920000" cy="540000"/>
          </a:xfrm>
          <a:prstGeom prst="rect">
            <a:avLst/>
          </a:prstGeom>
        </p:spPr>
        <p:txBody>
          <a:bodyPr anchor="b">
            <a:normAutofit/>
          </a:bodyPr>
          <a:lstStyle>
            <a:lvl1pPr algn="l">
              <a:defRPr sz="2000" b="1"/>
            </a:lvl1pPr>
          </a:lstStyle>
          <a:p>
            <a:r>
              <a:rPr lang="uk-UA" noProof="0" dirty="0" smtClean="0"/>
              <a:t>Заголовок</a:t>
            </a:r>
            <a:endParaRPr lang="uk-UA" noProof="0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7011487" y="4731750"/>
            <a:ext cx="1800000" cy="270000"/>
          </a:xfrm>
          <a:prstGeom prst="rect">
            <a:avLst/>
          </a:prstGeom>
        </p:spPr>
        <p:txBody>
          <a:bodyPr/>
          <a:lstStyle/>
          <a:p>
            <a:fld id="{2BFB3B38-107A-41A8-AB75-3D42100AC2B6}" type="slidenum">
              <a:rPr lang="uk-UA" smtClean="0"/>
              <a:t>‹№›</a:t>
            </a:fld>
            <a:endParaRPr lang="uk-UA"/>
          </a:p>
        </p:txBody>
      </p:sp>
      <p:cxnSp>
        <p:nvCxnSpPr>
          <p:cNvPr id="8" name="Пряма сполучна лінія 7"/>
          <p:cNvCxnSpPr/>
          <p:nvPr userDrawn="1"/>
        </p:nvCxnSpPr>
        <p:spPr>
          <a:xfrm>
            <a:off x="797366" y="816750"/>
            <a:ext cx="7920000" cy="0"/>
          </a:xfrm>
          <a:prstGeom prst="line">
            <a:avLst/>
          </a:prstGeom>
          <a:ln w="28575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Объект 3"/>
          <p:cNvSpPr>
            <a:spLocks noGrp="1"/>
          </p:cNvSpPr>
          <p:nvPr>
            <p:ph sz="quarter" idx="13" hasCustomPrompt="1"/>
          </p:nvPr>
        </p:nvSpPr>
        <p:spPr>
          <a:xfrm>
            <a:off x="785383" y="1087041"/>
            <a:ext cx="7920037" cy="3644503"/>
          </a:xfrm>
          <a:prstGeom prst="rect">
            <a:avLst/>
          </a:prstGeom>
        </p:spPr>
        <p:txBody>
          <a:bodyPr/>
          <a:lstStyle>
            <a:lvl1pPr marL="358775" indent="-266700">
              <a:spcBef>
                <a:spcPts val="400"/>
              </a:spcBef>
              <a:buClr>
                <a:schemeClr val="bg2"/>
              </a:buClr>
              <a:buFont typeface="Wingdings" panose="05000000000000000000" pitchFamily="2" charset="2"/>
              <a:buChar char="§"/>
              <a:defRPr sz="1600"/>
            </a:lvl1pPr>
            <a:lvl2pPr marL="715963" indent="-266700">
              <a:spcBef>
                <a:spcPts val="40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 sz="1400"/>
            </a:lvl2pPr>
            <a:lvl3pPr marL="1074738" indent="-266700">
              <a:spcBef>
                <a:spcPts val="40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 sz="1400"/>
            </a:lvl3pPr>
            <a:lvl4pPr marL="1431925" indent="-266700">
              <a:spcBef>
                <a:spcPts val="40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 sz="1400"/>
            </a:lvl4pPr>
            <a:lvl5pPr marL="1790700" indent="-266700">
              <a:spcBef>
                <a:spcPts val="40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 sz="1400"/>
            </a:lvl5pPr>
          </a:lstStyle>
          <a:p>
            <a:pPr lvl="0"/>
            <a:r>
              <a:rPr lang="uk-UA" noProof="0" dirty="0" smtClean="0"/>
              <a:t>Текст</a:t>
            </a:r>
          </a:p>
          <a:p>
            <a:pPr lvl="1"/>
            <a:r>
              <a:rPr lang="uk-UA" noProof="0" dirty="0" smtClean="0"/>
              <a:t>Другий рівень</a:t>
            </a:r>
          </a:p>
          <a:p>
            <a:pPr lvl="2"/>
            <a:r>
              <a:rPr lang="uk-UA" noProof="0" dirty="0" smtClean="0"/>
              <a:t>Третій рівень</a:t>
            </a:r>
          </a:p>
          <a:p>
            <a:pPr lvl="3"/>
            <a:r>
              <a:rPr lang="uk-UA" noProof="0" dirty="0" smtClean="0"/>
              <a:t>Четвертий рівень</a:t>
            </a:r>
          </a:p>
          <a:p>
            <a:pPr lvl="4"/>
            <a:r>
              <a:rPr lang="uk-UA" noProof="0" dirty="0" smtClean="0"/>
              <a:t>П’ятий рівень</a:t>
            </a:r>
            <a:endParaRPr lang="uk-UA" noProof="0" dirty="0"/>
          </a:p>
        </p:txBody>
      </p:sp>
    </p:spTree>
    <p:extLst>
      <p:ext uri="{BB962C8B-B14F-4D97-AF65-F5344CB8AC3E}">
        <p14:creationId xmlns:p14="http://schemas.microsoft.com/office/powerpoint/2010/main" val="3645706641"/>
      </p:ext>
    </p:extLst>
  </p:cSld>
  <p:clrMapOvr>
    <a:masterClrMapping/>
  </p:clrMapOvr>
  <p:extLst mod="1">
    <p:ext uri="{DCECCB84-F9BA-43D5-87BE-67443E8EF086}">
      <p15:sldGuideLst xmlns:p15="http://schemas.microsoft.com/office/powerpoint/2012/main">
        <p15:guide id="1" orient="horz" pos="913" userDrawn="1">
          <p15:clr>
            <a:srgbClr val="FBAE40"/>
          </p15:clr>
        </p15:guide>
        <p15:guide id="2" pos="499" userDrawn="1">
          <p15:clr>
            <a:srgbClr val="FBAE40"/>
          </p15:clr>
        </p15:guide>
        <p15:guide id="3" orient="horz" pos="3974" userDrawn="1">
          <p15:clr>
            <a:srgbClr val="FBAE40"/>
          </p15:clr>
        </p15:guide>
        <p15:guide id="4" pos="5488" userDrawn="1">
          <p15:clr>
            <a:srgbClr val="FBAE40"/>
          </p15:clr>
        </p15:guide>
        <p15:guide id="5" orient="horz" pos="2448" userDrawn="1">
          <p15:clr>
            <a:srgbClr val="FBAE40"/>
          </p15:clr>
        </p15:guide>
        <p15:guide id="6" pos="2993" userDrawn="1">
          <p15:clr>
            <a:srgbClr val="FBAE40"/>
          </p15:clr>
        </p15:guide>
      </p15:sldGuideLst>
    </p:ext>
  </p:extLs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Текст і об'є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 hasCustomPrompt="1"/>
          </p:nvPr>
        </p:nvSpPr>
        <p:spPr>
          <a:xfrm>
            <a:off x="792163" y="250367"/>
            <a:ext cx="7920000" cy="540000"/>
          </a:xfrm>
          <a:prstGeom prst="rect">
            <a:avLst/>
          </a:prstGeom>
        </p:spPr>
        <p:txBody>
          <a:bodyPr anchor="b">
            <a:normAutofit/>
          </a:bodyPr>
          <a:lstStyle>
            <a:lvl1pPr algn="l">
              <a:defRPr sz="2000" b="1"/>
            </a:lvl1pPr>
          </a:lstStyle>
          <a:p>
            <a:r>
              <a:rPr lang="uk-UA" noProof="0" dirty="0" smtClean="0"/>
              <a:t>Заголовок</a:t>
            </a:r>
            <a:endParaRPr lang="uk-UA" noProof="0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7011487" y="4731750"/>
            <a:ext cx="1800000" cy="270000"/>
          </a:xfrm>
          <a:prstGeom prst="rect">
            <a:avLst/>
          </a:prstGeom>
        </p:spPr>
        <p:txBody>
          <a:bodyPr/>
          <a:lstStyle/>
          <a:p>
            <a:fld id="{2BFB3B38-107A-41A8-AB75-3D42100AC2B6}" type="slidenum">
              <a:rPr lang="uk-UA" smtClean="0"/>
              <a:t>‹№›</a:t>
            </a:fld>
            <a:endParaRPr lang="uk-UA"/>
          </a:p>
        </p:txBody>
      </p:sp>
      <p:cxnSp>
        <p:nvCxnSpPr>
          <p:cNvPr id="8" name="Пряма сполучна лінія 7"/>
          <p:cNvCxnSpPr/>
          <p:nvPr userDrawn="1"/>
        </p:nvCxnSpPr>
        <p:spPr>
          <a:xfrm>
            <a:off x="797366" y="816750"/>
            <a:ext cx="7920000" cy="0"/>
          </a:xfrm>
          <a:prstGeom prst="line">
            <a:avLst/>
          </a:prstGeom>
          <a:ln w="28575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Текст 5"/>
          <p:cNvSpPr>
            <a:spLocks noGrp="1"/>
          </p:cNvSpPr>
          <p:nvPr>
            <p:ph type="body" sz="quarter" idx="14" hasCustomPrompt="1"/>
          </p:nvPr>
        </p:nvSpPr>
        <p:spPr>
          <a:xfrm>
            <a:off x="791760" y="1086544"/>
            <a:ext cx="7920441" cy="1080206"/>
          </a:xfrm>
          <a:prstGeom prst="rect">
            <a:avLst/>
          </a:prstGeom>
        </p:spPr>
        <p:txBody>
          <a:bodyPr/>
          <a:lstStyle>
            <a:lvl1pPr marL="358775" indent="-266700">
              <a:spcBef>
                <a:spcPts val="400"/>
              </a:spcBef>
              <a:buClr>
                <a:schemeClr val="bg2"/>
              </a:buClr>
              <a:buFont typeface="Wingdings" panose="05000000000000000000" pitchFamily="2" charset="2"/>
              <a:buChar char="§"/>
              <a:defRPr sz="1600"/>
            </a:lvl1pPr>
            <a:lvl2pPr marL="715963" indent="-266700">
              <a:spcBef>
                <a:spcPts val="40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 sz="1400"/>
            </a:lvl2pPr>
            <a:lvl3pPr marL="1076325" indent="-263525">
              <a:spcBef>
                <a:spcPts val="400"/>
              </a:spcBef>
              <a:buClr>
                <a:schemeClr val="accent2"/>
              </a:buClr>
              <a:defRPr sz="1400"/>
            </a:lvl3pPr>
            <a:lvl4pPr marL="1435100" indent="-271463">
              <a:spcBef>
                <a:spcPts val="40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 sz="1400"/>
            </a:lvl4pPr>
            <a:lvl5pPr marL="1789113" indent="-271463">
              <a:spcBef>
                <a:spcPts val="40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 sz="1400"/>
            </a:lvl5pPr>
          </a:lstStyle>
          <a:p>
            <a:pPr lvl="0"/>
            <a:r>
              <a:rPr lang="uk-UA" noProof="0" dirty="0" smtClean="0"/>
              <a:t>Текст</a:t>
            </a:r>
          </a:p>
          <a:p>
            <a:pPr lvl="1"/>
            <a:r>
              <a:rPr lang="uk-UA" noProof="0" dirty="0" smtClean="0"/>
              <a:t>Другий рівень</a:t>
            </a:r>
          </a:p>
          <a:p>
            <a:pPr lvl="2"/>
            <a:r>
              <a:rPr lang="uk-UA" noProof="0" dirty="0" smtClean="0"/>
              <a:t>Третій рівень</a:t>
            </a:r>
          </a:p>
          <a:p>
            <a:pPr lvl="3"/>
            <a:r>
              <a:rPr lang="uk-UA" noProof="0" dirty="0" smtClean="0"/>
              <a:t>Четвертий рівень</a:t>
            </a:r>
            <a:endParaRPr lang="uk-UA" noProof="0" dirty="0"/>
          </a:p>
        </p:txBody>
      </p:sp>
      <p:sp>
        <p:nvSpPr>
          <p:cNvPr id="4" name="Объект 3"/>
          <p:cNvSpPr>
            <a:spLocks noGrp="1"/>
          </p:cNvSpPr>
          <p:nvPr>
            <p:ph sz="quarter" idx="15" hasCustomPrompt="1"/>
          </p:nvPr>
        </p:nvSpPr>
        <p:spPr>
          <a:xfrm>
            <a:off x="792163" y="2301479"/>
            <a:ext cx="7924800" cy="2430065"/>
          </a:xfrm>
          <a:prstGeom prst="rect">
            <a:avLst/>
          </a:prstGeom>
        </p:spPr>
        <p:txBody>
          <a:bodyPr/>
          <a:lstStyle>
            <a:lvl1pPr marL="358775" indent="-266700">
              <a:spcBef>
                <a:spcPts val="400"/>
              </a:spcBef>
              <a:buClr>
                <a:schemeClr val="bg2"/>
              </a:buClr>
              <a:buFont typeface="Wingdings" panose="05000000000000000000" pitchFamily="2" charset="2"/>
              <a:buChar char="§"/>
              <a:defRPr sz="1600"/>
            </a:lvl1pPr>
            <a:lvl2pPr marL="715963" indent="-266700">
              <a:spcBef>
                <a:spcPts val="40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 sz="1400"/>
            </a:lvl2pPr>
            <a:lvl3pPr marL="1074738" indent="-266700">
              <a:spcBef>
                <a:spcPts val="40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 sz="1400"/>
            </a:lvl3pPr>
            <a:lvl4pPr marL="1431925" indent="-266700">
              <a:spcBef>
                <a:spcPts val="40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 sz="1400"/>
            </a:lvl4pPr>
            <a:lvl5pPr marL="1790700" indent="-274638">
              <a:spcBef>
                <a:spcPts val="40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 sz="1400"/>
            </a:lvl5pPr>
          </a:lstStyle>
          <a:p>
            <a:pPr lvl="0"/>
            <a:r>
              <a:rPr lang="uk-UA" noProof="0" dirty="0" smtClean="0"/>
              <a:t>Текст</a:t>
            </a:r>
          </a:p>
          <a:p>
            <a:pPr lvl="1"/>
            <a:r>
              <a:rPr lang="uk-UA" noProof="0" dirty="0" smtClean="0"/>
              <a:t>Другий рівень</a:t>
            </a:r>
          </a:p>
          <a:p>
            <a:pPr lvl="2"/>
            <a:r>
              <a:rPr lang="uk-UA" noProof="0" dirty="0" smtClean="0"/>
              <a:t>Третій рівень</a:t>
            </a:r>
          </a:p>
          <a:p>
            <a:pPr lvl="3"/>
            <a:r>
              <a:rPr lang="uk-UA" noProof="0" dirty="0" smtClean="0"/>
              <a:t>Четвертий рівень</a:t>
            </a:r>
          </a:p>
          <a:p>
            <a:pPr lvl="4"/>
            <a:r>
              <a:rPr lang="uk-UA" noProof="0" dirty="0" smtClean="0"/>
              <a:t>П’ятий рівень</a:t>
            </a:r>
            <a:endParaRPr lang="uk-UA" noProof="0" dirty="0"/>
          </a:p>
        </p:txBody>
      </p:sp>
    </p:spTree>
    <p:extLst>
      <p:ext uri="{BB962C8B-B14F-4D97-AF65-F5344CB8AC3E}">
        <p14:creationId xmlns:p14="http://schemas.microsoft.com/office/powerpoint/2010/main" val="279243284"/>
      </p:ext>
    </p:extLst>
  </p:cSld>
  <p:clrMapOvr>
    <a:masterClrMapping/>
  </p:clrMapOvr>
  <p:extLst mod="1">
    <p:ext uri="{DCECCB84-F9BA-43D5-87BE-67443E8EF086}">
      <p15:sldGuideLst xmlns:p15="http://schemas.microsoft.com/office/powerpoint/2012/main">
        <p15:guide id="1" orient="horz" pos="913" userDrawn="1">
          <p15:clr>
            <a:srgbClr val="FBAE40"/>
          </p15:clr>
        </p15:guide>
        <p15:guide id="2" pos="499" userDrawn="1">
          <p15:clr>
            <a:srgbClr val="FBAE40"/>
          </p15:clr>
        </p15:guide>
        <p15:guide id="3" orient="horz" pos="3974" userDrawn="1">
          <p15:clr>
            <a:srgbClr val="FBAE40"/>
          </p15:clr>
        </p15:guide>
        <p15:guide id="4" pos="5488" userDrawn="1">
          <p15:clr>
            <a:srgbClr val="FBAE40"/>
          </p15:clr>
        </p15:guide>
        <p15:guide id="5" orient="horz" pos="2448" userDrawn="1">
          <p15:clr>
            <a:srgbClr val="FBAE40"/>
          </p15:clr>
        </p15:guide>
        <p15:guide id="6" pos="2993" userDrawn="1">
          <p15:clr>
            <a:srgbClr val="FBAE40"/>
          </p15:clr>
        </p15:guide>
      </p15:sldGuideLst>
    </p:ext>
  </p:extLs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Об'єкт і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 hasCustomPrompt="1"/>
          </p:nvPr>
        </p:nvSpPr>
        <p:spPr>
          <a:xfrm>
            <a:off x="792163" y="250367"/>
            <a:ext cx="7920000" cy="540000"/>
          </a:xfrm>
          <a:prstGeom prst="rect">
            <a:avLst/>
          </a:prstGeom>
        </p:spPr>
        <p:txBody>
          <a:bodyPr anchor="b">
            <a:normAutofit/>
          </a:bodyPr>
          <a:lstStyle>
            <a:lvl1pPr algn="l">
              <a:defRPr sz="2000" b="1"/>
            </a:lvl1pPr>
          </a:lstStyle>
          <a:p>
            <a:r>
              <a:rPr lang="uk-UA" noProof="0" dirty="0" smtClean="0"/>
              <a:t>Заголовок</a:t>
            </a:r>
            <a:endParaRPr lang="uk-UA" noProof="0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7011487" y="4731750"/>
            <a:ext cx="1800000" cy="270000"/>
          </a:xfrm>
          <a:prstGeom prst="rect">
            <a:avLst/>
          </a:prstGeom>
        </p:spPr>
        <p:txBody>
          <a:bodyPr/>
          <a:lstStyle/>
          <a:p>
            <a:fld id="{2BFB3B38-107A-41A8-AB75-3D42100AC2B6}" type="slidenum">
              <a:rPr lang="uk-UA" smtClean="0"/>
              <a:t>‹№›</a:t>
            </a:fld>
            <a:endParaRPr lang="uk-UA"/>
          </a:p>
        </p:txBody>
      </p:sp>
      <p:cxnSp>
        <p:nvCxnSpPr>
          <p:cNvPr id="8" name="Пряма сполучна лінія 7"/>
          <p:cNvCxnSpPr/>
          <p:nvPr userDrawn="1"/>
        </p:nvCxnSpPr>
        <p:spPr>
          <a:xfrm>
            <a:off x="797366" y="816750"/>
            <a:ext cx="7920000" cy="0"/>
          </a:xfrm>
          <a:prstGeom prst="line">
            <a:avLst/>
          </a:prstGeom>
          <a:ln w="28575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Текст 5"/>
          <p:cNvSpPr>
            <a:spLocks noGrp="1"/>
          </p:cNvSpPr>
          <p:nvPr>
            <p:ph type="body" sz="quarter" idx="14" hasCustomPrompt="1"/>
          </p:nvPr>
        </p:nvSpPr>
        <p:spPr>
          <a:xfrm>
            <a:off x="791760" y="3651338"/>
            <a:ext cx="7920441" cy="1080206"/>
          </a:xfrm>
          <a:prstGeom prst="rect">
            <a:avLst/>
          </a:prstGeom>
        </p:spPr>
        <p:txBody>
          <a:bodyPr/>
          <a:lstStyle>
            <a:lvl1pPr marL="357188" indent="-273050">
              <a:spcBef>
                <a:spcPts val="400"/>
              </a:spcBef>
              <a:buClr>
                <a:schemeClr val="bg2"/>
              </a:buClr>
              <a:buFont typeface="Wingdings" panose="05000000000000000000" pitchFamily="2" charset="2"/>
              <a:buChar char="§"/>
              <a:defRPr sz="1600"/>
            </a:lvl1pPr>
            <a:lvl2pPr marL="714375" indent="-263525">
              <a:spcBef>
                <a:spcPts val="40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 sz="1400"/>
            </a:lvl2pPr>
            <a:lvl3pPr marL="1076325" indent="-263525">
              <a:spcBef>
                <a:spcPts val="400"/>
              </a:spcBef>
              <a:buClr>
                <a:schemeClr val="accent2"/>
              </a:buClr>
              <a:defRPr sz="1400"/>
            </a:lvl3pPr>
            <a:lvl4pPr marL="1435100" indent="-271463">
              <a:spcBef>
                <a:spcPts val="40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 sz="1400"/>
            </a:lvl4pPr>
            <a:lvl5pPr marL="1789113" indent="-271463">
              <a:spcBef>
                <a:spcPts val="40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 sz="1400"/>
            </a:lvl5pPr>
          </a:lstStyle>
          <a:p>
            <a:pPr lvl="0"/>
            <a:r>
              <a:rPr lang="uk-UA" noProof="0" dirty="0" smtClean="0"/>
              <a:t>Текст</a:t>
            </a:r>
          </a:p>
          <a:p>
            <a:pPr lvl="1"/>
            <a:r>
              <a:rPr lang="uk-UA" noProof="0" dirty="0" smtClean="0"/>
              <a:t>Другий рівень</a:t>
            </a:r>
          </a:p>
          <a:p>
            <a:pPr lvl="2"/>
            <a:r>
              <a:rPr lang="uk-UA" noProof="0" dirty="0" smtClean="0"/>
              <a:t>Третій рівень</a:t>
            </a:r>
          </a:p>
          <a:p>
            <a:pPr lvl="3"/>
            <a:r>
              <a:rPr lang="uk-UA" noProof="0" dirty="0" smtClean="0"/>
              <a:t>Четвертий рівень</a:t>
            </a:r>
            <a:endParaRPr lang="uk-UA" noProof="0" dirty="0"/>
          </a:p>
        </p:txBody>
      </p:sp>
      <p:sp>
        <p:nvSpPr>
          <p:cNvPr id="4" name="Объект 3"/>
          <p:cNvSpPr>
            <a:spLocks noGrp="1"/>
          </p:cNvSpPr>
          <p:nvPr>
            <p:ph sz="quarter" idx="15" hasCustomPrompt="1"/>
          </p:nvPr>
        </p:nvSpPr>
        <p:spPr>
          <a:xfrm>
            <a:off x="792163" y="1087042"/>
            <a:ext cx="7924800" cy="2430065"/>
          </a:xfrm>
          <a:prstGeom prst="rect">
            <a:avLst/>
          </a:prstGeom>
        </p:spPr>
        <p:txBody>
          <a:bodyPr/>
          <a:lstStyle>
            <a:lvl1pPr marL="358775" indent="-266700">
              <a:spcBef>
                <a:spcPts val="400"/>
              </a:spcBef>
              <a:buClr>
                <a:schemeClr val="bg2"/>
              </a:buClr>
              <a:buFont typeface="Wingdings" panose="05000000000000000000" pitchFamily="2" charset="2"/>
              <a:buChar char="§"/>
              <a:defRPr sz="1600"/>
            </a:lvl1pPr>
            <a:lvl2pPr marL="715963" indent="-266700">
              <a:spcBef>
                <a:spcPts val="40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 sz="1400"/>
            </a:lvl2pPr>
            <a:lvl3pPr marL="1074738" indent="-266700">
              <a:spcBef>
                <a:spcPts val="40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 sz="1400"/>
            </a:lvl3pPr>
            <a:lvl4pPr marL="1431925" indent="-266700">
              <a:spcBef>
                <a:spcPts val="40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 sz="1400"/>
            </a:lvl4pPr>
            <a:lvl5pPr marL="1790700" indent="-274638">
              <a:spcBef>
                <a:spcPts val="40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 sz="1400"/>
            </a:lvl5pPr>
          </a:lstStyle>
          <a:p>
            <a:pPr lvl="0"/>
            <a:r>
              <a:rPr lang="uk-UA" noProof="0" dirty="0" smtClean="0"/>
              <a:t>Текст</a:t>
            </a:r>
          </a:p>
          <a:p>
            <a:pPr lvl="1"/>
            <a:r>
              <a:rPr lang="uk-UA" noProof="0" dirty="0" smtClean="0"/>
              <a:t>Другий рівень</a:t>
            </a:r>
          </a:p>
          <a:p>
            <a:pPr lvl="2"/>
            <a:r>
              <a:rPr lang="uk-UA" noProof="0" dirty="0" smtClean="0"/>
              <a:t>Третій рівень</a:t>
            </a:r>
          </a:p>
          <a:p>
            <a:pPr lvl="3"/>
            <a:r>
              <a:rPr lang="uk-UA" noProof="0" dirty="0" smtClean="0"/>
              <a:t>Четвертий рівень</a:t>
            </a:r>
          </a:p>
          <a:p>
            <a:pPr lvl="4"/>
            <a:r>
              <a:rPr lang="uk-UA" noProof="0" dirty="0" smtClean="0"/>
              <a:t>П’ятий рівень</a:t>
            </a:r>
            <a:endParaRPr lang="uk-UA" noProof="0" dirty="0"/>
          </a:p>
        </p:txBody>
      </p:sp>
    </p:spTree>
    <p:extLst>
      <p:ext uri="{BB962C8B-B14F-4D97-AF65-F5344CB8AC3E}">
        <p14:creationId xmlns:p14="http://schemas.microsoft.com/office/powerpoint/2010/main" val="1442388261"/>
      </p:ext>
    </p:extLst>
  </p:cSld>
  <p:clrMapOvr>
    <a:masterClrMapping/>
  </p:clrMapOvr>
  <p:extLst mod="1">
    <p:ext uri="{DCECCB84-F9BA-43D5-87BE-67443E8EF086}">
      <p15:sldGuideLst xmlns:p15="http://schemas.microsoft.com/office/powerpoint/2012/main">
        <p15:guide id="1" orient="horz" pos="913" userDrawn="1">
          <p15:clr>
            <a:srgbClr val="FBAE40"/>
          </p15:clr>
        </p15:guide>
        <p15:guide id="2" pos="499" userDrawn="1">
          <p15:clr>
            <a:srgbClr val="FBAE40"/>
          </p15:clr>
        </p15:guide>
        <p15:guide id="3" orient="horz" pos="3974" userDrawn="1">
          <p15:clr>
            <a:srgbClr val="FBAE40"/>
          </p15:clr>
        </p15:guide>
        <p15:guide id="4" pos="5488" userDrawn="1">
          <p15:clr>
            <a:srgbClr val="FBAE40"/>
          </p15:clr>
        </p15:guide>
        <p15:guide id="5" orient="horz" pos="2448" userDrawn="1">
          <p15:clr>
            <a:srgbClr val="FBAE40"/>
          </p15:clr>
        </p15:guide>
        <p15:guide id="6" pos="2993" userDrawn="1">
          <p15:clr>
            <a:srgbClr val="FBAE40"/>
          </p15:clr>
        </p15:guide>
      </p15:sldGuideLst>
    </p:ext>
  </p:extLs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Два об'єкт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Заголовок 1"/>
          <p:cNvSpPr>
            <a:spLocks noGrp="1"/>
          </p:cNvSpPr>
          <p:nvPr>
            <p:ph type="title" hasCustomPrompt="1"/>
          </p:nvPr>
        </p:nvSpPr>
        <p:spPr>
          <a:xfrm>
            <a:off x="792163" y="250367"/>
            <a:ext cx="7920000" cy="540000"/>
          </a:xfrm>
          <a:prstGeom prst="rect">
            <a:avLst/>
          </a:prstGeom>
        </p:spPr>
        <p:txBody>
          <a:bodyPr anchor="b">
            <a:normAutofit/>
          </a:bodyPr>
          <a:lstStyle>
            <a:lvl1pPr algn="l">
              <a:defRPr sz="2000" b="1"/>
            </a:lvl1pPr>
          </a:lstStyle>
          <a:p>
            <a:r>
              <a:rPr lang="ru-RU" dirty="0" smtClean="0"/>
              <a:t>Заголовок</a:t>
            </a:r>
            <a:endParaRPr lang="uk-UA" dirty="0"/>
          </a:p>
        </p:txBody>
      </p:sp>
      <p:cxnSp>
        <p:nvCxnSpPr>
          <p:cNvPr id="9" name="Пряма сполучна лінія 8"/>
          <p:cNvCxnSpPr/>
          <p:nvPr userDrawn="1"/>
        </p:nvCxnSpPr>
        <p:spPr>
          <a:xfrm>
            <a:off x="797366" y="816750"/>
            <a:ext cx="7920000" cy="0"/>
          </a:xfrm>
          <a:prstGeom prst="line">
            <a:avLst/>
          </a:prstGeom>
          <a:ln w="28575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7011487" y="4731750"/>
            <a:ext cx="1800000" cy="270000"/>
          </a:xfrm>
          <a:prstGeom prst="rect">
            <a:avLst/>
          </a:prstGeom>
        </p:spPr>
        <p:txBody>
          <a:bodyPr/>
          <a:lstStyle/>
          <a:p>
            <a:fld id="{2BFB3B38-107A-41A8-AB75-3D42100AC2B6}" type="slidenum">
              <a:rPr lang="uk-UA" smtClean="0"/>
              <a:t>‹№›</a:t>
            </a:fld>
            <a:endParaRPr lang="uk-UA"/>
          </a:p>
        </p:txBody>
      </p:sp>
      <p:sp>
        <p:nvSpPr>
          <p:cNvPr id="5" name="Объект 4"/>
          <p:cNvSpPr>
            <a:spLocks noGrp="1"/>
          </p:cNvSpPr>
          <p:nvPr>
            <p:ph sz="quarter" idx="17" hasCustomPrompt="1"/>
          </p:nvPr>
        </p:nvSpPr>
        <p:spPr>
          <a:xfrm>
            <a:off x="792163" y="1087042"/>
            <a:ext cx="3600450" cy="3374231"/>
          </a:xfrm>
          <a:prstGeom prst="rect">
            <a:avLst/>
          </a:prstGeom>
        </p:spPr>
        <p:txBody>
          <a:bodyPr/>
          <a:lstStyle>
            <a:lvl1pPr marL="358775" indent="-266700">
              <a:spcBef>
                <a:spcPts val="400"/>
              </a:spcBef>
              <a:buClr>
                <a:schemeClr val="bg2"/>
              </a:buClr>
              <a:buFont typeface="Wingdings" panose="05000000000000000000" pitchFamily="2" charset="2"/>
              <a:buChar char="§"/>
              <a:defRPr sz="1600"/>
            </a:lvl1pPr>
            <a:lvl2pPr marL="715963" indent="-266700">
              <a:spcBef>
                <a:spcPts val="40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 sz="1400"/>
            </a:lvl2pPr>
            <a:lvl3pPr marL="1074738" indent="-266700">
              <a:spcBef>
                <a:spcPts val="40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 sz="1400"/>
            </a:lvl3pPr>
            <a:lvl4pPr marL="1431925" indent="-266700">
              <a:spcBef>
                <a:spcPts val="40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 sz="1400"/>
            </a:lvl4pPr>
            <a:lvl5pPr marL="1790700" indent="-274638">
              <a:spcBef>
                <a:spcPts val="40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 sz="1400"/>
            </a:lvl5pPr>
          </a:lstStyle>
          <a:p>
            <a:pPr lvl="0"/>
            <a:r>
              <a:rPr lang="uk-UA" noProof="0" dirty="0" smtClean="0"/>
              <a:t>Текст</a:t>
            </a:r>
          </a:p>
          <a:p>
            <a:pPr lvl="1"/>
            <a:r>
              <a:rPr lang="uk-UA" noProof="0" dirty="0" smtClean="0"/>
              <a:t>Другий рівень</a:t>
            </a:r>
          </a:p>
          <a:p>
            <a:pPr lvl="2"/>
            <a:r>
              <a:rPr lang="uk-UA" noProof="0" dirty="0" smtClean="0"/>
              <a:t>Третій рівень</a:t>
            </a:r>
          </a:p>
          <a:p>
            <a:pPr lvl="3"/>
            <a:r>
              <a:rPr lang="uk-UA" noProof="0" dirty="0" smtClean="0"/>
              <a:t>Четвертий рівень</a:t>
            </a:r>
          </a:p>
          <a:p>
            <a:pPr lvl="4"/>
            <a:r>
              <a:rPr lang="uk-UA" noProof="0" dirty="0" smtClean="0"/>
              <a:t>П’ятий рівень</a:t>
            </a:r>
            <a:endParaRPr lang="uk-UA" noProof="0" dirty="0"/>
          </a:p>
        </p:txBody>
      </p:sp>
      <p:sp>
        <p:nvSpPr>
          <p:cNvPr id="11" name="Объект 4"/>
          <p:cNvSpPr>
            <a:spLocks noGrp="1"/>
          </p:cNvSpPr>
          <p:nvPr>
            <p:ph sz="quarter" idx="18" hasCustomPrompt="1"/>
          </p:nvPr>
        </p:nvSpPr>
        <p:spPr>
          <a:xfrm>
            <a:off x="5099390" y="1087042"/>
            <a:ext cx="3600450" cy="3374231"/>
          </a:xfrm>
          <a:prstGeom prst="rect">
            <a:avLst/>
          </a:prstGeom>
        </p:spPr>
        <p:txBody>
          <a:bodyPr/>
          <a:lstStyle>
            <a:lvl1pPr marL="358775" indent="-266700">
              <a:spcBef>
                <a:spcPts val="400"/>
              </a:spcBef>
              <a:buClr>
                <a:schemeClr val="bg2"/>
              </a:buClr>
              <a:buFont typeface="Wingdings" panose="05000000000000000000" pitchFamily="2" charset="2"/>
              <a:buChar char="§"/>
              <a:defRPr sz="1600"/>
            </a:lvl1pPr>
            <a:lvl2pPr marL="715963" indent="-266700">
              <a:spcBef>
                <a:spcPts val="40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 sz="1400"/>
            </a:lvl2pPr>
            <a:lvl3pPr marL="1074738" indent="-266700">
              <a:spcBef>
                <a:spcPts val="40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 sz="1400"/>
            </a:lvl3pPr>
            <a:lvl4pPr marL="1431925" indent="-266700">
              <a:spcBef>
                <a:spcPts val="40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 sz="1400"/>
            </a:lvl4pPr>
            <a:lvl5pPr marL="1790700" indent="-274638">
              <a:spcBef>
                <a:spcPts val="40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 sz="1400"/>
            </a:lvl5pPr>
          </a:lstStyle>
          <a:p>
            <a:pPr lvl="0"/>
            <a:r>
              <a:rPr lang="uk-UA" noProof="0" dirty="0" smtClean="0"/>
              <a:t>Текст</a:t>
            </a:r>
          </a:p>
          <a:p>
            <a:pPr lvl="1"/>
            <a:r>
              <a:rPr lang="uk-UA" noProof="0" dirty="0" smtClean="0"/>
              <a:t>Другий рівень</a:t>
            </a:r>
          </a:p>
          <a:p>
            <a:pPr lvl="2"/>
            <a:r>
              <a:rPr lang="uk-UA" noProof="0" dirty="0" smtClean="0"/>
              <a:t>Третій рівень</a:t>
            </a:r>
          </a:p>
          <a:p>
            <a:pPr lvl="3"/>
            <a:r>
              <a:rPr lang="uk-UA" noProof="0" dirty="0" smtClean="0"/>
              <a:t>Четвертий рівень</a:t>
            </a:r>
          </a:p>
          <a:p>
            <a:pPr lvl="4"/>
            <a:r>
              <a:rPr lang="uk-UA" noProof="0" dirty="0" smtClean="0"/>
              <a:t>П’ятий рівень</a:t>
            </a:r>
            <a:endParaRPr lang="uk-UA" noProof="0" dirty="0"/>
          </a:p>
        </p:txBody>
      </p:sp>
    </p:spTree>
    <p:extLst>
      <p:ext uri="{BB962C8B-B14F-4D97-AF65-F5344CB8AC3E}">
        <p14:creationId xmlns:p14="http://schemas.microsoft.com/office/powerpoint/2010/main" val="3880276661"/>
      </p:ext>
    </p:extLst>
  </p:cSld>
  <p:clrMapOvr>
    <a:masterClrMapping/>
  </p:clrMapOvr>
  <p:extLst mod="1">
    <p:ext uri="{DCECCB84-F9BA-43D5-87BE-67443E8EF086}">
      <p15:sldGuideLst xmlns:p15="http://schemas.microsoft.com/office/powerpoint/2012/main">
        <p15:guide id="1" orient="horz" pos="913" userDrawn="1">
          <p15:clr>
            <a:srgbClr val="FBAE40"/>
          </p15:clr>
        </p15:guide>
        <p15:guide id="2" pos="499" userDrawn="1">
          <p15:clr>
            <a:srgbClr val="FBAE40"/>
          </p15:clr>
        </p15:guide>
        <p15:guide id="3" orient="horz" pos="3974" userDrawn="1">
          <p15:clr>
            <a:srgbClr val="FBAE40"/>
          </p15:clr>
        </p15:guide>
        <p15:guide id="4" pos="5488" userDrawn="1">
          <p15:clr>
            <a:srgbClr val="FBAE40"/>
          </p15:clr>
        </p15:guide>
      </p15:sldGuideLst>
    </p:ext>
  </p:extLs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Об'єкт і зображенн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Заголовок 1"/>
          <p:cNvSpPr>
            <a:spLocks noGrp="1"/>
          </p:cNvSpPr>
          <p:nvPr>
            <p:ph type="title" hasCustomPrompt="1"/>
          </p:nvPr>
        </p:nvSpPr>
        <p:spPr>
          <a:xfrm>
            <a:off x="792163" y="250367"/>
            <a:ext cx="7920000" cy="540000"/>
          </a:xfrm>
          <a:prstGeom prst="rect">
            <a:avLst/>
          </a:prstGeom>
        </p:spPr>
        <p:txBody>
          <a:bodyPr anchor="b">
            <a:normAutofit/>
          </a:bodyPr>
          <a:lstStyle>
            <a:lvl1pPr algn="l">
              <a:defRPr sz="2000" b="1"/>
            </a:lvl1pPr>
          </a:lstStyle>
          <a:p>
            <a:r>
              <a:rPr lang="ru-RU" dirty="0" smtClean="0"/>
              <a:t>Заголовок</a:t>
            </a:r>
            <a:endParaRPr lang="uk-UA" dirty="0"/>
          </a:p>
        </p:txBody>
      </p:sp>
      <p:cxnSp>
        <p:nvCxnSpPr>
          <p:cNvPr id="9" name="Пряма сполучна лінія 8"/>
          <p:cNvCxnSpPr/>
          <p:nvPr userDrawn="1"/>
        </p:nvCxnSpPr>
        <p:spPr>
          <a:xfrm>
            <a:off x="797366" y="816750"/>
            <a:ext cx="7920000" cy="0"/>
          </a:xfrm>
          <a:prstGeom prst="line">
            <a:avLst/>
          </a:prstGeom>
          <a:ln w="28575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7011487" y="4731750"/>
            <a:ext cx="1800000" cy="270000"/>
          </a:xfrm>
          <a:prstGeom prst="rect">
            <a:avLst/>
          </a:prstGeom>
        </p:spPr>
        <p:txBody>
          <a:bodyPr/>
          <a:lstStyle/>
          <a:p>
            <a:fld id="{2BFB3B38-107A-41A8-AB75-3D42100AC2B6}" type="slidenum">
              <a:rPr lang="uk-UA" smtClean="0"/>
              <a:t>‹№›</a:t>
            </a:fld>
            <a:endParaRPr lang="uk-UA"/>
          </a:p>
        </p:txBody>
      </p:sp>
      <p:sp>
        <p:nvSpPr>
          <p:cNvPr id="3" name="Рисунок 2"/>
          <p:cNvSpPr>
            <a:spLocks noGrp="1"/>
          </p:cNvSpPr>
          <p:nvPr>
            <p:ph type="pic" sz="quarter" idx="16" hasCustomPrompt="1"/>
          </p:nvPr>
        </p:nvSpPr>
        <p:spPr>
          <a:xfrm>
            <a:off x="5652000" y="1087041"/>
            <a:ext cx="3060200" cy="1349709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</a:lstStyle>
          <a:p>
            <a:r>
              <a:rPr lang="uk-UA" sz="1600" smtClean="0"/>
              <a:t>Зображення</a:t>
            </a:r>
            <a:endParaRPr lang="uk-UA"/>
          </a:p>
        </p:txBody>
      </p:sp>
      <p:sp>
        <p:nvSpPr>
          <p:cNvPr id="5" name="Объект 4"/>
          <p:cNvSpPr>
            <a:spLocks noGrp="1"/>
          </p:cNvSpPr>
          <p:nvPr>
            <p:ph sz="quarter" idx="17" hasCustomPrompt="1"/>
          </p:nvPr>
        </p:nvSpPr>
        <p:spPr>
          <a:xfrm>
            <a:off x="792162" y="1087041"/>
            <a:ext cx="4319838" cy="3509709"/>
          </a:xfrm>
          <a:prstGeom prst="rect">
            <a:avLst/>
          </a:prstGeom>
        </p:spPr>
        <p:txBody>
          <a:bodyPr/>
          <a:lstStyle>
            <a:lvl1pPr marL="358775" indent="-266700">
              <a:spcBef>
                <a:spcPts val="400"/>
              </a:spcBef>
              <a:buClr>
                <a:schemeClr val="bg2"/>
              </a:buClr>
              <a:buFont typeface="Wingdings" panose="05000000000000000000" pitchFamily="2" charset="2"/>
              <a:buChar char="§"/>
              <a:defRPr sz="1600"/>
            </a:lvl1pPr>
            <a:lvl2pPr marL="715963" indent="-266700">
              <a:spcBef>
                <a:spcPts val="40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 sz="1400"/>
            </a:lvl2pPr>
            <a:lvl3pPr marL="1074738" indent="-266700">
              <a:spcBef>
                <a:spcPts val="40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 sz="1400"/>
            </a:lvl3pPr>
            <a:lvl4pPr marL="1431925" indent="-266700">
              <a:spcBef>
                <a:spcPts val="40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 sz="1400"/>
            </a:lvl4pPr>
            <a:lvl5pPr marL="1790700" indent="-274638">
              <a:spcBef>
                <a:spcPts val="40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 sz="1400"/>
            </a:lvl5pPr>
          </a:lstStyle>
          <a:p>
            <a:pPr lvl="0"/>
            <a:r>
              <a:rPr lang="uk-UA" noProof="0" dirty="0" smtClean="0"/>
              <a:t>Текст</a:t>
            </a:r>
          </a:p>
          <a:p>
            <a:pPr lvl="1"/>
            <a:r>
              <a:rPr lang="uk-UA" noProof="0" dirty="0" smtClean="0"/>
              <a:t>Другий рівень</a:t>
            </a:r>
          </a:p>
          <a:p>
            <a:pPr lvl="2"/>
            <a:r>
              <a:rPr lang="uk-UA" noProof="0" dirty="0" smtClean="0"/>
              <a:t>Третій рівень</a:t>
            </a:r>
          </a:p>
          <a:p>
            <a:pPr lvl="3"/>
            <a:r>
              <a:rPr lang="uk-UA" noProof="0" dirty="0" smtClean="0"/>
              <a:t>Четвертий рівень</a:t>
            </a:r>
          </a:p>
          <a:p>
            <a:pPr lvl="4"/>
            <a:r>
              <a:rPr lang="uk-UA" noProof="0" dirty="0" smtClean="0"/>
              <a:t>П’ятий рівень</a:t>
            </a:r>
            <a:endParaRPr lang="uk-UA" noProof="0" dirty="0"/>
          </a:p>
        </p:txBody>
      </p:sp>
      <p:sp>
        <p:nvSpPr>
          <p:cNvPr id="7" name="Рисунок 2"/>
          <p:cNvSpPr>
            <a:spLocks noGrp="1"/>
          </p:cNvSpPr>
          <p:nvPr>
            <p:ph type="pic" sz="quarter" idx="18" hasCustomPrompt="1"/>
          </p:nvPr>
        </p:nvSpPr>
        <p:spPr>
          <a:xfrm>
            <a:off x="5652000" y="2841750"/>
            <a:ext cx="3060200" cy="1484709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</a:lstStyle>
          <a:p>
            <a:r>
              <a:rPr lang="uk-UA" sz="1600" smtClean="0"/>
              <a:t>Зображення</a:t>
            </a:r>
            <a:endParaRPr lang="uk-UA"/>
          </a:p>
        </p:txBody>
      </p:sp>
      <p:sp>
        <p:nvSpPr>
          <p:cNvPr id="4" name="Текст 3"/>
          <p:cNvSpPr>
            <a:spLocks noGrp="1"/>
          </p:cNvSpPr>
          <p:nvPr>
            <p:ph type="body" sz="quarter" idx="19" hasCustomPrompt="1"/>
          </p:nvPr>
        </p:nvSpPr>
        <p:spPr>
          <a:xfrm>
            <a:off x="5652000" y="4326750"/>
            <a:ext cx="3065366" cy="270000"/>
          </a:xfrm>
          <a:prstGeom prst="rect">
            <a:avLst/>
          </a:prstGeom>
        </p:spPr>
        <p:txBody>
          <a:bodyPr/>
          <a:lstStyle>
            <a:lvl1pPr marL="0" indent="0">
              <a:spcBef>
                <a:spcPts val="300"/>
              </a:spcBef>
              <a:buNone/>
              <a:defRPr sz="1400"/>
            </a:lvl1pPr>
          </a:lstStyle>
          <a:p>
            <a:pPr lvl="0"/>
            <a:r>
              <a:rPr lang="uk-UA" noProof="0" dirty="0" smtClean="0"/>
              <a:t>Текст</a:t>
            </a:r>
            <a:endParaRPr lang="uk-UA" noProof="0" dirty="0"/>
          </a:p>
        </p:txBody>
      </p:sp>
      <p:sp>
        <p:nvSpPr>
          <p:cNvPr id="10" name="Текст 3"/>
          <p:cNvSpPr>
            <a:spLocks noGrp="1"/>
          </p:cNvSpPr>
          <p:nvPr>
            <p:ph type="body" sz="quarter" idx="20" hasCustomPrompt="1"/>
          </p:nvPr>
        </p:nvSpPr>
        <p:spPr>
          <a:xfrm>
            <a:off x="5652000" y="2436750"/>
            <a:ext cx="3060200" cy="270000"/>
          </a:xfrm>
          <a:prstGeom prst="rect">
            <a:avLst/>
          </a:prstGeom>
        </p:spPr>
        <p:txBody>
          <a:bodyPr/>
          <a:lstStyle>
            <a:lvl1pPr marL="0" indent="0">
              <a:spcBef>
                <a:spcPts val="300"/>
              </a:spcBef>
              <a:buNone/>
              <a:defRPr sz="1400"/>
            </a:lvl1pPr>
          </a:lstStyle>
          <a:p>
            <a:pPr lvl="0"/>
            <a:r>
              <a:rPr lang="uk-UA" noProof="0" dirty="0" smtClean="0"/>
              <a:t>Текст</a:t>
            </a:r>
            <a:endParaRPr lang="uk-UA" noProof="0" dirty="0"/>
          </a:p>
        </p:txBody>
      </p:sp>
    </p:spTree>
    <p:extLst>
      <p:ext uri="{BB962C8B-B14F-4D97-AF65-F5344CB8AC3E}">
        <p14:creationId xmlns:p14="http://schemas.microsoft.com/office/powerpoint/2010/main" val="1828559009"/>
      </p:ext>
    </p:extLst>
  </p:cSld>
  <p:clrMapOvr>
    <a:masterClrMapping/>
  </p:clrMapOvr>
  <p:extLst mod="1">
    <p:ext uri="{DCECCB84-F9BA-43D5-87BE-67443E8EF086}">
      <p15:sldGuideLst xmlns:p15="http://schemas.microsoft.com/office/powerpoint/2012/main">
        <p15:guide id="1" orient="horz" pos="913" userDrawn="1">
          <p15:clr>
            <a:srgbClr val="FBAE40"/>
          </p15:clr>
        </p15:guide>
        <p15:guide id="2" pos="499" userDrawn="1">
          <p15:clr>
            <a:srgbClr val="FBAE40"/>
          </p15:clr>
        </p15:guide>
        <p15:guide id="3" orient="horz" pos="3974" userDrawn="1">
          <p15:clr>
            <a:srgbClr val="FBAE40"/>
          </p15:clr>
        </p15:guide>
        <p15:guide id="4" pos="5488" userDrawn="1">
          <p15:clr>
            <a:srgbClr val="FBAE40"/>
          </p15:clr>
        </p15:guide>
      </p15:sldGuideLst>
    </p:ext>
  </p:extLs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Порівнянн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Текст 2"/>
          <p:cNvSpPr>
            <a:spLocks noGrp="1"/>
          </p:cNvSpPr>
          <p:nvPr>
            <p:ph type="body" idx="1" hasCustomPrompt="1"/>
          </p:nvPr>
        </p:nvSpPr>
        <p:spPr>
          <a:xfrm>
            <a:off x="792163" y="1087041"/>
            <a:ext cx="3600000" cy="405000"/>
          </a:xfrm>
          <a:prstGeom prst="rect">
            <a:avLst/>
          </a:prstGeom>
        </p:spPr>
        <p:txBody>
          <a:bodyPr anchor="b"/>
          <a:lstStyle>
            <a:lvl1pPr marL="0" indent="0">
              <a:spcBef>
                <a:spcPts val="300"/>
              </a:spcBef>
              <a:buNone/>
              <a:defRPr sz="1600" b="1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 noProof="0" dirty="0" smtClean="0"/>
              <a:t>Текст</a:t>
            </a:r>
          </a:p>
        </p:txBody>
      </p:sp>
      <p:sp>
        <p:nvSpPr>
          <p:cNvPr id="10" name="Заголовок 1"/>
          <p:cNvSpPr>
            <a:spLocks noGrp="1"/>
          </p:cNvSpPr>
          <p:nvPr>
            <p:ph type="title" hasCustomPrompt="1"/>
          </p:nvPr>
        </p:nvSpPr>
        <p:spPr>
          <a:xfrm>
            <a:off x="792163" y="250367"/>
            <a:ext cx="7920000" cy="540000"/>
          </a:xfrm>
          <a:prstGeom prst="rect">
            <a:avLst/>
          </a:prstGeom>
        </p:spPr>
        <p:txBody>
          <a:bodyPr anchor="b">
            <a:normAutofit/>
          </a:bodyPr>
          <a:lstStyle>
            <a:lvl1pPr algn="l">
              <a:defRPr sz="2000" b="1"/>
            </a:lvl1pPr>
          </a:lstStyle>
          <a:p>
            <a:r>
              <a:rPr lang="ru-RU" dirty="0" smtClean="0"/>
              <a:t>Заголовок</a:t>
            </a:r>
            <a:endParaRPr lang="uk-UA" dirty="0"/>
          </a:p>
        </p:txBody>
      </p:sp>
      <p:cxnSp>
        <p:nvCxnSpPr>
          <p:cNvPr id="11" name="Пряма сполучна лінія 10"/>
          <p:cNvCxnSpPr/>
          <p:nvPr userDrawn="1"/>
        </p:nvCxnSpPr>
        <p:spPr>
          <a:xfrm>
            <a:off x="797366" y="816750"/>
            <a:ext cx="7920000" cy="0"/>
          </a:xfrm>
          <a:prstGeom prst="line">
            <a:avLst/>
          </a:prstGeom>
          <a:ln w="28575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7011487" y="4731750"/>
            <a:ext cx="1800000" cy="270000"/>
          </a:xfrm>
          <a:prstGeom prst="rect">
            <a:avLst/>
          </a:prstGeom>
        </p:spPr>
        <p:txBody>
          <a:bodyPr/>
          <a:lstStyle/>
          <a:p>
            <a:fld id="{2BFB3B38-107A-41A8-AB75-3D42100AC2B6}" type="slidenum">
              <a:rPr lang="uk-UA" smtClean="0"/>
              <a:t>‹№›</a:t>
            </a:fld>
            <a:endParaRPr lang="uk-UA"/>
          </a:p>
        </p:txBody>
      </p:sp>
      <p:sp>
        <p:nvSpPr>
          <p:cNvPr id="8" name="Текст 2"/>
          <p:cNvSpPr>
            <a:spLocks noGrp="1"/>
          </p:cNvSpPr>
          <p:nvPr>
            <p:ph type="body" idx="14" hasCustomPrompt="1"/>
          </p:nvPr>
        </p:nvSpPr>
        <p:spPr>
          <a:xfrm>
            <a:off x="5103116" y="1087041"/>
            <a:ext cx="3600000" cy="405000"/>
          </a:xfrm>
          <a:prstGeom prst="rect">
            <a:avLst/>
          </a:prstGeom>
        </p:spPr>
        <p:txBody>
          <a:bodyPr anchor="b"/>
          <a:lstStyle>
            <a:lvl1pPr marL="0" indent="0">
              <a:spcBef>
                <a:spcPts val="300"/>
              </a:spcBef>
              <a:buNone/>
              <a:defRPr sz="1600" b="1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 noProof="0" dirty="0" smtClean="0"/>
              <a:t>Текст</a:t>
            </a:r>
          </a:p>
        </p:txBody>
      </p:sp>
      <p:sp>
        <p:nvSpPr>
          <p:cNvPr id="9" name="Объект 4"/>
          <p:cNvSpPr>
            <a:spLocks noGrp="1"/>
          </p:cNvSpPr>
          <p:nvPr>
            <p:ph sz="quarter" idx="18" hasCustomPrompt="1"/>
          </p:nvPr>
        </p:nvSpPr>
        <p:spPr>
          <a:xfrm>
            <a:off x="792163" y="1491750"/>
            <a:ext cx="3600450" cy="3239794"/>
          </a:xfrm>
          <a:prstGeom prst="rect">
            <a:avLst/>
          </a:prstGeom>
        </p:spPr>
        <p:txBody>
          <a:bodyPr/>
          <a:lstStyle>
            <a:lvl1pPr marL="358775" indent="-266700">
              <a:spcBef>
                <a:spcPts val="400"/>
              </a:spcBef>
              <a:buClr>
                <a:schemeClr val="bg2"/>
              </a:buClr>
              <a:buFont typeface="Wingdings" panose="05000000000000000000" pitchFamily="2" charset="2"/>
              <a:buChar char="§"/>
              <a:defRPr sz="1600"/>
            </a:lvl1pPr>
            <a:lvl2pPr marL="715963" indent="-266700">
              <a:spcBef>
                <a:spcPts val="40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 sz="1400"/>
            </a:lvl2pPr>
            <a:lvl3pPr marL="1074738" indent="-266700">
              <a:spcBef>
                <a:spcPts val="40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 sz="1400"/>
            </a:lvl3pPr>
            <a:lvl4pPr marL="1431925" indent="-266700">
              <a:spcBef>
                <a:spcPts val="40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 sz="1400"/>
            </a:lvl4pPr>
            <a:lvl5pPr marL="1790700" indent="-274638">
              <a:spcBef>
                <a:spcPts val="40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 sz="1400"/>
            </a:lvl5pPr>
          </a:lstStyle>
          <a:p>
            <a:pPr lvl="0"/>
            <a:r>
              <a:rPr lang="uk-UA" noProof="0" dirty="0" smtClean="0"/>
              <a:t>Текст</a:t>
            </a:r>
          </a:p>
          <a:p>
            <a:pPr lvl="1"/>
            <a:r>
              <a:rPr lang="uk-UA" noProof="0" dirty="0" smtClean="0"/>
              <a:t>Другий рівень</a:t>
            </a:r>
          </a:p>
          <a:p>
            <a:pPr lvl="2"/>
            <a:r>
              <a:rPr lang="uk-UA" noProof="0" dirty="0" smtClean="0"/>
              <a:t>Третій рівень</a:t>
            </a:r>
          </a:p>
          <a:p>
            <a:pPr lvl="3"/>
            <a:r>
              <a:rPr lang="uk-UA" noProof="0" dirty="0" smtClean="0"/>
              <a:t>Четвертий рівень</a:t>
            </a:r>
          </a:p>
          <a:p>
            <a:pPr lvl="4"/>
            <a:r>
              <a:rPr lang="uk-UA" noProof="0" dirty="0" smtClean="0"/>
              <a:t>П’ятий рівень</a:t>
            </a:r>
            <a:endParaRPr lang="uk-UA" noProof="0" dirty="0"/>
          </a:p>
        </p:txBody>
      </p:sp>
      <p:sp>
        <p:nvSpPr>
          <p:cNvPr id="15" name="Объект 4"/>
          <p:cNvSpPr>
            <a:spLocks noGrp="1"/>
          </p:cNvSpPr>
          <p:nvPr>
            <p:ph sz="quarter" idx="19" hasCustomPrompt="1"/>
          </p:nvPr>
        </p:nvSpPr>
        <p:spPr>
          <a:xfrm>
            <a:off x="5111750" y="1491750"/>
            <a:ext cx="3600450" cy="3239794"/>
          </a:xfrm>
          <a:prstGeom prst="rect">
            <a:avLst/>
          </a:prstGeom>
        </p:spPr>
        <p:txBody>
          <a:bodyPr/>
          <a:lstStyle>
            <a:lvl1pPr marL="358775" indent="-266700">
              <a:spcBef>
                <a:spcPts val="400"/>
              </a:spcBef>
              <a:buClr>
                <a:schemeClr val="bg2"/>
              </a:buClr>
              <a:buFont typeface="Wingdings" panose="05000000000000000000" pitchFamily="2" charset="2"/>
              <a:buChar char="§"/>
              <a:defRPr sz="1600"/>
            </a:lvl1pPr>
            <a:lvl2pPr marL="715963" indent="-266700">
              <a:spcBef>
                <a:spcPts val="40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 sz="1400"/>
            </a:lvl2pPr>
            <a:lvl3pPr marL="1074738" indent="-266700">
              <a:spcBef>
                <a:spcPts val="40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 sz="1400"/>
            </a:lvl3pPr>
            <a:lvl4pPr marL="1431925" indent="-266700">
              <a:spcBef>
                <a:spcPts val="40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 sz="1400"/>
            </a:lvl4pPr>
            <a:lvl5pPr marL="1790700" indent="-274638">
              <a:spcBef>
                <a:spcPts val="40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 sz="1400"/>
            </a:lvl5pPr>
          </a:lstStyle>
          <a:p>
            <a:pPr lvl="0"/>
            <a:r>
              <a:rPr lang="uk-UA" noProof="0" dirty="0" smtClean="0"/>
              <a:t>Текст</a:t>
            </a:r>
          </a:p>
          <a:p>
            <a:pPr lvl="1"/>
            <a:r>
              <a:rPr lang="uk-UA" noProof="0" dirty="0" smtClean="0"/>
              <a:t>Другий рівень</a:t>
            </a:r>
          </a:p>
          <a:p>
            <a:pPr lvl="2"/>
            <a:r>
              <a:rPr lang="uk-UA" noProof="0" dirty="0" smtClean="0"/>
              <a:t>Третій рівень</a:t>
            </a:r>
          </a:p>
          <a:p>
            <a:pPr lvl="3"/>
            <a:r>
              <a:rPr lang="uk-UA" noProof="0" dirty="0" smtClean="0"/>
              <a:t>Четвертий рівень</a:t>
            </a:r>
          </a:p>
          <a:p>
            <a:pPr lvl="4"/>
            <a:r>
              <a:rPr lang="uk-UA" noProof="0" dirty="0" smtClean="0"/>
              <a:t>П’ятий рівень</a:t>
            </a:r>
            <a:endParaRPr lang="uk-UA" noProof="0" dirty="0"/>
          </a:p>
        </p:txBody>
      </p:sp>
    </p:spTree>
    <p:extLst>
      <p:ext uri="{BB962C8B-B14F-4D97-AF65-F5344CB8AC3E}">
        <p14:creationId xmlns:p14="http://schemas.microsoft.com/office/powerpoint/2010/main" val="742391038"/>
      </p:ext>
    </p:extLst>
  </p:cSld>
  <p:clrMapOvr>
    <a:masterClrMapping/>
  </p:clrMapOvr>
  <p:extLst mod="1">
    <p:ext uri="{DCECCB84-F9BA-43D5-87BE-67443E8EF086}">
      <p15:sldGuideLst xmlns:p15="http://schemas.microsoft.com/office/powerpoint/2012/main">
        <p15:guide id="2" pos="499" userDrawn="1">
          <p15:clr>
            <a:srgbClr val="FBAE40"/>
          </p15:clr>
        </p15:guide>
        <p15:guide id="3" pos="5488" userDrawn="1">
          <p15:clr>
            <a:srgbClr val="FBAE40"/>
          </p15:clr>
        </p15:guide>
        <p15:guide id="4" orient="horz" pos="913" userDrawn="1">
          <p15:clr>
            <a:srgbClr val="FBAE40"/>
          </p15:clr>
        </p15:guide>
        <p15:guide id="5" orient="horz" pos="3974" userDrawn="1">
          <p15:clr>
            <a:srgbClr val="FBAE40"/>
          </p15:clr>
        </p15:guide>
      </p15:sldGuideLst>
    </p:ext>
  </p:extLs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Два стовпці: текст і об'є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Заголовок 1"/>
          <p:cNvSpPr>
            <a:spLocks noGrp="1"/>
          </p:cNvSpPr>
          <p:nvPr>
            <p:ph type="title" hasCustomPrompt="1"/>
          </p:nvPr>
        </p:nvSpPr>
        <p:spPr>
          <a:xfrm>
            <a:off x="792163" y="250367"/>
            <a:ext cx="7920000" cy="540000"/>
          </a:xfrm>
          <a:prstGeom prst="rect">
            <a:avLst/>
          </a:prstGeom>
        </p:spPr>
        <p:txBody>
          <a:bodyPr anchor="b">
            <a:normAutofit/>
          </a:bodyPr>
          <a:lstStyle>
            <a:lvl1pPr algn="l">
              <a:defRPr sz="2000" b="1"/>
            </a:lvl1pPr>
          </a:lstStyle>
          <a:p>
            <a:r>
              <a:rPr lang="ru-RU" dirty="0" smtClean="0"/>
              <a:t>Заголовок</a:t>
            </a:r>
            <a:endParaRPr lang="uk-UA" dirty="0"/>
          </a:p>
        </p:txBody>
      </p:sp>
      <p:cxnSp>
        <p:nvCxnSpPr>
          <p:cNvPr id="11" name="Пряма сполучна лінія 10"/>
          <p:cNvCxnSpPr/>
          <p:nvPr userDrawn="1"/>
        </p:nvCxnSpPr>
        <p:spPr>
          <a:xfrm>
            <a:off x="797366" y="816750"/>
            <a:ext cx="7920000" cy="0"/>
          </a:xfrm>
          <a:prstGeom prst="line">
            <a:avLst/>
          </a:prstGeom>
          <a:ln w="28575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7011487" y="4731750"/>
            <a:ext cx="1800000" cy="270000"/>
          </a:xfrm>
          <a:prstGeom prst="rect">
            <a:avLst/>
          </a:prstGeom>
        </p:spPr>
        <p:txBody>
          <a:bodyPr/>
          <a:lstStyle/>
          <a:p>
            <a:fld id="{2BFB3B38-107A-41A8-AB75-3D42100AC2B6}" type="slidenum">
              <a:rPr lang="uk-UA" smtClean="0"/>
              <a:t>‹№›</a:t>
            </a:fld>
            <a:endParaRPr lang="uk-UA"/>
          </a:p>
        </p:txBody>
      </p:sp>
      <p:sp>
        <p:nvSpPr>
          <p:cNvPr id="9" name="Объект 4"/>
          <p:cNvSpPr>
            <a:spLocks noGrp="1"/>
          </p:cNvSpPr>
          <p:nvPr>
            <p:ph sz="quarter" idx="18" hasCustomPrompt="1"/>
          </p:nvPr>
        </p:nvSpPr>
        <p:spPr>
          <a:xfrm>
            <a:off x="792164" y="1087041"/>
            <a:ext cx="2339837" cy="3644503"/>
          </a:xfrm>
          <a:prstGeom prst="rect">
            <a:avLst/>
          </a:prstGeom>
        </p:spPr>
        <p:txBody>
          <a:bodyPr/>
          <a:lstStyle>
            <a:lvl1pPr marL="358775" indent="-266700">
              <a:spcBef>
                <a:spcPts val="400"/>
              </a:spcBef>
              <a:buClr>
                <a:schemeClr val="bg2"/>
              </a:buClr>
              <a:buFont typeface="Wingdings" panose="05000000000000000000" pitchFamily="2" charset="2"/>
              <a:buChar char="§"/>
              <a:defRPr sz="1600"/>
            </a:lvl1pPr>
            <a:lvl2pPr marL="715963" indent="-266700">
              <a:spcBef>
                <a:spcPts val="40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 sz="1400"/>
            </a:lvl2pPr>
            <a:lvl3pPr marL="1074738" indent="-266700">
              <a:spcBef>
                <a:spcPts val="40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 sz="1400"/>
            </a:lvl3pPr>
            <a:lvl4pPr marL="1341438" indent="-266700">
              <a:buClr>
                <a:schemeClr val="accent2"/>
              </a:buClr>
              <a:buFont typeface="Arial" panose="020B0604020202020204" pitchFamily="34" charset="0"/>
              <a:buChar char="•"/>
              <a:defRPr sz="1600"/>
            </a:lvl4pPr>
            <a:lvl5pPr marL="1706563" indent="-274638">
              <a:buClr>
                <a:schemeClr val="accent2"/>
              </a:buClr>
              <a:buFont typeface="Arial" panose="020B0604020202020204" pitchFamily="34" charset="0"/>
              <a:buChar char="•"/>
              <a:defRPr sz="1600"/>
            </a:lvl5pPr>
          </a:lstStyle>
          <a:p>
            <a:pPr lvl="0"/>
            <a:r>
              <a:rPr lang="uk-UA" noProof="0" dirty="0" smtClean="0"/>
              <a:t>Текст</a:t>
            </a:r>
          </a:p>
          <a:p>
            <a:pPr lvl="1"/>
            <a:r>
              <a:rPr lang="uk-UA" noProof="0" dirty="0" smtClean="0"/>
              <a:t>Другий рівень</a:t>
            </a:r>
          </a:p>
          <a:p>
            <a:pPr lvl="2"/>
            <a:r>
              <a:rPr lang="uk-UA" noProof="0" dirty="0" smtClean="0"/>
              <a:t>Третій рівень</a:t>
            </a:r>
          </a:p>
        </p:txBody>
      </p:sp>
      <p:sp>
        <p:nvSpPr>
          <p:cNvPr id="15" name="Объект 4"/>
          <p:cNvSpPr>
            <a:spLocks noGrp="1"/>
          </p:cNvSpPr>
          <p:nvPr>
            <p:ph sz="quarter" idx="19" hasCustomPrompt="1"/>
          </p:nvPr>
        </p:nvSpPr>
        <p:spPr>
          <a:xfrm>
            <a:off x="3492000" y="1087042"/>
            <a:ext cx="5220200" cy="2969708"/>
          </a:xfrm>
          <a:prstGeom prst="rect">
            <a:avLst/>
          </a:prstGeom>
        </p:spPr>
        <p:txBody>
          <a:bodyPr/>
          <a:lstStyle>
            <a:lvl1pPr marL="358775" indent="-266700">
              <a:spcBef>
                <a:spcPts val="400"/>
              </a:spcBef>
              <a:buClr>
                <a:schemeClr val="bg2"/>
              </a:buClr>
              <a:buFont typeface="Wingdings" panose="05000000000000000000" pitchFamily="2" charset="2"/>
              <a:buChar char="§"/>
              <a:defRPr sz="1600"/>
            </a:lvl1pPr>
            <a:lvl2pPr marL="715963" indent="-266700">
              <a:spcBef>
                <a:spcPts val="40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 sz="1400"/>
            </a:lvl2pPr>
            <a:lvl3pPr marL="1074738" indent="-266700">
              <a:spcBef>
                <a:spcPts val="40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 sz="1400"/>
            </a:lvl3pPr>
            <a:lvl4pPr marL="1431925" indent="-266700">
              <a:spcBef>
                <a:spcPts val="40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 sz="1400"/>
            </a:lvl4pPr>
            <a:lvl5pPr marL="1790700" indent="-274638">
              <a:spcBef>
                <a:spcPts val="40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 sz="1400"/>
            </a:lvl5pPr>
          </a:lstStyle>
          <a:p>
            <a:pPr lvl="0"/>
            <a:r>
              <a:rPr lang="uk-UA" noProof="0" dirty="0" smtClean="0"/>
              <a:t>Текст</a:t>
            </a:r>
          </a:p>
          <a:p>
            <a:pPr lvl="1"/>
            <a:r>
              <a:rPr lang="uk-UA" noProof="0" dirty="0" smtClean="0"/>
              <a:t>Другий рівень</a:t>
            </a:r>
          </a:p>
          <a:p>
            <a:pPr lvl="2"/>
            <a:r>
              <a:rPr lang="uk-UA" noProof="0" dirty="0" smtClean="0"/>
              <a:t>Третій рівень</a:t>
            </a:r>
          </a:p>
          <a:p>
            <a:pPr lvl="3"/>
            <a:r>
              <a:rPr lang="uk-UA" noProof="0" dirty="0" smtClean="0"/>
              <a:t>Четвертий рівень</a:t>
            </a:r>
          </a:p>
          <a:p>
            <a:pPr lvl="4"/>
            <a:r>
              <a:rPr lang="uk-UA" noProof="0" dirty="0" smtClean="0"/>
              <a:t>П’ятий рівень</a:t>
            </a:r>
            <a:endParaRPr lang="uk-UA" noProof="0" dirty="0"/>
          </a:p>
        </p:txBody>
      </p:sp>
      <p:sp>
        <p:nvSpPr>
          <p:cNvPr id="4" name="Текст 3"/>
          <p:cNvSpPr>
            <a:spLocks noGrp="1"/>
          </p:cNvSpPr>
          <p:nvPr>
            <p:ph type="body" sz="quarter" idx="20" hasCustomPrompt="1"/>
          </p:nvPr>
        </p:nvSpPr>
        <p:spPr>
          <a:xfrm>
            <a:off x="3492500" y="4191751"/>
            <a:ext cx="5219700" cy="539793"/>
          </a:xfrm>
          <a:prstGeom prst="rect">
            <a:avLst/>
          </a:prstGeom>
        </p:spPr>
        <p:txBody>
          <a:bodyPr/>
          <a:lstStyle>
            <a:lvl1pPr marL="0" indent="0">
              <a:spcBef>
                <a:spcPts val="300"/>
              </a:spcBef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</a:lstStyle>
          <a:p>
            <a:pPr lvl="0"/>
            <a:r>
              <a:rPr lang="uk-UA" noProof="0" dirty="0" smtClean="0"/>
              <a:t>Текст</a:t>
            </a:r>
          </a:p>
        </p:txBody>
      </p:sp>
    </p:spTree>
    <p:extLst>
      <p:ext uri="{BB962C8B-B14F-4D97-AF65-F5344CB8AC3E}">
        <p14:creationId xmlns:p14="http://schemas.microsoft.com/office/powerpoint/2010/main" val="3726099316"/>
      </p:ext>
    </p:extLst>
  </p:cSld>
  <p:clrMapOvr>
    <a:masterClrMapping/>
  </p:clrMapOvr>
  <p:extLst mod="1">
    <p:ext uri="{DCECCB84-F9BA-43D5-87BE-67443E8EF086}">
      <p15:sldGuideLst xmlns:p15="http://schemas.microsoft.com/office/powerpoint/2012/main">
        <p15:guide id="2" pos="499" userDrawn="1">
          <p15:clr>
            <a:srgbClr val="FBAE40"/>
          </p15:clr>
        </p15:guide>
        <p15:guide id="3" pos="5488" userDrawn="1">
          <p15:clr>
            <a:srgbClr val="FBAE40"/>
          </p15:clr>
        </p15:guide>
        <p15:guide id="4" orient="horz" pos="913" userDrawn="1">
          <p15:clr>
            <a:srgbClr val="FBAE40"/>
          </p15:clr>
        </p15:guide>
        <p15:guide id="5" orient="horz" pos="3974" userDrawn="1">
          <p15:clr>
            <a:srgbClr val="FBAE40"/>
          </p15:clr>
        </p15:guide>
      </p15:sldGuideLst>
    </p:ext>
  </p:extLs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Два стовпці: об'єкт і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Заголовок 1"/>
          <p:cNvSpPr>
            <a:spLocks noGrp="1"/>
          </p:cNvSpPr>
          <p:nvPr>
            <p:ph type="title" hasCustomPrompt="1"/>
          </p:nvPr>
        </p:nvSpPr>
        <p:spPr>
          <a:xfrm>
            <a:off x="792163" y="250367"/>
            <a:ext cx="7920000" cy="540000"/>
          </a:xfrm>
          <a:prstGeom prst="rect">
            <a:avLst/>
          </a:prstGeom>
        </p:spPr>
        <p:txBody>
          <a:bodyPr anchor="b">
            <a:normAutofit/>
          </a:bodyPr>
          <a:lstStyle>
            <a:lvl1pPr algn="l">
              <a:defRPr sz="2000" b="1"/>
            </a:lvl1pPr>
          </a:lstStyle>
          <a:p>
            <a:r>
              <a:rPr lang="ru-RU" dirty="0" smtClean="0"/>
              <a:t>Заголовок</a:t>
            </a:r>
            <a:endParaRPr lang="uk-UA" dirty="0"/>
          </a:p>
        </p:txBody>
      </p:sp>
      <p:cxnSp>
        <p:nvCxnSpPr>
          <p:cNvPr id="11" name="Пряма сполучна лінія 10"/>
          <p:cNvCxnSpPr/>
          <p:nvPr userDrawn="1"/>
        </p:nvCxnSpPr>
        <p:spPr>
          <a:xfrm>
            <a:off x="797366" y="816750"/>
            <a:ext cx="7920000" cy="0"/>
          </a:xfrm>
          <a:prstGeom prst="line">
            <a:avLst/>
          </a:prstGeom>
          <a:ln w="28575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7011487" y="4731750"/>
            <a:ext cx="1800000" cy="270000"/>
          </a:xfrm>
          <a:prstGeom prst="rect">
            <a:avLst/>
          </a:prstGeom>
        </p:spPr>
        <p:txBody>
          <a:bodyPr/>
          <a:lstStyle/>
          <a:p>
            <a:fld id="{2BFB3B38-107A-41A8-AB75-3D42100AC2B6}" type="slidenum">
              <a:rPr lang="uk-UA" smtClean="0"/>
              <a:t>‹№›</a:t>
            </a:fld>
            <a:endParaRPr lang="uk-UA"/>
          </a:p>
        </p:txBody>
      </p:sp>
      <p:sp>
        <p:nvSpPr>
          <p:cNvPr id="9" name="Объект 4"/>
          <p:cNvSpPr>
            <a:spLocks noGrp="1"/>
          </p:cNvSpPr>
          <p:nvPr>
            <p:ph sz="quarter" idx="18" hasCustomPrompt="1"/>
          </p:nvPr>
        </p:nvSpPr>
        <p:spPr>
          <a:xfrm>
            <a:off x="6361182" y="1087041"/>
            <a:ext cx="2339837" cy="3644503"/>
          </a:xfrm>
          <a:prstGeom prst="rect">
            <a:avLst/>
          </a:prstGeom>
        </p:spPr>
        <p:txBody>
          <a:bodyPr/>
          <a:lstStyle>
            <a:lvl1pPr marL="358775" indent="-266700">
              <a:spcBef>
                <a:spcPts val="400"/>
              </a:spcBef>
              <a:buClr>
                <a:schemeClr val="bg2"/>
              </a:buClr>
              <a:buFont typeface="Wingdings" panose="05000000000000000000" pitchFamily="2" charset="2"/>
              <a:buChar char="§"/>
              <a:defRPr sz="1600"/>
            </a:lvl1pPr>
            <a:lvl2pPr marL="715963" indent="-266700">
              <a:spcBef>
                <a:spcPts val="40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 sz="1400"/>
            </a:lvl2pPr>
            <a:lvl3pPr marL="1074738" indent="-266700">
              <a:spcBef>
                <a:spcPts val="40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 sz="1400"/>
            </a:lvl3pPr>
            <a:lvl4pPr marL="1341438" indent="-266700">
              <a:buClr>
                <a:schemeClr val="accent2"/>
              </a:buClr>
              <a:buFont typeface="Arial" panose="020B0604020202020204" pitchFamily="34" charset="0"/>
              <a:buChar char="•"/>
              <a:defRPr sz="1600"/>
            </a:lvl4pPr>
            <a:lvl5pPr marL="1706563" indent="-274638">
              <a:buClr>
                <a:schemeClr val="accent2"/>
              </a:buClr>
              <a:buFont typeface="Arial" panose="020B0604020202020204" pitchFamily="34" charset="0"/>
              <a:buChar char="•"/>
              <a:defRPr sz="1600"/>
            </a:lvl5pPr>
          </a:lstStyle>
          <a:p>
            <a:pPr lvl="0"/>
            <a:r>
              <a:rPr lang="uk-UA" noProof="0" dirty="0" smtClean="0"/>
              <a:t>Текст</a:t>
            </a:r>
          </a:p>
          <a:p>
            <a:pPr lvl="1"/>
            <a:r>
              <a:rPr lang="uk-UA" noProof="0" dirty="0" smtClean="0"/>
              <a:t>Другий рівень</a:t>
            </a:r>
          </a:p>
          <a:p>
            <a:pPr lvl="2"/>
            <a:r>
              <a:rPr lang="uk-UA" noProof="0" dirty="0" smtClean="0"/>
              <a:t>Третій рівень</a:t>
            </a:r>
          </a:p>
        </p:txBody>
      </p:sp>
      <p:sp>
        <p:nvSpPr>
          <p:cNvPr id="15" name="Объект 4"/>
          <p:cNvSpPr>
            <a:spLocks noGrp="1"/>
          </p:cNvSpPr>
          <p:nvPr>
            <p:ph sz="quarter" idx="19" hasCustomPrompt="1"/>
          </p:nvPr>
        </p:nvSpPr>
        <p:spPr>
          <a:xfrm>
            <a:off x="786583" y="1087042"/>
            <a:ext cx="5220200" cy="2969708"/>
          </a:xfrm>
          <a:prstGeom prst="rect">
            <a:avLst/>
          </a:prstGeom>
        </p:spPr>
        <p:txBody>
          <a:bodyPr/>
          <a:lstStyle>
            <a:lvl1pPr marL="358775" indent="-266700">
              <a:spcBef>
                <a:spcPts val="400"/>
              </a:spcBef>
              <a:buClr>
                <a:schemeClr val="bg2"/>
              </a:buClr>
              <a:buFont typeface="Wingdings" panose="05000000000000000000" pitchFamily="2" charset="2"/>
              <a:buChar char="§"/>
              <a:defRPr sz="1600"/>
            </a:lvl1pPr>
            <a:lvl2pPr marL="715963" indent="-266700">
              <a:spcBef>
                <a:spcPts val="40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 sz="1400"/>
            </a:lvl2pPr>
            <a:lvl3pPr marL="1074738" indent="-266700">
              <a:spcBef>
                <a:spcPts val="40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 sz="1400"/>
            </a:lvl3pPr>
            <a:lvl4pPr marL="1431925" indent="-266700">
              <a:spcBef>
                <a:spcPts val="40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 sz="1400"/>
            </a:lvl4pPr>
            <a:lvl5pPr marL="1790700" indent="-274638">
              <a:spcBef>
                <a:spcPts val="40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 sz="1400"/>
            </a:lvl5pPr>
          </a:lstStyle>
          <a:p>
            <a:pPr lvl="0"/>
            <a:r>
              <a:rPr lang="uk-UA" noProof="0" dirty="0" smtClean="0"/>
              <a:t>Текст</a:t>
            </a:r>
          </a:p>
          <a:p>
            <a:pPr lvl="1"/>
            <a:r>
              <a:rPr lang="uk-UA" noProof="0" dirty="0" smtClean="0"/>
              <a:t>Другий рівень</a:t>
            </a:r>
          </a:p>
          <a:p>
            <a:pPr lvl="2"/>
            <a:r>
              <a:rPr lang="uk-UA" noProof="0" dirty="0" smtClean="0"/>
              <a:t>Третій рівень</a:t>
            </a:r>
          </a:p>
          <a:p>
            <a:pPr lvl="3"/>
            <a:r>
              <a:rPr lang="uk-UA" noProof="0" dirty="0" smtClean="0"/>
              <a:t>Четвертий рівень</a:t>
            </a:r>
          </a:p>
          <a:p>
            <a:pPr lvl="4"/>
            <a:r>
              <a:rPr lang="uk-UA" noProof="0" dirty="0" smtClean="0"/>
              <a:t>П’ятий рівень</a:t>
            </a:r>
            <a:endParaRPr lang="uk-UA" noProof="0" dirty="0"/>
          </a:p>
        </p:txBody>
      </p:sp>
      <p:sp>
        <p:nvSpPr>
          <p:cNvPr id="4" name="Текст 3"/>
          <p:cNvSpPr>
            <a:spLocks noGrp="1"/>
          </p:cNvSpPr>
          <p:nvPr>
            <p:ph type="body" sz="quarter" idx="20" hasCustomPrompt="1"/>
          </p:nvPr>
        </p:nvSpPr>
        <p:spPr>
          <a:xfrm>
            <a:off x="792163" y="4191751"/>
            <a:ext cx="5219700" cy="539793"/>
          </a:xfrm>
          <a:prstGeom prst="rect">
            <a:avLst/>
          </a:prstGeom>
        </p:spPr>
        <p:txBody>
          <a:bodyPr/>
          <a:lstStyle>
            <a:lvl1pPr marL="0" indent="0">
              <a:spcBef>
                <a:spcPts val="300"/>
              </a:spcBef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</a:lstStyle>
          <a:p>
            <a:pPr lvl="0"/>
            <a:r>
              <a:rPr lang="uk-UA" noProof="0" dirty="0" smtClean="0"/>
              <a:t>Текст</a:t>
            </a:r>
          </a:p>
        </p:txBody>
      </p:sp>
    </p:spTree>
    <p:extLst>
      <p:ext uri="{BB962C8B-B14F-4D97-AF65-F5344CB8AC3E}">
        <p14:creationId xmlns:p14="http://schemas.microsoft.com/office/powerpoint/2010/main" val="78604266"/>
      </p:ext>
    </p:extLst>
  </p:cSld>
  <p:clrMapOvr>
    <a:masterClrMapping/>
  </p:clrMapOvr>
  <p:extLst mod="1">
    <p:ext uri="{DCECCB84-F9BA-43D5-87BE-67443E8EF086}">
      <p15:sldGuideLst xmlns:p15="http://schemas.microsoft.com/office/powerpoint/2012/main">
        <p15:guide id="2" pos="499" userDrawn="1">
          <p15:clr>
            <a:srgbClr val="FBAE40"/>
          </p15:clr>
        </p15:guide>
        <p15:guide id="3" pos="5488" userDrawn="1">
          <p15:clr>
            <a:srgbClr val="FBAE40"/>
          </p15:clr>
        </p15:guide>
        <p15:guide id="4" orient="horz" pos="913" userDrawn="1">
          <p15:clr>
            <a:srgbClr val="FBAE40"/>
          </p15:clr>
        </p15:guide>
        <p15:guide id="5" orient="horz" pos="3974" userDrawn="1">
          <p15:clr>
            <a:srgbClr val="FBAE40"/>
          </p15:clr>
        </p15:guide>
      </p15:sldGuideLst>
    </p:ext>
  </p:extLs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Зображення з підписо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Рисунок 2"/>
          <p:cNvSpPr>
            <a:spLocks noGrp="1"/>
          </p:cNvSpPr>
          <p:nvPr>
            <p:ph type="pic" idx="1" hasCustomPrompt="1"/>
          </p:nvPr>
        </p:nvSpPr>
        <p:spPr>
          <a:xfrm>
            <a:off x="1872000" y="1087040"/>
            <a:ext cx="5760000" cy="2295000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uk-UA" noProof="0" smtClean="0"/>
              <a:t>Зображення</a:t>
            </a:r>
            <a:endParaRPr lang="uk-UA" noProof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 hasCustomPrompt="1"/>
          </p:nvPr>
        </p:nvSpPr>
        <p:spPr>
          <a:xfrm>
            <a:off x="1875485" y="3652329"/>
            <a:ext cx="5760000" cy="1079421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>
              <a:spcBef>
                <a:spcPts val="300"/>
              </a:spcBef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uk-UA" noProof="0" dirty="0" smtClean="0"/>
              <a:t>Текст слайда</a:t>
            </a:r>
          </a:p>
        </p:txBody>
      </p:sp>
      <p:sp>
        <p:nvSpPr>
          <p:cNvPr id="8" name="Заголовок 1"/>
          <p:cNvSpPr txBox="1">
            <a:spLocks/>
          </p:cNvSpPr>
          <p:nvPr userDrawn="1"/>
        </p:nvSpPr>
        <p:spPr>
          <a:xfrm>
            <a:off x="792163" y="250367"/>
            <a:ext cx="7920000" cy="5400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2000" b="1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uk-UA" noProof="0" smtClean="0"/>
              <a:t>Заголовок</a:t>
            </a:r>
            <a:endParaRPr lang="uk-UA" noProof="0"/>
          </a:p>
        </p:txBody>
      </p:sp>
      <p:cxnSp>
        <p:nvCxnSpPr>
          <p:cNvPr id="9" name="Пряма сполучна лінія 8"/>
          <p:cNvCxnSpPr/>
          <p:nvPr userDrawn="1"/>
        </p:nvCxnSpPr>
        <p:spPr>
          <a:xfrm>
            <a:off x="797366" y="816750"/>
            <a:ext cx="7920000" cy="0"/>
          </a:xfrm>
          <a:prstGeom prst="line">
            <a:avLst/>
          </a:prstGeom>
          <a:ln w="28575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7011487" y="4731750"/>
            <a:ext cx="1800000" cy="270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fld id="{58055749-A086-45CD-A8D5-422795326459}" type="slidenum">
              <a:rPr lang="uk-UA" smtClean="0"/>
              <a:pPr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528088246"/>
      </p:ext>
    </p:extLst>
  </p:cSld>
  <p:clrMapOvr>
    <a:masterClrMapping/>
  </p:clrMapOvr>
  <p:extLst mod="1">
    <p:ext uri="{DCECCB84-F9BA-43D5-87BE-67443E8EF086}">
      <p15:sldGuideLst xmlns:p15="http://schemas.microsoft.com/office/powerpoint/2012/main">
        <p15:guide id="1" orient="horz" pos="913" userDrawn="1">
          <p15:clr>
            <a:srgbClr val="FBAE40"/>
          </p15:clr>
        </p15:guide>
        <p15:guide id="2" pos="499" userDrawn="1">
          <p15:clr>
            <a:srgbClr val="FBAE40"/>
          </p15:clr>
        </p15:guide>
        <p15:guide id="3" orient="horz" pos="3974" userDrawn="1">
          <p15:clr>
            <a:srgbClr val="FBAE40"/>
          </p15:clr>
        </p15:guide>
        <p15:guide id="4" pos="5488" userDrawn="1">
          <p15:clr>
            <a:srgbClr val="FBAE40"/>
          </p15:clr>
        </p15:guide>
        <p15:guide id="5" pos="2993" userDrawn="1">
          <p15:clr>
            <a:srgbClr val="FBAE40"/>
          </p15:clr>
        </p15:guide>
      </p15:sldGuideLst>
    </p:ext>
  </p:extLs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Слайд без наповненн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7011487" y="4731750"/>
            <a:ext cx="1800000" cy="270000"/>
          </a:xfrm>
          <a:prstGeom prst="rect">
            <a:avLst/>
          </a:prstGeom>
        </p:spPr>
        <p:txBody>
          <a:bodyPr/>
          <a:lstStyle/>
          <a:p>
            <a:fld id="{2BFB3B38-107A-41A8-AB75-3D42100AC2B6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430658324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Візитна картка (укр. м.)">
    <p:bg>
      <p:bgPr>
        <a:gradFill flip="none" rotWithShape="1">
          <a:gsLst>
            <a:gs pos="0">
              <a:schemeClr val="accent2"/>
            </a:gs>
            <a:gs pos="100000">
              <a:schemeClr val="accent1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оугольник 9"/>
          <p:cNvSpPr/>
          <p:nvPr userDrawn="1"/>
        </p:nvSpPr>
        <p:spPr>
          <a:xfrm>
            <a:off x="2232000" y="1131566"/>
            <a:ext cx="4680000" cy="2880000"/>
          </a:xfrm>
          <a:prstGeom prst="rect">
            <a:avLst/>
          </a:prstGeom>
          <a:solidFill>
            <a:schemeClr val="bg1"/>
          </a:solidFill>
          <a:ln w="3175">
            <a:solidFill>
              <a:schemeClr val="tx1">
                <a:lumMod val="20000"/>
                <a:lumOff val="80000"/>
              </a:schemeClr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  <a:reflection blurRad="6350" stA="50000" endA="275" endPos="40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11" name="Текст 5"/>
          <p:cNvSpPr>
            <a:spLocks noGrp="1"/>
          </p:cNvSpPr>
          <p:nvPr>
            <p:ph type="body" sz="quarter" idx="10" hasCustomPrompt="1"/>
          </p:nvPr>
        </p:nvSpPr>
        <p:spPr>
          <a:xfrm>
            <a:off x="2411762" y="2211566"/>
            <a:ext cx="4320476" cy="360000"/>
          </a:xfrm>
          <a:prstGeom prst="rect">
            <a:avLst/>
          </a:prstGeom>
        </p:spPr>
        <p:txBody>
          <a:bodyPr/>
          <a:lstStyle>
            <a:lvl1pPr marL="0" indent="0">
              <a:spcBef>
                <a:spcPts val="300"/>
              </a:spcBef>
              <a:buFontTx/>
              <a:buNone/>
              <a:defRPr sz="1600" b="1" baseline="0">
                <a:solidFill>
                  <a:schemeClr val="bg2"/>
                </a:solidFill>
              </a:defRPr>
            </a:lvl1pPr>
          </a:lstStyle>
          <a:p>
            <a:pPr lvl="0"/>
            <a:r>
              <a:rPr lang="uk-UA" noProof="0" dirty="0" smtClean="0"/>
              <a:t>Ім’я та прізвище</a:t>
            </a:r>
            <a:endParaRPr lang="uk-UA" noProof="0" dirty="0"/>
          </a:p>
        </p:txBody>
      </p:sp>
      <p:sp>
        <p:nvSpPr>
          <p:cNvPr id="12" name="Текст 5"/>
          <p:cNvSpPr>
            <a:spLocks noGrp="1"/>
          </p:cNvSpPr>
          <p:nvPr>
            <p:ph type="body" sz="quarter" idx="11" hasCustomPrompt="1"/>
          </p:nvPr>
        </p:nvSpPr>
        <p:spPr>
          <a:xfrm>
            <a:off x="2411762" y="2571566"/>
            <a:ext cx="4320476" cy="719750"/>
          </a:xfrm>
          <a:prstGeom prst="rect">
            <a:avLst/>
          </a:prstGeom>
        </p:spPr>
        <p:txBody>
          <a:bodyPr/>
          <a:lstStyle>
            <a:lvl1pPr marL="0" indent="0">
              <a:spcBef>
                <a:spcPts val="300"/>
              </a:spcBef>
              <a:buFontTx/>
              <a:buNone/>
              <a:defRPr sz="1400" b="0" baseline="0"/>
            </a:lvl1pPr>
          </a:lstStyle>
          <a:p>
            <a:pPr lvl="0"/>
            <a:r>
              <a:rPr lang="uk-UA" noProof="0" dirty="0" smtClean="0"/>
              <a:t>Посада доповідача</a:t>
            </a:r>
            <a:br>
              <a:rPr lang="uk-UA" noProof="0" dirty="0" smtClean="0"/>
            </a:br>
            <a:r>
              <a:rPr lang="uk-UA" noProof="0" dirty="0" smtClean="0"/>
              <a:t>Структурний підрозділ</a:t>
            </a:r>
          </a:p>
        </p:txBody>
      </p:sp>
      <p:sp>
        <p:nvSpPr>
          <p:cNvPr id="19" name="Текст 5"/>
          <p:cNvSpPr>
            <a:spLocks noGrp="1"/>
          </p:cNvSpPr>
          <p:nvPr>
            <p:ph type="body" sz="quarter" idx="12" hasCustomPrompt="1"/>
          </p:nvPr>
        </p:nvSpPr>
        <p:spPr>
          <a:xfrm>
            <a:off x="2411762" y="3471432"/>
            <a:ext cx="4320476" cy="360000"/>
          </a:xfrm>
          <a:prstGeom prst="rect">
            <a:avLst/>
          </a:prstGeom>
        </p:spPr>
        <p:txBody>
          <a:bodyPr anchor="ctr"/>
          <a:lstStyle>
            <a:lvl1pPr marL="0" indent="0">
              <a:spcBef>
                <a:spcPts val="300"/>
              </a:spcBef>
              <a:buFontTx/>
              <a:buNone/>
              <a:defRPr sz="1200" b="0" baseline="0"/>
            </a:lvl1pPr>
          </a:lstStyle>
          <a:p>
            <a:pPr lvl="0"/>
            <a:r>
              <a:rPr lang="uk-UA" noProof="0" dirty="0" smtClean="0"/>
              <a:t>Електронна службова пошта</a:t>
            </a:r>
            <a:endParaRPr lang="uk-UA" noProof="0" dirty="0"/>
          </a:p>
        </p:txBody>
      </p:sp>
      <p:grpSp>
        <p:nvGrpSpPr>
          <p:cNvPr id="20" name="Группа 19"/>
          <p:cNvGrpSpPr/>
          <p:nvPr userDrawn="1"/>
        </p:nvGrpSpPr>
        <p:grpSpPr>
          <a:xfrm>
            <a:off x="2411762" y="1881907"/>
            <a:ext cx="1620238" cy="45719"/>
            <a:chOff x="2412000" y="2889000"/>
            <a:chExt cx="1440000" cy="0"/>
          </a:xfrm>
        </p:grpSpPr>
        <p:cxnSp>
          <p:nvCxnSpPr>
            <p:cNvPr id="21" name="Прямая соединительная линия 20"/>
            <p:cNvCxnSpPr/>
            <p:nvPr userDrawn="1"/>
          </p:nvCxnSpPr>
          <p:spPr>
            <a:xfrm>
              <a:off x="2412000" y="2889000"/>
              <a:ext cx="720000" cy="0"/>
            </a:xfrm>
            <a:prstGeom prst="line">
              <a:avLst/>
            </a:prstGeom>
            <a:ln w="28575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Прямая соединительная линия 21"/>
            <p:cNvCxnSpPr/>
            <p:nvPr userDrawn="1"/>
          </p:nvCxnSpPr>
          <p:spPr>
            <a:xfrm>
              <a:off x="3132000" y="2889000"/>
              <a:ext cx="720000" cy="0"/>
            </a:xfrm>
            <a:prstGeom prst="line">
              <a:avLst/>
            </a:prstGeom>
            <a:ln w="28575"/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</p:grpSp>
      <p:pic>
        <p:nvPicPr>
          <p:cNvPr id="23" name="Picture 2" descr="G:\Шаблоны\НБУ new\Logo_color_hor_NBU_ua.png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12000" y="1311566"/>
            <a:ext cx="1620000" cy="4397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7326336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  <p:extLst mod="1">
    <p:ext uri="{DCECCB84-F9BA-43D5-87BE-67443E8EF086}">
      <p15:sldGuideLst xmlns:p15="http://schemas.microsoft.com/office/powerpoint/2012/main">
        <p15:guide id="1" orient="horz" pos="1253" userDrawn="1">
          <p15:clr>
            <a:srgbClr val="FBAE40"/>
          </p15:clr>
        </p15:guide>
        <p15:guide id="2" pos="1404" userDrawn="1">
          <p15:clr>
            <a:srgbClr val="FBAE40"/>
          </p15:clr>
        </p15:guide>
        <p15:guide id="3" pos="4354" userDrawn="1">
          <p15:clr>
            <a:srgbClr val="FBAE40"/>
          </p15:clr>
        </p15:guide>
      </p15:sldGuideLst>
    </p:ext>
  </p:extLst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Візитна картка з фото (укр. м.)">
    <p:bg>
      <p:bgPr>
        <a:gradFill flip="none" rotWithShape="1">
          <a:gsLst>
            <a:gs pos="0">
              <a:schemeClr val="accent2"/>
            </a:gs>
            <a:gs pos="100000">
              <a:schemeClr val="accent1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Прямоугольник 11"/>
          <p:cNvSpPr/>
          <p:nvPr userDrawn="1"/>
        </p:nvSpPr>
        <p:spPr>
          <a:xfrm>
            <a:off x="2232000" y="1131566"/>
            <a:ext cx="4680000" cy="2880000"/>
          </a:xfrm>
          <a:prstGeom prst="rect">
            <a:avLst/>
          </a:prstGeom>
          <a:solidFill>
            <a:schemeClr val="bg1"/>
          </a:solidFill>
          <a:ln w="3175">
            <a:solidFill>
              <a:schemeClr val="tx1">
                <a:lumMod val="20000"/>
                <a:lumOff val="80000"/>
              </a:schemeClr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  <a:reflection blurRad="6350" stA="50000" endA="275" endPos="40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14" name="Текст 5"/>
          <p:cNvSpPr>
            <a:spLocks noGrp="1"/>
          </p:cNvSpPr>
          <p:nvPr>
            <p:ph type="body" sz="quarter" idx="10" hasCustomPrompt="1"/>
          </p:nvPr>
        </p:nvSpPr>
        <p:spPr>
          <a:xfrm>
            <a:off x="3862692" y="2211566"/>
            <a:ext cx="2869546" cy="360000"/>
          </a:xfrm>
          <a:prstGeom prst="rect">
            <a:avLst/>
          </a:prstGeom>
        </p:spPr>
        <p:txBody>
          <a:bodyPr/>
          <a:lstStyle>
            <a:lvl1pPr marL="0" indent="0">
              <a:spcBef>
                <a:spcPts val="300"/>
              </a:spcBef>
              <a:buFontTx/>
              <a:buNone/>
              <a:defRPr sz="1600" b="1" baseline="0">
                <a:solidFill>
                  <a:schemeClr val="bg2"/>
                </a:solidFill>
              </a:defRPr>
            </a:lvl1pPr>
          </a:lstStyle>
          <a:p>
            <a:pPr lvl="0"/>
            <a:r>
              <a:rPr lang="uk-UA" noProof="0" dirty="0" smtClean="0"/>
              <a:t>Ім’я та прізвище</a:t>
            </a:r>
            <a:endParaRPr lang="uk-UA" noProof="0" dirty="0"/>
          </a:p>
        </p:txBody>
      </p:sp>
      <p:sp>
        <p:nvSpPr>
          <p:cNvPr id="15" name="Текст 5"/>
          <p:cNvSpPr>
            <a:spLocks noGrp="1"/>
          </p:cNvSpPr>
          <p:nvPr>
            <p:ph type="body" sz="quarter" idx="11" hasCustomPrompt="1"/>
          </p:nvPr>
        </p:nvSpPr>
        <p:spPr>
          <a:xfrm>
            <a:off x="3862692" y="2571566"/>
            <a:ext cx="2869546" cy="719750"/>
          </a:xfrm>
          <a:prstGeom prst="rect">
            <a:avLst/>
          </a:prstGeom>
        </p:spPr>
        <p:txBody>
          <a:bodyPr/>
          <a:lstStyle>
            <a:lvl1pPr marL="0" indent="0">
              <a:spcBef>
                <a:spcPts val="300"/>
              </a:spcBef>
              <a:buFontTx/>
              <a:buNone/>
              <a:defRPr sz="1400" b="0" baseline="0"/>
            </a:lvl1pPr>
          </a:lstStyle>
          <a:p>
            <a:pPr lvl="0"/>
            <a:r>
              <a:rPr lang="uk-UA" noProof="0" dirty="0" smtClean="0"/>
              <a:t>Посада доповідача </a:t>
            </a:r>
            <a:br>
              <a:rPr lang="uk-UA" noProof="0" dirty="0" smtClean="0"/>
            </a:br>
            <a:r>
              <a:rPr lang="uk-UA" noProof="0" dirty="0" smtClean="0"/>
              <a:t>Структурний підрозділ</a:t>
            </a:r>
          </a:p>
        </p:txBody>
      </p:sp>
      <p:sp>
        <p:nvSpPr>
          <p:cNvPr id="16" name="Текст 5"/>
          <p:cNvSpPr>
            <a:spLocks noGrp="1"/>
          </p:cNvSpPr>
          <p:nvPr>
            <p:ph type="body" sz="quarter" idx="12" hasCustomPrompt="1"/>
          </p:nvPr>
        </p:nvSpPr>
        <p:spPr>
          <a:xfrm>
            <a:off x="3862692" y="3471432"/>
            <a:ext cx="2869546" cy="360000"/>
          </a:xfrm>
          <a:prstGeom prst="rect">
            <a:avLst/>
          </a:prstGeom>
        </p:spPr>
        <p:txBody>
          <a:bodyPr anchor="ctr"/>
          <a:lstStyle>
            <a:lvl1pPr marL="0" indent="0">
              <a:spcBef>
                <a:spcPts val="300"/>
              </a:spcBef>
              <a:buFontTx/>
              <a:buNone/>
              <a:defRPr sz="1200" b="0" baseline="0"/>
            </a:lvl1pPr>
          </a:lstStyle>
          <a:p>
            <a:pPr lvl="0"/>
            <a:r>
              <a:rPr lang="uk-UA" noProof="0" dirty="0" smtClean="0"/>
              <a:t>Електронна службова пошта</a:t>
            </a:r>
            <a:endParaRPr lang="uk-UA" noProof="0" dirty="0"/>
          </a:p>
        </p:txBody>
      </p:sp>
      <p:grpSp>
        <p:nvGrpSpPr>
          <p:cNvPr id="20" name="Группа 19"/>
          <p:cNvGrpSpPr/>
          <p:nvPr userDrawn="1"/>
        </p:nvGrpSpPr>
        <p:grpSpPr>
          <a:xfrm>
            <a:off x="2411762" y="1881907"/>
            <a:ext cx="1620238" cy="45719"/>
            <a:chOff x="2412000" y="2889000"/>
            <a:chExt cx="1440000" cy="0"/>
          </a:xfrm>
        </p:grpSpPr>
        <p:cxnSp>
          <p:nvCxnSpPr>
            <p:cNvPr id="22" name="Прямая соединительная линия 21"/>
            <p:cNvCxnSpPr/>
            <p:nvPr userDrawn="1"/>
          </p:nvCxnSpPr>
          <p:spPr>
            <a:xfrm>
              <a:off x="2412000" y="2889000"/>
              <a:ext cx="720000" cy="0"/>
            </a:xfrm>
            <a:prstGeom prst="line">
              <a:avLst/>
            </a:prstGeom>
            <a:ln w="28575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Прямая соединительная линия 22"/>
            <p:cNvCxnSpPr/>
            <p:nvPr userDrawn="1"/>
          </p:nvCxnSpPr>
          <p:spPr>
            <a:xfrm>
              <a:off x="3132000" y="2889000"/>
              <a:ext cx="720000" cy="0"/>
            </a:xfrm>
            <a:prstGeom prst="line">
              <a:avLst/>
            </a:prstGeom>
            <a:ln w="28575"/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</p:grpSp>
      <p:sp>
        <p:nvSpPr>
          <p:cNvPr id="24" name="Рисунок 4"/>
          <p:cNvSpPr>
            <a:spLocks noGrp="1"/>
          </p:cNvSpPr>
          <p:nvPr>
            <p:ph type="pic" sz="quarter" idx="13" hasCustomPrompt="1"/>
          </p:nvPr>
        </p:nvSpPr>
        <p:spPr>
          <a:xfrm>
            <a:off x="2417277" y="2211566"/>
            <a:ext cx="1260138" cy="1619250"/>
          </a:xfrm>
          <a:prstGeom prst="rect">
            <a:avLst/>
          </a:prstGeom>
        </p:spPr>
        <p:txBody>
          <a:bodyPr/>
          <a:lstStyle>
            <a:lvl1pPr marL="0" indent="0">
              <a:buFontTx/>
              <a:buNone/>
              <a:defRPr sz="1600"/>
            </a:lvl1pPr>
          </a:lstStyle>
          <a:p>
            <a:r>
              <a:rPr lang="uk-UA" smtClean="0"/>
              <a:t>Фото доповідача</a:t>
            </a:r>
            <a:endParaRPr lang="uk-UA"/>
          </a:p>
        </p:txBody>
      </p:sp>
      <p:pic>
        <p:nvPicPr>
          <p:cNvPr id="25" name="Picture 2" descr="G:\Шаблоны\НБУ new\Logo_color_hor_NBU_ua.png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12000" y="1311566"/>
            <a:ext cx="1620000" cy="4397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34632074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extLst mod="1">
    <p:ext uri="{DCECCB84-F9BA-43D5-87BE-67443E8EF086}">
      <p15:sldGuideLst xmlns:p15="http://schemas.microsoft.com/office/powerpoint/2012/main">
        <p15:guide id="1" orient="horz" pos="1253">
          <p15:clr>
            <a:srgbClr val="FBAE40"/>
          </p15:clr>
        </p15:guide>
        <p15:guide id="2" pos="1404">
          <p15:clr>
            <a:srgbClr val="FBAE40"/>
          </p15:clr>
        </p15:guide>
        <p15:guide id="3" pos="4354">
          <p15:clr>
            <a:srgbClr val="FBAE40"/>
          </p15:clr>
        </p15:guide>
      </p15:sldGuideLst>
    </p:ext>
  </p:extLst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Візитна картка (англ. м.)">
    <p:bg>
      <p:bgPr>
        <a:gradFill flip="none" rotWithShape="1">
          <a:gsLst>
            <a:gs pos="0">
              <a:schemeClr val="accent2"/>
            </a:gs>
            <a:gs pos="100000">
              <a:schemeClr val="accent1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оугольник 9"/>
          <p:cNvSpPr/>
          <p:nvPr userDrawn="1"/>
        </p:nvSpPr>
        <p:spPr>
          <a:xfrm>
            <a:off x="2232000" y="1131566"/>
            <a:ext cx="4680000" cy="2880000"/>
          </a:xfrm>
          <a:prstGeom prst="rect">
            <a:avLst/>
          </a:prstGeom>
          <a:solidFill>
            <a:schemeClr val="bg1"/>
          </a:solidFill>
          <a:ln w="3175">
            <a:solidFill>
              <a:schemeClr val="tx1">
                <a:lumMod val="20000"/>
                <a:lumOff val="80000"/>
              </a:schemeClr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  <a:reflection blurRad="6350" stA="50000" endA="275" endPos="40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11" name="Текст 5"/>
          <p:cNvSpPr>
            <a:spLocks noGrp="1"/>
          </p:cNvSpPr>
          <p:nvPr>
            <p:ph type="body" sz="quarter" idx="10" hasCustomPrompt="1"/>
          </p:nvPr>
        </p:nvSpPr>
        <p:spPr>
          <a:xfrm>
            <a:off x="2411762" y="2211566"/>
            <a:ext cx="4320476" cy="360000"/>
          </a:xfrm>
          <a:prstGeom prst="rect">
            <a:avLst/>
          </a:prstGeom>
        </p:spPr>
        <p:txBody>
          <a:bodyPr/>
          <a:lstStyle>
            <a:lvl1pPr marL="0" indent="0">
              <a:spcBef>
                <a:spcPts val="300"/>
              </a:spcBef>
              <a:buFontTx/>
              <a:buNone/>
              <a:defRPr sz="1600" b="1" baseline="0">
                <a:solidFill>
                  <a:schemeClr val="bg2"/>
                </a:solidFill>
              </a:defRPr>
            </a:lvl1pPr>
          </a:lstStyle>
          <a:p>
            <a:pPr lvl="0"/>
            <a:r>
              <a:rPr lang="en-US" noProof="0" dirty="0" smtClean="0"/>
              <a:t>Name and Surname</a:t>
            </a:r>
            <a:endParaRPr lang="uk-UA" noProof="0" dirty="0"/>
          </a:p>
        </p:txBody>
      </p:sp>
      <p:sp>
        <p:nvSpPr>
          <p:cNvPr id="17" name="Текст 5"/>
          <p:cNvSpPr>
            <a:spLocks noGrp="1"/>
          </p:cNvSpPr>
          <p:nvPr>
            <p:ph type="body" sz="quarter" idx="11" hasCustomPrompt="1"/>
          </p:nvPr>
        </p:nvSpPr>
        <p:spPr>
          <a:xfrm>
            <a:off x="2411762" y="2571566"/>
            <a:ext cx="4320476" cy="719750"/>
          </a:xfrm>
          <a:prstGeom prst="rect">
            <a:avLst/>
          </a:prstGeom>
        </p:spPr>
        <p:txBody>
          <a:bodyPr/>
          <a:lstStyle>
            <a:lvl1pPr marL="0" indent="0">
              <a:spcBef>
                <a:spcPts val="300"/>
              </a:spcBef>
              <a:buFontTx/>
              <a:buNone/>
              <a:defRPr sz="1400" b="0" baseline="0"/>
            </a:lvl1pPr>
          </a:lstStyle>
          <a:p>
            <a:pPr lvl="0"/>
            <a:r>
              <a:rPr lang="en-US" noProof="0" dirty="0" smtClean="0"/>
              <a:t>Job title</a:t>
            </a:r>
            <a:r>
              <a:rPr lang="uk-UA" noProof="0" dirty="0" smtClean="0"/>
              <a:t/>
            </a:r>
            <a:br>
              <a:rPr lang="uk-UA" noProof="0" dirty="0" smtClean="0"/>
            </a:br>
            <a:r>
              <a:rPr lang="en-US" noProof="0" dirty="0" smtClean="0"/>
              <a:t>Unit</a:t>
            </a:r>
            <a:endParaRPr lang="uk-UA" noProof="0" dirty="0" smtClean="0"/>
          </a:p>
        </p:txBody>
      </p:sp>
      <p:sp>
        <p:nvSpPr>
          <p:cNvPr id="18" name="Текст 5"/>
          <p:cNvSpPr>
            <a:spLocks noGrp="1"/>
          </p:cNvSpPr>
          <p:nvPr>
            <p:ph type="body" sz="quarter" idx="12" hasCustomPrompt="1"/>
          </p:nvPr>
        </p:nvSpPr>
        <p:spPr>
          <a:xfrm>
            <a:off x="2411762" y="3471432"/>
            <a:ext cx="4320476" cy="360000"/>
          </a:xfrm>
          <a:prstGeom prst="rect">
            <a:avLst/>
          </a:prstGeom>
        </p:spPr>
        <p:txBody>
          <a:bodyPr anchor="ctr"/>
          <a:lstStyle>
            <a:lvl1pPr marL="0" indent="0">
              <a:spcBef>
                <a:spcPts val="300"/>
              </a:spcBef>
              <a:buFontTx/>
              <a:buNone/>
              <a:defRPr sz="1200" b="0" baseline="0"/>
            </a:lvl1pPr>
          </a:lstStyle>
          <a:p>
            <a:pPr lvl="0"/>
            <a:r>
              <a:rPr lang="en-US" noProof="0" dirty="0" smtClean="0"/>
              <a:t>E</a:t>
            </a:r>
            <a:r>
              <a:rPr lang="uk-UA" noProof="0" dirty="0" smtClean="0"/>
              <a:t>-</a:t>
            </a:r>
            <a:r>
              <a:rPr lang="en-US" noProof="0" dirty="0" smtClean="0"/>
              <a:t>mail</a:t>
            </a:r>
            <a:endParaRPr lang="uk-UA" noProof="0" dirty="0"/>
          </a:p>
        </p:txBody>
      </p:sp>
      <p:grpSp>
        <p:nvGrpSpPr>
          <p:cNvPr id="19" name="Группа 18"/>
          <p:cNvGrpSpPr/>
          <p:nvPr userDrawn="1"/>
        </p:nvGrpSpPr>
        <p:grpSpPr>
          <a:xfrm>
            <a:off x="2411762" y="1881907"/>
            <a:ext cx="1620238" cy="45719"/>
            <a:chOff x="2412000" y="2889000"/>
            <a:chExt cx="1440000" cy="0"/>
          </a:xfrm>
        </p:grpSpPr>
        <p:cxnSp>
          <p:nvCxnSpPr>
            <p:cNvPr id="20" name="Прямая соединительная линия 19"/>
            <p:cNvCxnSpPr/>
            <p:nvPr userDrawn="1"/>
          </p:nvCxnSpPr>
          <p:spPr>
            <a:xfrm>
              <a:off x="2412000" y="2889000"/>
              <a:ext cx="720000" cy="0"/>
            </a:xfrm>
            <a:prstGeom prst="line">
              <a:avLst/>
            </a:prstGeom>
            <a:ln w="28575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Прямая соединительная линия 20"/>
            <p:cNvCxnSpPr/>
            <p:nvPr userDrawn="1"/>
          </p:nvCxnSpPr>
          <p:spPr>
            <a:xfrm>
              <a:off x="3132000" y="2889000"/>
              <a:ext cx="720000" cy="0"/>
            </a:xfrm>
            <a:prstGeom prst="line">
              <a:avLst/>
            </a:prstGeom>
            <a:ln w="28575"/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</p:grpSp>
      <p:pic>
        <p:nvPicPr>
          <p:cNvPr id="22" name="Picture 2" descr="G:\Шаблоны\НБУ new\Logo_color_hor_NBU_en.png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11762" y="1311566"/>
            <a:ext cx="1620238" cy="4233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22470736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  <p:extLst mod="1">
    <p:ext uri="{DCECCB84-F9BA-43D5-87BE-67443E8EF086}">
      <p15:sldGuideLst xmlns:p15="http://schemas.microsoft.com/office/powerpoint/2012/main">
        <p15:guide id="1" orient="horz" pos="1253">
          <p15:clr>
            <a:srgbClr val="FBAE40"/>
          </p15:clr>
        </p15:guide>
        <p15:guide id="2" pos="1404">
          <p15:clr>
            <a:srgbClr val="FBAE40"/>
          </p15:clr>
        </p15:guide>
        <p15:guide id="3" pos="4354">
          <p15:clr>
            <a:srgbClr val="FBAE40"/>
          </p15:clr>
        </p15:guide>
      </p15:sldGuideLst>
    </p:ext>
  </p:extLst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Візитна картка з фото (англ. м.)">
    <p:bg>
      <p:bgPr>
        <a:gradFill flip="none" rotWithShape="1">
          <a:gsLst>
            <a:gs pos="0">
              <a:schemeClr val="accent2"/>
            </a:gs>
            <a:gs pos="100000">
              <a:schemeClr val="accent1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Прямоугольник 10"/>
          <p:cNvSpPr/>
          <p:nvPr userDrawn="1"/>
        </p:nvSpPr>
        <p:spPr>
          <a:xfrm>
            <a:off x="2232000" y="1131566"/>
            <a:ext cx="4680000" cy="2880000"/>
          </a:xfrm>
          <a:prstGeom prst="rect">
            <a:avLst/>
          </a:prstGeom>
          <a:solidFill>
            <a:schemeClr val="bg1"/>
          </a:solidFill>
          <a:ln w="3175">
            <a:solidFill>
              <a:schemeClr val="tx1">
                <a:lumMod val="20000"/>
                <a:lumOff val="80000"/>
              </a:schemeClr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  <a:reflection blurRad="6350" stA="50000" endA="275" endPos="40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12" name="Текст 5"/>
          <p:cNvSpPr>
            <a:spLocks noGrp="1"/>
          </p:cNvSpPr>
          <p:nvPr>
            <p:ph type="body" sz="quarter" idx="10" hasCustomPrompt="1"/>
          </p:nvPr>
        </p:nvSpPr>
        <p:spPr>
          <a:xfrm>
            <a:off x="3862692" y="2211566"/>
            <a:ext cx="2869546" cy="360000"/>
          </a:xfrm>
          <a:prstGeom prst="rect">
            <a:avLst/>
          </a:prstGeom>
        </p:spPr>
        <p:txBody>
          <a:bodyPr/>
          <a:lstStyle>
            <a:lvl1pPr marL="0" indent="0">
              <a:spcBef>
                <a:spcPts val="300"/>
              </a:spcBef>
              <a:buFontTx/>
              <a:buNone/>
              <a:defRPr sz="1600" b="1" baseline="0">
                <a:solidFill>
                  <a:schemeClr val="bg2"/>
                </a:solidFill>
              </a:defRPr>
            </a:lvl1pPr>
          </a:lstStyle>
          <a:p>
            <a:pPr lvl="0"/>
            <a:r>
              <a:rPr lang="en-US" noProof="0" dirty="0" smtClean="0"/>
              <a:t>Name and Surname</a:t>
            </a:r>
            <a:endParaRPr lang="uk-UA" noProof="0" dirty="0"/>
          </a:p>
        </p:txBody>
      </p:sp>
      <p:sp>
        <p:nvSpPr>
          <p:cNvPr id="14" name="Текст 5"/>
          <p:cNvSpPr>
            <a:spLocks noGrp="1"/>
          </p:cNvSpPr>
          <p:nvPr>
            <p:ph type="body" sz="quarter" idx="11" hasCustomPrompt="1"/>
          </p:nvPr>
        </p:nvSpPr>
        <p:spPr>
          <a:xfrm>
            <a:off x="3862692" y="2571566"/>
            <a:ext cx="2869546" cy="719750"/>
          </a:xfrm>
          <a:prstGeom prst="rect">
            <a:avLst/>
          </a:prstGeom>
        </p:spPr>
        <p:txBody>
          <a:bodyPr/>
          <a:lstStyle>
            <a:lvl1pPr marL="0" indent="0">
              <a:spcBef>
                <a:spcPts val="300"/>
              </a:spcBef>
              <a:buFontTx/>
              <a:buNone/>
              <a:defRPr sz="1400" b="0" baseline="0"/>
            </a:lvl1pPr>
          </a:lstStyle>
          <a:p>
            <a:pPr lvl="0"/>
            <a:r>
              <a:rPr lang="en-US" noProof="0" dirty="0" smtClean="0"/>
              <a:t>Job title</a:t>
            </a:r>
            <a:r>
              <a:rPr lang="uk-UA" noProof="0" dirty="0" smtClean="0"/>
              <a:t> </a:t>
            </a:r>
            <a:br>
              <a:rPr lang="uk-UA" noProof="0" dirty="0" smtClean="0"/>
            </a:br>
            <a:r>
              <a:rPr lang="en-US" noProof="0" dirty="0" smtClean="0"/>
              <a:t>Unit</a:t>
            </a:r>
            <a:endParaRPr lang="uk-UA" noProof="0" dirty="0" smtClean="0"/>
          </a:p>
        </p:txBody>
      </p:sp>
      <p:sp>
        <p:nvSpPr>
          <p:cNvPr id="17" name="Текст 5"/>
          <p:cNvSpPr>
            <a:spLocks noGrp="1"/>
          </p:cNvSpPr>
          <p:nvPr>
            <p:ph type="body" sz="quarter" idx="12" hasCustomPrompt="1"/>
          </p:nvPr>
        </p:nvSpPr>
        <p:spPr>
          <a:xfrm>
            <a:off x="3862692" y="3471432"/>
            <a:ext cx="2869546" cy="360000"/>
          </a:xfrm>
          <a:prstGeom prst="rect">
            <a:avLst/>
          </a:prstGeom>
        </p:spPr>
        <p:txBody>
          <a:bodyPr anchor="ctr"/>
          <a:lstStyle>
            <a:lvl1pPr marL="0" indent="0">
              <a:spcBef>
                <a:spcPts val="300"/>
              </a:spcBef>
              <a:buFontTx/>
              <a:buNone/>
              <a:defRPr sz="1200" b="0" baseline="0"/>
            </a:lvl1pPr>
          </a:lstStyle>
          <a:p>
            <a:pPr lvl="0"/>
            <a:r>
              <a:rPr lang="en-US" noProof="0" dirty="0" smtClean="0"/>
              <a:t>E</a:t>
            </a:r>
            <a:r>
              <a:rPr lang="uk-UA" noProof="0" dirty="0" smtClean="0"/>
              <a:t>-</a:t>
            </a:r>
            <a:r>
              <a:rPr lang="en-US" noProof="0" smtClean="0"/>
              <a:t>mail</a:t>
            </a:r>
            <a:endParaRPr lang="uk-UA" noProof="0" dirty="0"/>
          </a:p>
        </p:txBody>
      </p:sp>
      <p:grpSp>
        <p:nvGrpSpPr>
          <p:cNvPr id="18" name="Группа 17"/>
          <p:cNvGrpSpPr/>
          <p:nvPr userDrawn="1"/>
        </p:nvGrpSpPr>
        <p:grpSpPr>
          <a:xfrm>
            <a:off x="2411762" y="1881907"/>
            <a:ext cx="1620238" cy="45719"/>
            <a:chOff x="2412000" y="2889000"/>
            <a:chExt cx="1440000" cy="0"/>
          </a:xfrm>
        </p:grpSpPr>
        <p:cxnSp>
          <p:nvCxnSpPr>
            <p:cNvPr id="22" name="Прямая соединительная линия 21"/>
            <p:cNvCxnSpPr/>
            <p:nvPr userDrawn="1"/>
          </p:nvCxnSpPr>
          <p:spPr>
            <a:xfrm>
              <a:off x="2412000" y="2889000"/>
              <a:ext cx="720000" cy="0"/>
            </a:xfrm>
            <a:prstGeom prst="line">
              <a:avLst/>
            </a:prstGeom>
            <a:ln w="28575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Прямая соединительная линия 23"/>
            <p:cNvCxnSpPr/>
            <p:nvPr userDrawn="1"/>
          </p:nvCxnSpPr>
          <p:spPr>
            <a:xfrm>
              <a:off x="3132000" y="2889000"/>
              <a:ext cx="720000" cy="0"/>
            </a:xfrm>
            <a:prstGeom prst="line">
              <a:avLst/>
            </a:prstGeom>
            <a:ln w="28575"/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</p:grpSp>
      <p:sp>
        <p:nvSpPr>
          <p:cNvPr id="25" name="Рисунок 4"/>
          <p:cNvSpPr>
            <a:spLocks noGrp="1"/>
          </p:cNvSpPr>
          <p:nvPr>
            <p:ph type="pic" sz="quarter" idx="13" hasCustomPrompt="1"/>
          </p:nvPr>
        </p:nvSpPr>
        <p:spPr>
          <a:xfrm>
            <a:off x="2417277" y="2211566"/>
            <a:ext cx="1260138" cy="1619250"/>
          </a:xfrm>
          <a:prstGeom prst="rect">
            <a:avLst/>
          </a:prstGeom>
        </p:spPr>
        <p:txBody>
          <a:bodyPr/>
          <a:lstStyle>
            <a:lvl1pPr marL="0" indent="0">
              <a:buFontTx/>
              <a:buNone/>
              <a:defRPr sz="1600"/>
            </a:lvl1pPr>
          </a:lstStyle>
          <a:p>
            <a:r>
              <a:rPr lang="en-US" smtClean="0"/>
              <a:t>Photo</a:t>
            </a:r>
            <a:endParaRPr lang="uk-UA"/>
          </a:p>
        </p:txBody>
      </p:sp>
      <p:pic>
        <p:nvPicPr>
          <p:cNvPr id="26" name="Picture 2" descr="G:\Шаблоны\НБУ new\Logo_color_hor_NBU_en.png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11762" y="1311566"/>
            <a:ext cx="1620238" cy="4233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44703451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  <p:extLst mod="1">
    <p:ext uri="{DCECCB84-F9BA-43D5-87BE-67443E8EF086}">
      <p15:sldGuideLst xmlns:p15="http://schemas.microsoft.com/office/powerpoint/2012/main">
        <p15:guide id="1" orient="horz" pos="1253">
          <p15:clr>
            <a:srgbClr val="FBAE40"/>
          </p15:clr>
        </p15:guide>
        <p15:guide id="2" pos="1404">
          <p15:clr>
            <a:srgbClr val="FBAE40"/>
          </p15:clr>
        </p15:guide>
        <p15:guide id="3" pos="4354">
          <p15:clr>
            <a:srgbClr val="FBAE40"/>
          </p15:clr>
        </p15:guide>
      </p15:sldGuideLst>
    </p:ext>
  </p:extLst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Логотип НБУ та канали ком-ції (укр. м.)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 userDrawn="1"/>
        </p:nvSpPr>
        <p:spPr>
          <a:xfrm>
            <a:off x="792000" y="4461750"/>
            <a:ext cx="75600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b="1" noProof="0" smtClean="0">
                <a:solidFill>
                  <a:schemeClr val="tx1"/>
                </a:solidFill>
                <a:hlinkClick r:id="rId2"/>
              </a:rPr>
              <a:t>Web</a:t>
            </a:r>
            <a:r>
              <a:rPr lang="en-US" sz="1600" b="1" baseline="0" noProof="0" smtClean="0">
                <a:solidFill>
                  <a:schemeClr val="tx1"/>
                </a:solidFill>
              </a:rPr>
              <a:t> </a:t>
            </a:r>
            <a:r>
              <a:rPr lang="en-US" sz="1600" b="1" baseline="0" noProof="0" smtClean="0">
                <a:solidFill>
                  <a:schemeClr val="bg2"/>
                </a:solidFill>
              </a:rPr>
              <a:t>▪</a:t>
            </a:r>
            <a:r>
              <a:rPr lang="en-US" sz="1600" b="1" baseline="0" noProof="0" smtClean="0">
                <a:solidFill>
                  <a:schemeClr val="tx1"/>
                </a:solidFill>
              </a:rPr>
              <a:t> </a:t>
            </a:r>
            <a:r>
              <a:rPr lang="en-US" sz="1600" b="1" noProof="0" smtClean="0">
                <a:solidFill>
                  <a:schemeClr val="tx1"/>
                </a:solidFill>
                <a:hlinkClick r:id="rId3"/>
              </a:rPr>
              <a:t>Facebook</a:t>
            </a:r>
            <a:r>
              <a:rPr lang="en-US" sz="1600" b="1" noProof="0" smtClean="0">
                <a:solidFill>
                  <a:schemeClr val="tx1"/>
                </a:solidFill>
              </a:rPr>
              <a:t> </a:t>
            </a:r>
            <a:r>
              <a:rPr lang="en-US" sz="1600" b="1" baseline="0" noProof="0" smtClean="0">
                <a:solidFill>
                  <a:schemeClr val="bg2"/>
                </a:solidFill>
              </a:rPr>
              <a:t>▪</a:t>
            </a:r>
            <a:r>
              <a:rPr lang="en-US" sz="1600" b="1" baseline="0" noProof="0" smtClean="0">
                <a:solidFill>
                  <a:schemeClr val="tx1"/>
                </a:solidFill>
              </a:rPr>
              <a:t> </a:t>
            </a:r>
            <a:r>
              <a:rPr lang="en-US" sz="1600" b="1" noProof="0" smtClean="0">
                <a:solidFill>
                  <a:schemeClr val="tx1"/>
                </a:solidFill>
                <a:hlinkClick r:id="rId4"/>
              </a:rPr>
              <a:t>Twitter</a:t>
            </a:r>
            <a:r>
              <a:rPr lang="en-US" sz="1600" b="1" noProof="0" smtClean="0">
                <a:solidFill>
                  <a:schemeClr val="tx1"/>
                </a:solidFill>
              </a:rPr>
              <a:t> </a:t>
            </a:r>
            <a:r>
              <a:rPr lang="en-US" sz="1600" b="1" baseline="0" noProof="0" smtClean="0">
                <a:solidFill>
                  <a:schemeClr val="bg2"/>
                </a:solidFill>
              </a:rPr>
              <a:t>▪</a:t>
            </a:r>
            <a:r>
              <a:rPr lang="en-US" sz="1600" b="1" baseline="0" noProof="0" smtClean="0">
                <a:solidFill>
                  <a:schemeClr val="tx1"/>
                </a:solidFill>
              </a:rPr>
              <a:t> </a:t>
            </a:r>
            <a:r>
              <a:rPr lang="en-US" sz="1600" b="1" noProof="0" smtClean="0">
                <a:solidFill>
                  <a:schemeClr val="tx1"/>
                </a:solidFill>
                <a:hlinkClick r:id="rId5"/>
              </a:rPr>
              <a:t>Flickr</a:t>
            </a:r>
            <a:r>
              <a:rPr lang="en-US" sz="1600" b="1" baseline="0" noProof="0" smtClean="0">
                <a:solidFill>
                  <a:schemeClr val="tx1"/>
                </a:solidFill>
              </a:rPr>
              <a:t> </a:t>
            </a:r>
            <a:r>
              <a:rPr lang="en-US" sz="1600" b="1" baseline="0" noProof="0" smtClean="0">
                <a:solidFill>
                  <a:schemeClr val="bg2"/>
                </a:solidFill>
              </a:rPr>
              <a:t>▪</a:t>
            </a:r>
            <a:r>
              <a:rPr lang="en-US" sz="1600" b="1" baseline="0" noProof="0" smtClean="0">
                <a:solidFill>
                  <a:schemeClr val="tx1"/>
                </a:solidFill>
              </a:rPr>
              <a:t> </a:t>
            </a:r>
            <a:r>
              <a:rPr lang="en-US" sz="1600" b="1" noProof="0" smtClean="0">
                <a:solidFill>
                  <a:schemeClr val="tx1"/>
                </a:solidFill>
                <a:hlinkClick r:id="rId6"/>
              </a:rPr>
              <a:t>Youtube</a:t>
            </a:r>
            <a:r>
              <a:rPr lang="en-US" sz="1600" b="1" baseline="0" noProof="0" smtClean="0">
                <a:solidFill>
                  <a:schemeClr val="tx1"/>
                </a:solidFill>
              </a:rPr>
              <a:t> </a:t>
            </a:r>
            <a:r>
              <a:rPr lang="en-US" sz="1600" b="1" baseline="0" noProof="0" smtClean="0">
                <a:solidFill>
                  <a:schemeClr val="bg2"/>
                </a:solidFill>
              </a:rPr>
              <a:t>▪</a:t>
            </a:r>
            <a:r>
              <a:rPr lang="en-US" sz="1600" b="1" baseline="0" noProof="0" smtClean="0">
                <a:solidFill>
                  <a:schemeClr val="tx1"/>
                </a:solidFill>
              </a:rPr>
              <a:t> </a:t>
            </a:r>
            <a:r>
              <a:rPr lang="en-US" sz="1600" b="1" noProof="0" smtClean="0">
                <a:solidFill>
                  <a:schemeClr val="tx1"/>
                </a:solidFill>
                <a:hlinkClick r:id="rId7"/>
              </a:rPr>
              <a:t>Instagram</a:t>
            </a:r>
            <a:endParaRPr lang="en-US" sz="1600" b="1" noProof="0">
              <a:solidFill>
                <a:schemeClr val="tx1"/>
              </a:solidFill>
            </a:endParaRPr>
          </a:p>
        </p:txBody>
      </p:sp>
      <p:pic>
        <p:nvPicPr>
          <p:cNvPr id="6" name="Рисунок 5"/>
          <p:cNvPicPr>
            <a:picLocks noChangeAspect="1"/>
          </p:cNvPicPr>
          <p:nvPr userDrawn="1"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89958" y="1761751"/>
            <a:ext cx="2164084" cy="16245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02387799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Логотип НБУ та канали ком-ції (англ. м.)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 userDrawn="1"/>
        </p:nvSpPr>
        <p:spPr>
          <a:xfrm>
            <a:off x="792000" y="4461750"/>
            <a:ext cx="75600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1600" b="1" noProof="0" smtClean="0">
                <a:solidFill>
                  <a:schemeClr val="tx1"/>
                </a:solidFill>
                <a:hlinkClick r:id="rId2"/>
              </a:rPr>
              <a:t>Web</a:t>
            </a:r>
            <a:r>
              <a:rPr lang="en-US" sz="1600" b="1" noProof="0" smtClean="0">
                <a:solidFill>
                  <a:schemeClr val="tx1"/>
                </a:solidFill>
              </a:rPr>
              <a:t> </a:t>
            </a:r>
            <a:r>
              <a:rPr lang="en-US" sz="1600" b="1" baseline="0" noProof="0" smtClean="0">
                <a:solidFill>
                  <a:schemeClr val="bg2"/>
                </a:solidFill>
              </a:rPr>
              <a:t>▪</a:t>
            </a:r>
            <a:r>
              <a:rPr lang="en-US" sz="1600" b="1" baseline="0" noProof="0" smtClean="0">
                <a:solidFill>
                  <a:schemeClr val="tx1"/>
                </a:solidFill>
              </a:rPr>
              <a:t> </a:t>
            </a:r>
            <a:r>
              <a:rPr lang="en-US" sz="1600" b="1" noProof="0" smtClean="0">
                <a:solidFill>
                  <a:schemeClr val="tx1"/>
                </a:solidFill>
                <a:hlinkClick r:id="rId3"/>
              </a:rPr>
              <a:t>Facebook</a:t>
            </a:r>
            <a:r>
              <a:rPr lang="en-US" sz="1600" b="1" noProof="0" smtClean="0">
                <a:solidFill>
                  <a:schemeClr val="tx1"/>
                </a:solidFill>
              </a:rPr>
              <a:t> </a:t>
            </a:r>
            <a:r>
              <a:rPr lang="en-US" sz="1600" b="1" baseline="0" noProof="0" smtClean="0">
                <a:solidFill>
                  <a:schemeClr val="bg2"/>
                </a:solidFill>
              </a:rPr>
              <a:t>▪ </a:t>
            </a:r>
            <a:r>
              <a:rPr lang="en-US" sz="1600" b="1" noProof="0" smtClean="0">
                <a:solidFill>
                  <a:schemeClr val="tx1"/>
                </a:solidFill>
                <a:hlinkClick r:id="rId4"/>
              </a:rPr>
              <a:t>Twitter</a:t>
            </a:r>
            <a:r>
              <a:rPr lang="en-US" sz="1600" b="1" noProof="0" smtClean="0">
                <a:solidFill>
                  <a:schemeClr val="tx1"/>
                </a:solidFill>
              </a:rPr>
              <a:t> </a:t>
            </a:r>
            <a:r>
              <a:rPr lang="en-US" sz="1600" b="1" baseline="0" noProof="0" smtClean="0">
                <a:solidFill>
                  <a:schemeClr val="bg2"/>
                </a:solidFill>
              </a:rPr>
              <a:t>▪</a:t>
            </a:r>
            <a:r>
              <a:rPr lang="uk-UA" sz="1600" b="1" baseline="0" noProof="0" smtClean="0">
                <a:solidFill>
                  <a:schemeClr val="bg2"/>
                </a:solidFill>
              </a:rPr>
              <a:t> </a:t>
            </a:r>
            <a:r>
              <a:rPr lang="en-US" sz="1600" b="1" noProof="0" smtClean="0">
                <a:solidFill>
                  <a:schemeClr val="tx1"/>
                </a:solidFill>
                <a:hlinkClick r:id="rId5"/>
              </a:rPr>
              <a:t>Flickr</a:t>
            </a:r>
            <a:r>
              <a:rPr lang="en-US" sz="1600" b="1" baseline="0" noProof="0" smtClean="0">
                <a:solidFill>
                  <a:schemeClr val="tx1"/>
                </a:solidFill>
              </a:rPr>
              <a:t> </a:t>
            </a:r>
            <a:r>
              <a:rPr lang="en-US" sz="1600" b="1" baseline="0" noProof="0" smtClean="0">
                <a:solidFill>
                  <a:schemeClr val="bg2"/>
                </a:solidFill>
              </a:rPr>
              <a:t>▪</a:t>
            </a:r>
            <a:r>
              <a:rPr lang="en-US" sz="1600" b="1" baseline="0" noProof="0" smtClean="0">
                <a:solidFill>
                  <a:schemeClr val="tx1"/>
                </a:solidFill>
              </a:rPr>
              <a:t> </a:t>
            </a:r>
            <a:r>
              <a:rPr lang="en-US" sz="1600" b="1" noProof="0" smtClean="0">
                <a:solidFill>
                  <a:schemeClr val="tx1"/>
                </a:solidFill>
                <a:hlinkClick r:id="rId6"/>
              </a:rPr>
              <a:t>Youtube</a:t>
            </a:r>
            <a:r>
              <a:rPr lang="en-US" sz="1600" b="1" baseline="0" noProof="0" smtClean="0">
                <a:solidFill>
                  <a:schemeClr val="tx1"/>
                </a:solidFill>
              </a:rPr>
              <a:t> </a:t>
            </a:r>
            <a:r>
              <a:rPr lang="en-US" sz="1600" b="1" baseline="0" noProof="0" smtClean="0">
                <a:solidFill>
                  <a:schemeClr val="bg2"/>
                </a:solidFill>
              </a:rPr>
              <a:t>▪</a:t>
            </a:r>
            <a:r>
              <a:rPr lang="en-US" sz="1600" b="1" baseline="0" noProof="0" smtClean="0">
                <a:solidFill>
                  <a:schemeClr val="tx1"/>
                </a:solidFill>
              </a:rPr>
              <a:t> </a:t>
            </a:r>
            <a:r>
              <a:rPr lang="en-US" sz="1600" b="1" noProof="0" smtClean="0">
                <a:solidFill>
                  <a:schemeClr val="tx1"/>
                </a:solidFill>
                <a:hlinkClick r:id="rId7"/>
              </a:rPr>
              <a:t>Instagram</a:t>
            </a:r>
            <a:endParaRPr lang="en-US" sz="1600" b="1" noProof="0" smtClean="0">
              <a:solidFill>
                <a:schemeClr val="tx1"/>
              </a:solidFill>
            </a:endParaRPr>
          </a:p>
        </p:txBody>
      </p:sp>
      <p:pic>
        <p:nvPicPr>
          <p:cNvPr id="6" name="Рисунок 5"/>
          <p:cNvPicPr>
            <a:picLocks noChangeAspect="1"/>
          </p:cNvPicPr>
          <p:nvPr userDrawn="1"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61586" y="1671635"/>
            <a:ext cx="2020828" cy="15453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70141729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Логотип НБУ (укр. м.)">
    <p:bg>
      <p:bgPr>
        <a:gradFill>
          <a:gsLst>
            <a:gs pos="0">
              <a:schemeClr val="accent2">
                <a:lumMod val="100000"/>
              </a:schemeClr>
            </a:gs>
            <a:gs pos="100000">
              <a:schemeClr val="accent1"/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30293" y="2180081"/>
            <a:ext cx="2883414" cy="7833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28647329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Логотип НБУ (англ. м.)">
    <p:bg>
      <p:bgPr>
        <a:gradFill flip="none" rotWithShape="1">
          <a:gsLst>
            <a:gs pos="0">
              <a:schemeClr val="accent2"/>
            </a:gs>
            <a:gs pos="100000">
              <a:schemeClr val="accent1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01921" y="2213610"/>
            <a:ext cx="2740158" cy="7162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88309897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Титульний слайд (внутрішній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 userDrawn="1"/>
        </p:nvSpPr>
        <p:spPr>
          <a:xfrm>
            <a:off x="0" y="1"/>
            <a:ext cx="2408486" cy="5150027"/>
          </a:xfrm>
          <a:custGeom>
            <a:avLst/>
            <a:gdLst>
              <a:gd name="connsiteX0" fmla="*/ 0 w 2231702"/>
              <a:gd name="connsiteY0" fmla="*/ 0 h 6857999"/>
              <a:gd name="connsiteX1" fmla="*/ 2231702 w 2231702"/>
              <a:gd name="connsiteY1" fmla="*/ 0 h 6857999"/>
              <a:gd name="connsiteX2" fmla="*/ 2231702 w 2231702"/>
              <a:gd name="connsiteY2" fmla="*/ 6857999 h 6857999"/>
              <a:gd name="connsiteX3" fmla="*/ 0 w 2231702"/>
              <a:gd name="connsiteY3" fmla="*/ 6857999 h 6857999"/>
              <a:gd name="connsiteX4" fmla="*/ 0 w 2231702"/>
              <a:gd name="connsiteY4" fmla="*/ 0 h 6857999"/>
              <a:gd name="connsiteX0" fmla="*/ 0 w 2231702"/>
              <a:gd name="connsiteY0" fmla="*/ 0 h 6857999"/>
              <a:gd name="connsiteX1" fmla="*/ 2231702 w 2231702"/>
              <a:gd name="connsiteY1" fmla="*/ 0 h 6857999"/>
              <a:gd name="connsiteX2" fmla="*/ 2231702 w 2231702"/>
              <a:gd name="connsiteY2" fmla="*/ 6857999 h 6857999"/>
              <a:gd name="connsiteX3" fmla="*/ 0 w 2231702"/>
              <a:gd name="connsiteY3" fmla="*/ 6857999 h 6857999"/>
              <a:gd name="connsiteX4" fmla="*/ 0 w 2231702"/>
              <a:gd name="connsiteY4" fmla="*/ 0 h 6857999"/>
              <a:gd name="connsiteX0" fmla="*/ 0 w 2231702"/>
              <a:gd name="connsiteY0" fmla="*/ 0 h 6857999"/>
              <a:gd name="connsiteX1" fmla="*/ 2231702 w 2231702"/>
              <a:gd name="connsiteY1" fmla="*/ 0 h 6857999"/>
              <a:gd name="connsiteX2" fmla="*/ 788795 w 2231702"/>
              <a:gd name="connsiteY2" fmla="*/ 6857999 h 6857999"/>
              <a:gd name="connsiteX3" fmla="*/ 0 w 2231702"/>
              <a:gd name="connsiteY3" fmla="*/ 6857999 h 6857999"/>
              <a:gd name="connsiteX4" fmla="*/ 0 w 2231702"/>
              <a:gd name="connsiteY4" fmla="*/ 0 h 6857999"/>
              <a:gd name="connsiteX0" fmla="*/ 0 w 2231702"/>
              <a:gd name="connsiteY0" fmla="*/ 0 h 6857999"/>
              <a:gd name="connsiteX1" fmla="*/ 2231702 w 2231702"/>
              <a:gd name="connsiteY1" fmla="*/ 0 h 6857999"/>
              <a:gd name="connsiteX2" fmla="*/ 520347 w 2231702"/>
              <a:gd name="connsiteY2" fmla="*/ 6849610 h 6857999"/>
              <a:gd name="connsiteX3" fmla="*/ 0 w 2231702"/>
              <a:gd name="connsiteY3" fmla="*/ 6857999 h 6857999"/>
              <a:gd name="connsiteX4" fmla="*/ 0 w 2231702"/>
              <a:gd name="connsiteY4" fmla="*/ 0 h 6857999"/>
              <a:gd name="connsiteX0" fmla="*/ 0 w 2353622"/>
              <a:gd name="connsiteY0" fmla="*/ 10160 h 6868159"/>
              <a:gd name="connsiteX1" fmla="*/ 2353622 w 2353622"/>
              <a:gd name="connsiteY1" fmla="*/ 0 h 6868159"/>
              <a:gd name="connsiteX2" fmla="*/ 520347 w 2353622"/>
              <a:gd name="connsiteY2" fmla="*/ 6859770 h 6868159"/>
              <a:gd name="connsiteX3" fmla="*/ 0 w 2353622"/>
              <a:gd name="connsiteY3" fmla="*/ 6868159 h 6868159"/>
              <a:gd name="connsiteX4" fmla="*/ 0 w 2353622"/>
              <a:gd name="connsiteY4" fmla="*/ 10160 h 6868159"/>
              <a:gd name="connsiteX0" fmla="*/ 0 w 2384102"/>
              <a:gd name="connsiteY0" fmla="*/ 10160 h 6868159"/>
              <a:gd name="connsiteX1" fmla="*/ 2384102 w 2384102"/>
              <a:gd name="connsiteY1" fmla="*/ 0 h 6868159"/>
              <a:gd name="connsiteX2" fmla="*/ 520347 w 2384102"/>
              <a:gd name="connsiteY2" fmla="*/ 6859770 h 6868159"/>
              <a:gd name="connsiteX3" fmla="*/ 0 w 2384102"/>
              <a:gd name="connsiteY3" fmla="*/ 6868159 h 6868159"/>
              <a:gd name="connsiteX4" fmla="*/ 0 w 2384102"/>
              <a:gd name="connsiteY4" fmla="*/ 10160 h 6868159"/>
              <a:gd name="connsiteX0" fmla="*/ 0 w 2408486"/>
              <a:gd name="connsiteY0" fmla="*/ 0 h 6857999"/>
              <a:gd name="connsiteX1" fmla="*/ 2408486 w 2408486"/>
              <a:gd name="connsiteY1" fmla="*/ 2032 h 6857999"/>
              <a:gd name="connsiteX2" fmla="*/ 520347 w 2408486"/>
              <a:gd name="connsiteY2" fmla="*/ 6849610 h 6857999"/>
              <a:gd name="connsiteX3" fmla="*/ 0 w 2408486"/>
              <a:gd name="connsiteY3" fmla="*/ 6857999 h 6857999"/>
              <a:gd name="connsiteX4" fmla="*/ 0 w 2408486"/>
              <a:gd name="connsiteY4" fmla="*/ 0 h 6857999"/>
              <a:gd name="connsiteX0" fmla="*/ 0 w 2408486"/>
              <a:gd name="connsiteY0" fmla="*/ 0 h 6866702"/>
              <a:gd name="connsiteX1" fmla="*/ 2408486 w 2408486"/>
              <a:gd name="connsiteY1" fmla="*/ 2032 h 6866702"/>
              <a:gd name="connsiteX2" fmla="*/ 768175 w 2408486"/>
              <a:gd name="connsiteY2" fmla="*/ 6866702 h 6866702"/>
              <a:gd name="connsiteX3" fmla="*/ 0 w 2408486"/>
              <a:gd name="connsiteY3" fmla="*/ 6857999 h 6866702"/>
              <a:gd name="connsiteX4" fmla="*/ 0 w 2408486"/>
              <a:gd name="connsiteY4" fmla="*/ 0 h 686670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408486" h="6866702">
                <a:moveTo>
                  <a:pt x="0" y="0"/>
                </a:moveTo>
                <a:lnTo>
                  <a:pt x="2408486" y="2032"/>
                </a:lnTo>
                <a:lnTo>
                  <a:pt x="768175" y="6866702"/>
                </a:lnTo>
                <a:lnTo>
                  <a:pt x="0" y="6857999"/>
                </a:lnTo>
                <a:lnTo>
                  <a:pt x="0" y="0"/>
                </a:lnTo>
                <a:close/>
              </a:path>
            </a:pathLst>
          </a:custGeom>
          <a:solidFill>
            <a:schemeClr val="accent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 sz="1350"/>
          </a:p>
        </p:txBody>
      </p:sp>
      <p:pic>
        <p:nvPicPr>
          <p:cNvPr id="8" name="Picture 4" descr="D:\ANNA\РЕБРЕНДИНГ\Templates\PowerPoint\19-01-2018_Presentation-06.png"/>
          <p:cNvPicPr>
            <a:picLocks noChangeAspect="1" noChangeArrowheads="1"/>
          </p:cNvPicPr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156" r="81499"/>
          <a:stretch/>
        </p:blipFill>
        <p:spPr bwMode="auto">
          <a:xfrm>
            <a:off x="0" y="0"/>
            <a:ext cx="1403084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Прямоугольник 11"/>
          <p:cNvSpPr/>
          <p:nvPr userDrawn="1"/>
        </p:nvSpPr>
        <p:spPr>
          <a:xfrm>
            <a:off x="8532508" y="3246837"/>
            <a:ext cx="611493" cy="1896663"/>
          </a:xfrm>
          <a:custGeom>
            <a:avLst/>
            <a:gdLst>
              <a:gd name="connsiteX0" fmla="*/ 0 w 611493"/>
              <a:gd name="connsiteY0" fmla="*/ 0 h 2528884"/>
              <a:gd name="connsiteX1" fmla="*/ 611493 w 611493"/>
              <a:gd name="connsiteY1" fmla="*/ 0 h 2528884"/>
              <a:gd name="connsiteX2" fmla="*/ 611493 w 611493"/>
              <a:gd name="connsiteY2" fmla="*/ 2528884 h 2528884"/>
              <a:gd name="connsiteX3" fmla="*/ 0 w 611493"/>
              <a:gd name="connsiteY3" fmla="*/ 2528884 h 2528884"/>
              <a:gd name="connsiteX4" fmla="*/ 0 w 611493"/>
              <a:gd name="connsiteY4" fmla="*/ 0 h 2528884"/>
              <a:gd name="connsiteX0" fmla="*/ 0 w 611493"/>
              <a:gd name="connsiteY0" fmla="*/ 2528884 h 2528884"/>
              <a:gd name="connsiteX1" fmla="*/ 611493 w 611493"/>
              <a:gd name="connsiteY1" fmla="*/ 0 h 2528884"/>
              <a:gd name="connsiteX2" fmla="*/ 611493 w 611493"/>
              <a:gd name="connsiteY2" fmla="*/ 2528884 h 2528884"/>
              <a:gd name="connsiteX3" fmla="*/ 0 w 611493"/>
              <a:gd name="connsiteY3" fmla="*/ 2528884 h 25288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11493" h="2528884">
                <a:moveTo>
                  <a:pt x="0" y="2528884"/>
                </a:moveTo>
                <a:lnTo>
                  <a:pt x="611493" y="0"/>
                </a:lnTo>
                <a:lnTo>
                  <a:pt x="611493" y="2528884"/>
                </a:lnTo>
                <a:lnTo>
                  <a:pt x="0" y="2528884"/>
                </a:lnTo>
                <a:close/>
              </a:path>
            </a:pathLst>
          </a:custGeom>
          <a:solidFill>
            <a:schemeClr val="accent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 sz="1350"/>
          </a:p>
        </p:txBody>
      </p:sp>
      <p:sp>
        <p:nvSpPr>
          <p:cNvPr id="10" name="Прямоугольник 12"/>
          <p:cNvSpPr/>
          <p:nvPr userDrawn="1"/>
        </p:nvSpPr>
        <p:spPr>
          <a:xfrm>
            <a:off x="1" y="411474"/>
            <a:ext cx="3143379" cy="675567"/>
          </a:xfrm>
          <a:custGeom>
            <a:avLst/>
            <a:gdLst>
              <a:gd name="connsiteX0" fmla="*/ 0 w 3143379"/>
              <a:gd name="connsiteY0" fmla="*/ 0 h 900756"/>
              <a:gd name="connsiteX1" fmla="*/ 3143379 w 3143379"/>
              <a:gd name="connsiteY1" fmla="*/ 0 h 900756"/>
              <a:gd name="connsiteX2" fmla="*/ 3143379 w 3143379"/>
              <a:gd name="connsiteY2" fmla="*/ 900756 h 900756"/>
              <a:gd name="connsiteX3" fmla="*/ 0 w 3143379"/>
              <a:gd name="connsiteY3" fmla="*/ 900756 h 900756"/>
              <a:gd name="connsiteX4" fmla="*/ 0 w 3143379"/>
              <a:gd name="connsiteY4" fmla="*/ 0 h 900756"/>
              <a:gd name="connsiteX0" fmla="*/ 0 w 3143379"/>
              <a:gd name="connsiteY0" fmla="*/ 0 h 900756"/>
              <a:gd name="connsiteX1" fmla="*/ 3143379 w 3143379"/>
              <a:gd name="connsiteY1" fmla="*/ 0 h 900756"/>
              <a:gd name="connsiteX2" fmla="*/ 2958821 w 3143379"/>
              <a:gd name="connsiteY2" fmla="*/ 900756 h 900756"/>
              <a:gd name="connsiteX3" fmla="*/ 0 w 3143379"/>
              <a:gd name="connsiteY3" fmla="*/ 900756 h 900756"/>
              <a:gd name="connsiteX4" fmla="*/ 0 w 3143379"/>
              <a:gd name="connsiteY4" fmla="*/ 0 h 900756"/>
              <a:gd name="connsiteX0" fmla="*/ 0 w 3143379"/>
              <a:gd name="connsiteY0" fmla="*/ 0 h 900756"/>
              <a:gd name="connsiteX1" fmla="*/ 3143379 w 3143379"/>
              <a:gd name="connsiteY1" fmla="*/ 0 h 900756"/>
              <a:gd name="connsiteX2" fmla="*/ 2933421 w 3143379"/>
              <a:gd name="connsiteY2" fmla="*/ 900756 h 900756"/>
              <a:gd name="connsiteX3" fmla="*/ 0 w 3143379"/>
              <a:gd name="connsiteY3" fmla="*/ 900756 h 900756"/>
              <a:gd name="connsiteX4" fmla="*/ 0 w 3143379"/>
              <a:gd name="connsiteY4" fmla="*/ 0 h 9007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143379" h="900756">
                <a:moveTo>
                  <a:pt x="0" y="0"/>
                </a:moveTo>
                <a:lnTo>
                  <a:pt x="3143379" y="0"/>
                </a:lnTo>
                <a:lnTo>
                  <a:pt x="2933421" y="900756"/>
                </a:lnTo>
                <a:lnTo>
                  <a:pt x="0" y="900756"/>
                </a:lnTo>
                <a:lnTo>
                  <a:pt x="0" y="0"/>
                </a:ln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 sz="1350"/>
          </a:p>
        </p:txBody>
      </p:sp>
      <p:pic>
        <p:nvPicPr>
          <p:cNvPr id="11" name="Picture 2" descr="D:\ANNA\РЕБРЕНДИНГ\Templates\PowerPoint\Logo.png"/>
          <p:cNvPicPr>
            <a:picLocks noChangeAspect="1" noChangeArrowheads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1665" y="586299"/>
            <a:ext cx="1800083" cy="3652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ctrTitle" hasCustomPrompt="1"/>
          </p:nvPr>
        </p:nvSpPr>
        <p:spPr>
          <a:xfrm>
            <a:off x="2232000" y="2031750"/>
            <a:ext cx="6119838" cy="540000"/>
          </a:xfrm>
          <a:prstGeom prst="rect">
            <a:avLst/>
          </a:prstGeom>
        </p:spPr>
        <p:txBody>
          <a:bodyPr anchor="t">
            <a:normAutofit/>
          </a:bodyPr>
          <a:lstStyle>
            <a:lvl1pPr algn="l">
              <a:defRPr sz="1950" b="1" baseline="0">
                <a:solidFill>
                  <a:schemeClr val="bg2"/>
                </a:solidFill>
              </a:defRPr>
            </a:lvl1pPr>
          </a:lstStyle>
          <a:p>
            <a:r>
              <a:rPr lang="uk-UA" noProof="0" dirty="0" smtClean="0"/>
              <a:t>Заголовок</a:t>
            </a:r>
            <a:endParaRPr lang="uk-UA" noProof="0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 hasCustomPrompt="1"/>
          </p:nvPr>
        </p:nvSpPr>
        <p:spPr>
          <a:xfrm>
            <a:off x="4032000" y="3921750"/>
            <a:ext cx="4320000" cy="270000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 algn="r">
              <a:spcBef>
                <a:spcPts val="0"/>
              </a:spcBef>
              <a:spcAft>
                <a:spcPts val="450"/>
              </a:spcAft>
              <a:buNone/>
              <a:defRPr sz="1050" b="1" baseline="0">
                <a:solidFill>
                  <a:schemeClr val="tx1"/>
                </a:solidFill>
              </a:defRPr>
            </a:lvl1pPr>
            <a:lvl2pPr marL="3429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685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0287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7145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057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4003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uk-UA" noProof="0" dirty="0" smtClean="0"/>
              <a:t>ПІБ доповідача</a:t>
            </a:r>
            <a:endParaRPr lang="uk-UA" noProof="0" dirty="0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10" hasCustomPrompt="1"/>
          </p:nvPr>
        </p:nvSpPr>
        <p:spPr>
          <a:xfrm>
            <a:off x="5292000" y="633920"/>
            <a:ext cx="3059838" cy="270000"/>
          </a:xfrm>
          <a:prstGeom prst="rect">
            <a:avLst/>
          </a:prstGeom>
        </p:spPr>
        <p:txBody>
          <a:bodyPr anchor="ctr"/>
          <a:lstStyle>
            <a:lvl1pPr marL="0" indent="0" algn="r">
              <a:buFontTx/>
              <a:buNone/>
              <a:defRPr sz="900"/>
            </a:lvl1pPr>
          </a:lstStyle>
          <a:p>
            <a:pPr lvl="0"/>
            <a:r>
              <a:rPr lang="uk-UA" noProof="0" dirty="0" smtClean="0"/>
              <a:t>текст</a:t>
            </a:r>
            <a:endParaRPr lang="uk-UA" noProof="0" dirty="0"/>
          </a:p>
        </p:txBody>
      </p:sp>
      <p:sp>
        <p:nvSpPr>
          <p:cNvPr id="13" name="Текст 12"/>
          <p:cNvSpPr>
            <a:spLocks noGrp="1"/>
          </p:cNvSpPr>
          <p:nvPr>
            <p:ph type="body" sz="quarter" idx="11" hasCustomPrompt="1"/>
          </p:nvPr>
        </p:nvSpPr>
        <p:spPr>
          <a:xfrm>
            <a:off x="2232000" y="1622725"/>
            <a:ext cx="6120000" cy="405000"/>
          </a:xfrm>
          <a:prstGeom prst="rect">
            <a:avLst/>
          </a:prstGeom>
        </p:spPr>
        <p:txBody>
          <a:bodyPr/>
          <a:lstStyle>
            <a:lvl1pPr marL="0" indent="0">
              <a:buFontTx/>
              <a:buNone/>
              <a:defRPr sz="2100"/>
            </a:lvl1pPr>
          </a:lstStyle>
          <a:p>
            <a:pPr lvl="0"/>
            <a:r>
              <a:rPr lang="ru-RU" dirty="0" smtClean="0"/>
              <a:t>Проект:</a:t>
            </a:r>
            <a:endParaRPr lang="uk-UA" dirty="0"/>
          </a:p>
        </p:txBody>
      </p:sp>
      <p:sp>
        <p:nvSpPr>
          <p:cNvPr id="15" name="Текст 14"/>
          <p:cNvSpPr>
            <a:spLocks noGrp="1"/>
          </p:cNvSpPr>
          <p:nvPr>
            <p:ph type="body" sz="quarter" idx="12" hasCustomPrompt="1"/>
          </p:nvPr>
        </p:nvSpPr>
        <p:spPr>
          <a:xfrm>
            <a:off x="2232026" y="2707860"/>
            <a:ext cx="6119813" cy="406003"/>
          </a:xfrm>
          <a:prstGeom prst="rect">
            <a:avLst/>
          </a:prstGeom>
        </p:spPr>
        <p:txBody>
          <a:bodyPr/>
          <a:lstStyle>
            <a:lvl1pPr marL="0" indent="0">
              <a:buFontTx/>
              <a:buNone/>
              <a:defRPr sz="1200"/>
            </a:lvl1pPr>
          </a:lstStyle>
          <a:p>
            <a:pPr lvl="0"/>
            <a:r>
              <a:rPr lang="uk-UA" noProof="0" dirty="0" smtClean="0"/>
              <a:t>Опис проекту</a:t>
            </a:r>
          </a:p>
          <a:p>
            <a:pPr lvl="0"/>
            <a:endParaRPr lang="uk-UA" noProof="0" dirty="0"/>
          </a:p>
        </p:txBody>
      </p:sp>
      <p:sp>
        <p:nvSpPr>
          <p:cNvPr id="17" name="Текст 16"/>
          <p:cNvSpPr>
            <a:spLocks noGrp="1"/>
          </p:cNvSpPr>
          <p:nvPr>
            <p:ph type="body" sz="quarter" idx="13" hasCustomPrompt="1"/>
          </p:nvPr>
        </p:nvSpPr>
        <p:spPr>
          <a:xfrm>
            <a:off x="4031838" y="4201117"/>
            <a:ext cx="4320000" cy="262745"/>
          </a:xfrm>
          <a:prstGeom prst="rect">
            <a:avLst/>
          </a:prstGeom>
        </p:spPr>
        <p:txBody>
          <a:bodyPr/>
          <a:lstStyle>
            <a:lvl1pPr marL="0" indent="0" algn="r">
              <a:buFontTx/>
              <a:buNone/>
              <a:defRPr sz="1050"/>
            </a:lvl1pPr>
          </a:lstStyle>
          <a:p>
            <a:pPr lvl="0"/>
            <a:r>
              <a:rPr lang="uk-UA" noProof="0" dirty="0" smtClean="0"/>
              <a:t>Посада доповідача</a:t>
            </a:r>
          </a:p>
        </p:txBody>
      </p:sp>
      <p:sp>
        <p:nvSpPr>
          <p:cNvPr id="19" name="Текст 18"/>
          <p:cNvSpPr>
            <a:spLocks noGrp="1"/>
          </p:cNvSpPr>
          <p:nvPr>
            <p:ph type="body" sz="quarter" idx="14" hasCustomPrompt="1"/>
          </p:nvPr>
        </p:nvSpPr>
        <p:spPr>
          <a:xfrm>
            <a:off x="4031838" y="4758302"/>
            <a:ext cx="4320000" cy="270000"/>
          </a:xfrm>
          <a:prstGeom prst="rect">
            <a:avLst/>
          </a:prstGeom>
        </p:spPr>
        <p:txBody>
          <a:bodyPr/>
          <a:lstStyle>
            <a:lvl1pPr marL="0" indent="0" algn="r">
              <a:buFontTx/>
              <a:buNone/>
              <a:defRPr sz="1050"/>
            </a:lvl1pPr>
          </a:lstStyle>
          <a:p>
            <a:pPr lvl="0"/>
            <a:r>
              <a:rPr lang="uk-UA" noProof="0" dirty="0" smtClean="0"/>
              <a:t>Місто, дата</a:t>
            </a:r>
            <a:endParaRPr lang="uk-UA" noProof="0" dirty="0"/>
          </a:p>
        </p:txBody>
      </p:sp>
      <p:sp>
        <p:nvSpPr>
          <p:cNvPr id="21" name="Текст 20"/>
          <p:cNvSpPr>
            <a:spLocks noGrp="1"/>
          </p:cNvSpPr>
          <p:nvPr>
            <p:ph type="body" sz="quarter" idx="15" hasCustomPrompt="1"/>
          </p:nvPr>
        </p:nvSpPr>
        <p:spPr>
          <a:xfrm>
            <a:off x="4031838" y="4378428"/>
            <a:ext cx="4320000" cy="324000"/>
          </a:xfrm>
          <a:prstGeom prst="rect">
            <a:avLst/>
          </a:prstGeom>
        </p:spPr>
        <p:txBody>
          <a:bodyPr/>
          <a:lstStyle>
            <a:lvl1pPr marL="0" indent="0" algn="r">
              <a:buFontTx/>
              <a:buNone/>
              <a:defRPr sz="1050"/>
            </a:lvl1pPr>
          </a:lstStyle>
          <a:p>
            <a:pPr lvl="0"/>
            <a:r>
              <a:rPr lang="uk-UA" noProof="0" dirty="0" smtClean="0"/>
              <a:t>Назва комітету (або заходу), на засіданні якого відбудеться доповідь</a:t>
            </a:r>
          </a:p>
        </p:txBody>
      </p:sp>
    </p:spTree>
    <p:extLst>
      <p:ext uri="{BB962C8B-B14F-4D97-AF65-F5344CB8AC3E}">
        <p14:creationId xmlns:p14="http://schemas.microsoft.com/office/powerpoint/2010/main" val="3121494129"/>
      </p:ext>
    </p:extLst>
  </p:cSld>
  <p:clrMapOvr>
    <a:masterClrMapping/>
  </p:clrMapOvr>
  <p:timing>
    <p:tnLst>
      <p:par>
        <p:cTn id="1" dur="indefinite" restart="never" nodeType="tmRoot"/>
      </p:par>
    </p:tnLst>
  </p:timing>
  <p:extLst mod="1">
    <p:ext uri="{DCECCB84-F9BA-43D5-87BE-67443E8EF086}">
      <p15:sldGuideLst xmlns:p15="http://schemas.microsoft.com/office/powerpoint/2012/main">
        <p15:guide id="1" orient="horz" pos="1706">
          <p15:clr>
            <a:srgbClr val="FBAE40"/>
          </p15:clr>
        </p15:guide>
        <p15:guide id="2" pos="5261">
          <p15:clr>
            <a:srgbClr val="FBAE40"/>
          </p15:clr>
        </p15:guide>
      </p15:sldGuideLst>
    </p:ext>
  </p:extLst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Титульний слайд (зовн. 1, укр. м.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Прямоугольник 6"/>
          <p:cNvSpPr/>
          <p:nvPr userDrawn="1"/>
        </p:nvSpPr>
        <p:spPr>
          <a:xfrm>
            <a:off x="0" y="1"/>
            <a:ext cx="2408486" cy="5150027"/>
          </a:xfrm>
          <a:custGeom>
            <a:avLst/>
            <a:gdLst>
              <a:gd name="connsiteX0" fmla="*/ 0 w 2231702"/>
              <a:gd name="connsiteY0" fmla="*/ 0 h 6857999"/>
              <a:gd name="connsiteX1" fmla="*/ 2231702 w 2231702"/>
              <a:gd name="connsiteY1" fmla="*/ 0 h 6857999"/>
              <a:gd name="connsiteX2" fmla="*/ 2231702 w 2231702"/>
              <a:gd name="connsiteY2" fmla="*/ 6857999 h 6857999"/>
              <a:gd name="connsiteX3" fmla="*/ 0 w 2231702"/>
              <a:gd name="connsiteY3" fmla="*/ 6857999 h 6857999"/>
              <a:gd name="connsiteX4" fmla="*/ 0 w 2231702"/>
              <a:gd name="connsiteY4" fmla="*/ 0 h 6857999"/>
              <a:gd name="connsiteX0" fmla="*/ 0 w 2231702"/>
              <a:gd name="connsiteY0" fmla="*/ 0 h 6857999"/>
              <a:gd name="connsiteX1" fmla="*/ 2231702 w 2231702"/>
              <a:gd name="connsiteY1" fmla="*/ 0 h 6857999"/>
              <a:gd name="connsiteX2" fmla="*/ 2231702 w 2231702"/>
              <a:gd name="connsiteY2" fmla="*/ 6857999 h 6857999"/>
              <a:gd name="connsiteX3" fmla="*/ 0 w 2231702"/>
              <a:gd name="connsiteY3" fmla="*/ 6857999 h 6857999"/>
              <a:gd name="connsiteX4" fmla="*/ 0 w 2231702"/>
              <a:gd name="connsiteY4" fmla="*/ 0 h 6857999"/>
              <a:gd name="connsiteX0" fmla="*/ 0 w 2231702"/>
              <a:gd name="connsiteY0" fmla="*/ 0 h 6857999"/>
              <a:gd name="connsiteX1" fmla="*/ 2231702 w 2231702"/>
              <a:gd name="connsiteY1" fmla="*/ 0 h 6857999"/>
              <a:gd name="connsiteX2" fmla="*/ 788795 w 2231702"/>
              <a:gd name="connsiteY2" fmla="*/ 6857999 h 6857999"/>
              <a:gd name="connsiteX3" fmla="*/ 0 w 2231702"/>
              <a:gd name="connsiteY3" fmla="*/ 6857999 h 6857999"/>
              <a:gd name="connsiteX4" fmla="*/ 0 w 2231702"/>
              <a:gd name="connsiteY4" fmla="*/ 0 h 6857999"/>
              <a:gd name="connsiteX0" fmla="*/ 0 w 2231702"/>
              <a:gd name="connsiteY0" fmla="*/ 0 h 6857999"/>
              <a:gd name="connsiteX1" fmla="*/ 2231702 w 2231702"/>
              <a:gd name="connsiteY1" fmla="*/ 0 h 6857999"/>
              <a:gd name="connsiteX2" fmla="*/ 520347 w 2231702"/>
              <a:gd name="connsiteY2" fmla="*/ 6849610 h 6857999"/>
              <a:gd name="connsiteX3" fmla="*/ 0 w 2231702"/>
              <a:gd name="connsiteY3" fmla="*/ 6857999 h 6857999"/>
              <a:gd name="connsiteX4" fmla="*/ 0 w 2231702"/>
              <a:gd name="connsiteY4" fmla="*/ 0 h 6857999"/>
              <a:gd name="connsiteX0" fmla="*/ 0 w 2353622"/>
              <a:gd name="connsiteY0" fmla="*/ 10160 h 6868159"/>
              <a:gd name="connsiteX1" fmla="*/ 2353622 w 2353622"/>
              <a:gd name="connsiteY1" fmla="*/ 0 h 6868159"/>
              <a:gd name="connsiteX2" fmla="*/ 520347 w 2353622"/>
              <a:gd name="connsiteY2" fmla="*/ 6859770 h 6868159"/>
              <a:gd name="connsiteX3" fmla="*/ 0 w 2353622"/>
              <a:gd name="connsiteY3" fmla="*/ 6868159 h 6868159"/>
              <a:gd name="connsiteX4" fmla="*/ 0 w 2353622"/>
              <a:gd name="connsiteY4" fmla="*/ 10160 h 6868159"/>
              <a:gd name="connsiteX0" fmla="*/ 0 w 2384102"/>
              <a:gd name="connsiteY0" fmla="*/ 10160 h 6868159"/>
              <a:gd name="connsiteX1" fmla="*/ 2384102 w 2384102"/>
              <a:gd name="connsiteY1" fmla="*/ 0 h 6868159"/>
              <a:gd name="connsiteX2" fmla="*/ 520347 w 2384102"/>
              <a:gd name="connsiteY2" fmla="*/ 6859770 h 6868159"/>
              <a:gd name="connsiteX3" fmla="*/ 0 w 2384102"/>
              <a:gd name="connsiteY3" fmla="*/ 6868159 h 6868159"/>
              <a:gd name="connsiteX4" fmla="*/ 0 w 2384102"/>
              <a:gd name="connsiteY4" fmla="*/ 10160 h 6868159"/>
              <a:gd name="connsiteX0" fmla="*/ 0 w 2408486"/>
              <a:gd name="connsiteY0" fmla="*/ 0 h 6857999"/>
              <a:gd name="connsiteX1" fmla="*/ 2408486 w 2408486"/>
              <a:gd name="connsiteY1" fmla="*/ 2032 h 6857999"/>
              <a:gd name="connsiteX2" fmla="*/ 520347 w 2408486"/>
              <a:gd name="connsiteY2" fmla="*/ 6849610 h 6857999"/>
              <a:gd name="connsiteX3" fmla="*/ 0 w 2408486"/>
              <a:gd name="connsiteY3" fmla="*/ 6857999 h 6857999"/>
              <a:gd name="connsiteX4" fmla="*/ 0 w 2408486"/>
              <a:gd name="connsiteY4" fmla="*/ 0 h 6857999"/>
              <a:gd name="connsiteX0" fmla="*/ 0 w 2408486"/>
              <a:gd name="connsiteY0" fmla="*/ 0 h 6866702"/>
              <a:gd name="connsiteX1" fmla="*/ 2408486 w 2408486"/>
              <a:gd name="connsiteY1" fmla="*/ 2032 h 6866702"/>
              <a:gd name="connsiteX2" fmla="*/ 768175 w 2408486"/>
              <a:gd name="connsiteY2" fmla="*/ 6866702 h 6866702"/>
              <a:gd name="connsiteX3" fmla="*/ 0 w 2408486"/>
              <a:gd name="connsiteY3" fmla="*/ 6857999 h 6866702"/>
              <a:gd name="connsiteX4" fmla="*/ 0 w 2408486"/>
              <a:gd name="connsiteY4" fmla="*/ 0 h 686670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408486" h="6866702">
                <a:moveTo>
                  <a:pt x="0" y="0"/>
                </a:moveTo>
                <a:lnTo>
                  <a:pt x="2408486" y="2032"/>
                </a:lnTo>
                <a:lnTo>
                  <a:pt x="768175" y="6866702"/>
                </a:lnTo>
                <a:lnTo>
                  <a:pt x="0" y="6857999"/>
                </a:lnTo>
                <a:lnTo>
                  <a:pt x="0" y="0"/>
                </a:lnTo>
                <a:close/>
              </a:path>
            </a:pathLst>
          </a:custGeom>
          <a:solidFill>
            <a:schemeClr val="accent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 sz="1350"/>
          </a:p>
        </p:txBody>
      </p:sp>
      <p:pic>
        <p:nvPicPr>
          <p:cNvPr id="22" name="Picture 4" descr="D:\ANNA\РЕБРЕНДИНГ\Templates\PowerPoint\19-01-2018_Presentation-06.png"/>
          <p:cNvPicPr>
            <a:picLocks noChangeAspect="1" noChangeArrowheads="1"/>
          </p:cNvPicPr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156" r="81499"/>
          <a:stretch/>
        </p:blipFill>
        <p:spPr bwMode="auto">
          <a:xfrm>
            <a:off x="0" y="0"/>
            <a:ext cx="1403084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Picture 2" descr="G:\Шаблоны\НБУ new\Presentation-02.jpg"/>
          <p:cNvPicPr>
            <a:picLocks noChangeAspect="1" noChangeArrowheads="1"/>
          </p:cNvPicPr>
          <p:nvPr userDrawn="1"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5588"/>
          <a:stretch/>
        </p:blipFill>
        <p:spPr bwMode="auto">
          <a:xfrm>
            <a:off x="5997388" y="0"/>
            <a:ext cx="3146612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Прямоугольник 12"/>
          <p:cNvSpPr/>
          <p:nvPr userDrawn="1"/>
        </p:nvSpPr>
        <p:spPr>
          <a:xfrm>
            <a:off x="1" y="411474"/>
            <a:ext cx="3143379" cy="675567"/>
          </a:xfrm>
          <a:custGeom>
            <a:avLst/>
            <a:gdLst>
              <a:gd name="connsiteX0" fmla="*/ 0 w 3143379"/>
              <a:gd name="connsiteY0" fmla="*/ 0 h 900756"/>
              <a:gd name="connsiteX1" fmla="*/ 3143379 w 3143379"/>
              <a:gd name="connsiteY1" fmla="*/ 0 h 900756"/>
              <a:gd name="connsiteX2" fmla="*/ 3143379 w 3143379"/>
              <a:gd name="connsiteY2" fmla="*/ 900756 h 900756"/>
              <a:gd name="connsiteX3" fmla="*/ 0 w 3143379"/>
              <a:gd name="connsiteY3" fmla="*/ 900756 h 900756"/>
              <a:gd name="connsiteX4" fmla="*/ 0 w 3143379"/>
              <a:gd name="connsiteY4" fmla="*/ 0 h 900756"/>
              <a:gd name="connsiteX0" fmla="*/ 0 w 3143379"/>
              <a:gd name="connsiteY0" fmla="*/ 0 h 900756"/>
              <a:gd name="connsiteX1" fmla="*/ 3143379 w 3143379"/>
              <a:gd name="connsiteY1" fmla="*/ 0 h 900756"/>
              <a:gd name="connsiteX2" fmla="*/ 2958821 w 3143379"/>
              <a:gd name="connsiteY2" fmla="*/ 900756 h 900756"/>
              <a:gd name="connsiteX3" fmla="*/ 0 w 3143379"/>
              <a:gd name="connsiteY3" fmla="*/ 900756 h 900756"/>
              <a:gd name="connsiteX4" fmla="*/ 0 w 3143379"/>
              <a:gd name="connsiteY4" fmla="*/ 0 h 900756"/>
              <a:gd name="connsiteX0" fmla="*/ 0 w 3143379"/>
              <a:gd name="connsiteY0" fmla="*/ 0 h 900756"/>
              <a:gd name="connsiteX1" fmla="*/ 3143379 w 3143379"/>
              <a:gd name="connsiteY1" fmla="*/ 0 h 900756"/>
              <a:gd name="connsiteX2" fmla="*/ 2933421 w 3143379"/>
              <a:gd name="connsiteY2" fmla="*/ 900756 h 900756"/>
              <a:gd name="connsiteX3" fmla="*/ 0 w 3143379"/>
              <a:gd name="connsiteY3" fmla="*/ 900756 h 900756"/>
              <a:gd name="connsiteX4" fmla="*/ 0 w 3143379"/>
              <a:gd name="connsiteY4" fmla="*/ 0 h 9007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143379" h="900756">
                <a:moveTo>
                  <a:pt x="0" y="0"/>
                </a:moveTo>
                <a:lnTo>
                  <a:pt x="3143379" y="0"/>
                </a:lnTo>
                <a:lnTo>
                  <a:pt x="2933421" y="900756"/>
                </a:lnTo>
                <a:lnTo>
                  <a:pt x="0" y="900756"/>
                </a:lnTo>
                <a:lnTo>
                  <a:pt x="0" y="0"/>
                </a:ln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 sz="1350"/>
          </a:p>
        </p:txBody>
      </p:sp>
      <p:pic>
        <p:nvPicPr>
          <p:cNvPr id="11" name="Picture 2" descr="D:\ANNA\РЕБРЕНДИНГ\Templates\PowerPoint\Logo.png"/>
          <p:cNvPicPr>
            <a:picLocks noChangeAspect="1" noChangeArrowheads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1665" y="586299"/>
            <a:ext cx="1800083" cy="3652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ctrTitle" hasCustomPrompt="1"/>
          </p:nvPr>
        </p:nvSpPr>
        <p:spPr>
          <a:xfrm>
            <a:off x="2232000" y="1896750"/>
            <a:ext cx="4500000" cy="675000"/>
          </a:xfrm>
          <a:prstGeom prst="rect">
            <a:avLst/>
          </a:prstGeom>
        </p:spPr>
        <p:txBody>
          <a:bodyPr anchor="t">
            <a:normAutofit/>
          </a:bodyPr>
          <a:lstStyle>
            <a:lvl1pPr algn="l">
              <a:defRPr sz="1950" b="1" baseline="0">
                <a:solidFill>
                  <a:schemeClr val="bg2"/>
                </a:solidFill>
              </a:defRPr>
            </a:lvl1pPr>
          </a:lstStyle>
          <a:p>
            <a:r>
              <a:rPr lang="uk-UA" noProof="0" dirty="0" smtClean="0"/>
              <a:t>Заголовок</a:t>
            </a:r>
            <a:endParaRPr lang="uk-UA" noProof="0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 hasCustomPrompt="1"/>
          </p:nvPr>
        </p:nvSpPr>
        <p:spPr>
          <a:xfrm>
            <a:off x="2232000" y="4191750"/>
            <a:ext cx="4320000" cy="270000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 algn="l">
              <a:spcBef>
                <a:spcPts val="0"/>
              </a:spcBef>
              <a:spcAft>
                <a:spcPts val="450"/>
              </a:spcAft>
              <a:buNone/>
              <a:defRPr sz="1050" b="1" baseline="0">
                <a:solidFill>
                  <a:schemeClr val="tx1"/>
                </a:solidFill>
              </a:defRPr>
            </a:lvl1pPr>
            <a:lvl2pPr marL="3429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685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0287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7145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057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4003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uk-UA" noProof="0" dirty="0" smtClean="0"/>
              <a:t>Ім’я та прізвище</a:t>
            </a:r>
            <a:endParaRPr lang="uk-UA" noProof="0" dirty="0"/>
          </a:p>
        </p:txBody>
      </p:sp>
      <p:sp>
        <p:nvSpPr>
          <p:cNvPr id="15" name="Текст 14"/>
          <p:cNvSpPr>
            <a:spLocks noGrp="1"/>
          </p:cNvSpPr>
          <p:nvPr>
            <p:ph type="body" sz="quarter" idx="12" hasCustomPrompt="1"/>
          </p:nvPr>
        </p:nvSpPr>
        <p:spPr>
          <a:xfrm>
            <a:off x="2232026" y="2707859"/>
            <a:ext cx="4499975" cy="538891"/>
          </a:xfrm>
          <a:prstGeom prst="rect">
            <a:avLst/>
          </a:prstGeom>
        </p:spPr>
        <p:txBody>
          <a:bodyPr/>
          <a:lstStyle>
            <a:lvl1pPr marL="0" indent="0">
              <a:buFontTx/>
              <a:buNone/>
              <a:defRPr sz="1200"/>
            </a:lvl1pPr>
          </a:lstStyle>
          <a:p>
            <a:pPr lvl="0"/>
            <a:r>
              <a:rPr lang="uk-UA" noProof="0" dirty="0" smtClean="0"/>
              <a:t>Підзаголовок</a:t>
            </a:r>
            <a:endParaRPr lang="uk-UA" noProof="0" dirty="0"/>
          </a:p>
        </p:txBody>
      </p:sp>
      <p:sp>
        <p:nvSpPr>
          <p:cNvPr id="19" name="Текст 18"/>
          <p:cNvSpPr>
            <a:spLocks noGrp="1"/>
          </p:cNvSpPr>
          <p:nvPr>
            <p:ph type="body" sz="quarter" idx="14" hasCustomPrompt="1"/>
          </p:nvPr>
        </p:nvSpPr>
        <p:spPr>
          <a:xfrm>
            <a:off x="2232000" y="4461544"/>
            <a:ext cx="4320000" cy="270000"/>
          </a:xfrm>
          <a:prstGeom prst="rect">
            <a:avLst/>
          </a:prstGeom>
        </p:spPr>
        <p:txBody>
          <a:bodyPr/>
          <a:lstStyle>
            <a:lvl1pPr marL="0" indent="0" algn="l">
              <a:buFontTx/>
              <a:buNone/>
              <a:defRPr sz="1050"/>
            </a:lvl1pPr>
          </a:lstStyle>
          <a:p>
            <a:pPr lvl="0"/>
            <a:r>
              <a:rPr lang="uk-UA" noProof="0" dirty="0" smtClean="0"/>
              <a:t>Місто, дата</a:t>
            </a:r>
            <a:endParaRPr lang="uk-UA" noProof="0" dirty="0"/>
          </a:p>
        </p:txBody>
      </p:sp>
    </p:spTree>
    <p:extLst>
      <p:ext uri="{BB962C8B-B14F-4D97-AF65-F5344CB8AC3E}">
        <p14:creationId xmlns:p14="http://schemas.microsoft.com/office/powerpoint/2010/main" val="504492252"/>
      </p:ext>
    </p:extLst>
  </p:cSld>
  <p:clrMapOvr>
    <a:masterClrMapping/>
  </p:clrMapOvr>
  <p:extLst mod="1">
    <p:ext uri="{DCECCB84-F9BA-43D5-87BE-67443E8EF086}">
      <p15:sldGuideLst xmlns:p15="http://schemas.microsoft.com/office/powerpoint/2012/main">
        <p15:guide id="1" orient="horz" pos="1706">
          <p15:clr>
            <a:srgbClr val="FBAE40"/>
          </p15:clr>
        </p15:guide>
        <p15:guide id="2" pos="5261">
          <p15:clr>
            <a:srgbClr val="FBAE40"/>
          </p15:clr>
        </p15:guide>
      </p15:sldGuideLst>
    </p:ext>
  </p:extLst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Титульний слайд (зовн. 1, англ. м.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Прямоугольник 6"/>
          <p:cNvSpPr/>
          <p:nvPr userDrawn="1"/>
        </p:nvSpPr>
        <p:spPr>
          <a:xfrm>
            <a:off x="0" y="1"/>
            <a:ext cx="2408486" cy="5150027"/>
          </a:xfrm>
          <a:custGeom>
            <a:avLst/>
            <a:gdLst>
              <a:gd name="connsiteX0" fmla="*/ 0 w 2231702"/>
              <a:gd name="connsiteY0" fmla="*/ 0 h 6857999"/>
              <a:gd name="connsiteX1" fmla="*/ 2231702 w 2231702"/>
              <a:gd name="connsiteY1" fmla="*/ 0 h 6857999"/>
              <a:gd name="connsiteX2" fmla="*/ 2231702 w 2231702"/>
              <a:gd name="connsiteY2" fmla="*/ 6857999 h 6857999"/>
              <a:gd name="connsiteX3" fmla="*/ 0 w 2231702"/>
              <a:gd name="connsiteY3" fmla="*/ 6857999 h 6857999"/>
              <a:gd name="connsiteX4" fmla="*/ 0 w 2231702"/>
              <a:gd name="connsiteY4" fmla="*/ 0 h 6857999"/>
              <a:gd name="connsiteX0" fmla="*/ 0 w 2231702"/>
              <a:gd name="connsiteY0" fmla="*/ 0 h 6857999"/>
              <a:gd name="connsiteX1" fmla="*/ 2231702 w 2231702"/>
              <a:gd name="connsiteY1" fmla="*/ 0 h 6857999"/>
              <a:gd name="connsiteX2" fmla="*/ 2231702 w 2231702"/>
              <a:gd name="connsiteY2" fmla="*/ 6857999 h 6857999"/>
              <a:gd name="connsiteX3" fmla="*/ 0 w 2231702"/>
              <a:gd name="connsiteY3" fmla="*/ 6857999 h 6857999"/>
              <a:gd name="connsiteX4" fmla="*/ 0 w 2231702"/>
              <a:gd name="connsiteY4" fmla="*/ 0 h 6857999"/>
              <a:gd name="connsiteX0" fmla="*/ 0 w 2231702"/>
              <a:gd name="connsiteY0" fmla="*/ 0 h 6857999"/>
              <a:gd name="connsiteX1" fmla="*/ 2231702 w 2231702"/>
              <a:gd name="connsiteY1" fmla="*/ 0 h 6857999"/>
              <a:gd name="connsiteX2" fmla="*/ 788795 w 2231702"/>
              <a:gd name="connsiteY2" fmla="*/ 6857999 h 6857999"/>
              <a:gd name="connsiteX3" fmla="*/ 0 w 2231702"/>
              <a:gd name="connsiteY3" fmla="*/ 6857999 h 6857999"/>
              <a:gd name="connsiteX4" fmla="*/ 0 w 2231702"/>
              <a:gd name="connsiteY4" fmla="*/ 0 h 6857999"/>
              <a:gd name="connsiteX0" fmla="*/ 0 w 2231702"/>
              <a:gd name="connsiteY0" fmla="*/ 0 h 6857999"/>
              <a:gd name="connsiteX1" fmla="*/ 2231702 w 2231702"/>
              <a:gd name="connsiteY1" fmla="*/ 0 h 6857999"/>
              <a:gd name="connsiteX2" fmla="*/ 520347 w 2231702"/>
              <a:gd name="connsiteY2" fmla="*/ 6849610 h 6857999"/>
              <a:gd name="connsiteX3" fmla="*/ 0 w 2231702"/>
              <a:gd name="connsiteY3" fmla="*/ 6857999 h 6857999"/>
              <a:gd name="connsiteX4" fmla="*/ 0 w 2231702"/>
              <a:gd name="connsiteY4" fmla="*/ 0 h 6857999"/>
              <a:gd name="connsiteX0" fmla="*/ 0 w 2353622"/>
              <a:gd name="connsiteY0" fmla="*/ 10160 h 6868159"/>
              <a:gd name="connsiteX1" fmla="*/ 2353622 w 2353622"/>
              <a:gd name="connsiteY1" fmla="*/ 0 h 6868159"/>
              <a:gd name="connsiteX2" fmla="*/ 520347 w 2353622"/>
              <a:gd name="connsiteY2" fmla="*/ 6859770 h 6868159"/>
              <a:gd name="connsiteX3" fmla="*/ 0 w 2353622"/>
              <a:gd name="connsiteY3" fmla="*/ 6868159 h 6868159"/>
              <a:gd name="connsiteX4" fmla="*/ 0 w 2353622"/>
              <a:gd name="connsiteY4" fmla="*/ 10160 h 6868159"/>
              <a:gd name="connsiteX0" fmla="*/ 0 w 2384102"/>
              <a:gd name="connsiteY0" fmla="*/ 10160 h 6868159"/>
              <a:gd name="connsiteX1" fmla="*/ 2384102 w 2384102"/>
              <a:gd name="connsiteY1" fmla="*/ 0 h 6868159"/>
              <a:gd name="connsiteX2" fmla="*/ 520347 w 2384102"/>
              <a:gd name="connsiteY2" fmla="*/ 6859770 h 6868159"/>
              <a:gd name="connsiteX3" fmla="*/ 0 w 2384102"/>
              <a:gd name="connsiteY3" fmla="*/ 6868159 h 6868159"/>
              <a:gd name="connsiteX4" fmla="*/ 0 w 2384102"/>
              <a:gd name="connsiteY4" fmla="*/ 10160 h 6868159"/>
              <a:gd name="connsiteX0" fmla="*/ 0 w 2408486"/>
              <a:gd name="connsiteY0" fmla="*/ 0 h 6857999"/>
              <a:gd name="connsiteX1" fmla="*/ 2408486 w 2408486"/>
              <a:gd name="connsiteY1" fmla="*/ 2032 h 6857999"/>
              <a:gd name="connsiteX2" fmla="*/ 520347 w 2408486"/>
              <a:gd name="connsiteY2" fmla="*/ 6849610 h 6857999"/>
              <a:gd name="connsiteX3" fmla="*/ 0 w 2408486"/>
              <a:gd name="connsiteY3" fmla="*/ 6857999 h 6857999"/>
              <a:gd name="connsiteX4" fmla="*/ 0 w 2408486"/>
              <a:gd name="connsiteY4" fmla="*/ 0 h 6857999"/>
              <a:gd name="connsiteX0" fmla="*/ 0 w 2408486"/>
              <a:gd name="connsiteY0" fmla="*/ 0 h 6866702"/>
              <a:gd name="connsiteX1" fmla="*/ 2408486 w 2408486"/>
              <a:gd name="connsiteY1" fmla="*/ 2032 h 6866702"/>
              <a:gd name="connsiteX2" fmla="*/ 768175 w 2408486"/>
              <a:gd name="connsiteY2" fmla="*/ 6866702 h 6866702"/>
              <a:gd name="connsiteX3" fmla="*/ 0 w 2408486"/>
              <a:gd name="connsiteY3" fmla="*/ 6857999 h 6866702"/>
              <a:gd name="connsiteX4" fmla="*/ 0 w 2408486"/>
              <a:gd name="connsiteY4" fmla="*/ 0 h 686670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408486" h="6866702">
                <a:moveTo>
                  <a:pt x="0" y="0"/>
                </a:moveTo>
                <a:lnTo>
                  <a:pt x="2408486" y="2032"/>
                </a:lnTo>
                <a:lnTo>
                  <a:pt x="768175" y="6866702"/>
                </a:lnTo>
                <a:lnTo>
                  <a:pt x="0" y="6857999"/>
                </a:lnTo>
                <a:lnTo>
                  <a:pt x="0" y="0"/>
                </a:lnTo>
                <a:close/>
              </a:path>
            </a:pathLst>
          </a:custGeom>
          <a:solidFill>
            <a:schemeClr val="accent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 sz="1350"/>
          </a:p>
        </p:txBody>
      </p:sp>
      <p:pic>
        <p:nvPicPr>
          <p:cNvPr id="22" name="Picture 4" descr="D:\ANNA\РЕБРЕНДИНГ\Templates\PowerPoint\19-01-2018_Presentation-06.png"/>
          <p:cNvPicPr>
            <a:picLocks noChangeAspect="1" noChangeArrowheads="1"/>
          </p:cNvPicPr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156" r="81499"/>
          <a:stretch/>
        </p:blipFill>
        <p:spPr bwMode="auto">
          <a:xfrm>
            <a:off x="0" y="0"/>
            <a:ext cx="1403084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Picture 2" descr="G:\Шаблоны\НБУ new\Presentation-02.jpg"/>
          <p:cNvPicPr>
            <a:picLocks noChangeAspect="1" noChangeArrowheads="1"/>
          </p:cNvPicPr>
          <p:nvPr userDrawn="1"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5588"/>
          <a:stretch/>
        </p:blipFill>
        <p:spPr bwMode="auto">
          <a:xfrm>
            <a:off x="5997388" y="0"/>
            <a:ext cx="3146612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Прямоугольник 12"/>
          <p:cNvSpPr/>
          <p:nvPr userDrawn="1"/>
        </p:nvSpPr>
        <p:spPr>
          <a:xfrm>
            <a:off x="1" y="411474"/>
            <a:ext cx="3143379" cy="675567"/>
          </a:xfrm>
          <a:custGeom>
            <a:avLst/>
            <a:gdLst>
              <a:gd name="connsiteX0" fmla="*/ 0 w 3143379"/>
              <a:gd name="connsiteY0" fmla="*/ 0 h 900756"/>
              <a:gd name="connsiteX1" fmla="*/ 3143379 w 3143379"/>
              <a:gd name="connsiteY1" fmla="*/ 0 h 900756"/>
              <a:gd name="connsiteX2" fmla="*/ 3143379 w 3143379"/>
              <a:gd name="connsiteY2" fmla="*/ 900756 h 900756"/>
              <a:gd name="connsiteX3" fmla="*/ 0 w 3143379"/>
              <a:gd name="connsiteY3" fmla="*/ 900756 h 900756"/>
              <a:gd name="connsiteX4" fmla="*/ 0 w 3143379"/>
              <a:gd name="connsiteY4" fmla="*/ 0 h 900756"/>
              <a:gd name="connsiteX0" fmla="*/ 0 w 3143379"/>
              <a:gd name="connsiteY0" fmla="*/ 0 h 900756"/>
              <a:gd name="connsiteX1" fmla="*/ 3143379 w 3143379"/>
              <a:gd name="connsiteY1" fmla="*/ 0 h 900756"/>
              <a:gd name="connsiteX2" fmla="*/ 2958821 w 3143379"/>
              <a:gd name="connsiteY2" fmla="*/ 900756 h 900756"/>
              <a:gd name="connsiteX3" fmla="*/ 0 w 3143379"/>
              <a:gd name="connsiteY3" fmla="*/ 900756 h 900756"/>
              <a:gd name="connsiteX4" fmla="*/ 0 w 3143379"/>
              <a:gd name="connsiteY4" fmla="*/ 0 h 900756"/>
              <a:gd name="connsiteX0" fmla="*/ 0 w 3143379"/>
              <a:gd name="connsiteY0" fmla="*/ 0 h 900756"/>
              <a:gd name="connsiteX1" fmla="*/ 3143379 w 3143379"/>
              <a:gd name="connsiteY1" fmla="*/ 0 h 900756"/>
              <a:gd name="connsiteX2" fmla="*/ 2933421 w 3143379"/>
              <a:gd name="connsiteY2" fmla="*/ 900756 h 900756"/>
              <a:gd name="connsiteX3" fmla="*/ 0 w 3143379"/>
              <a:gd name="connsiteY3" fmla="*/ 900756 h 900756"/>
              <a:gd name="connsiteX4" fmla="*/ 0 w 3143379"/>
              <a:gd name="connsiteY4" fmla="*/ 0 h 9007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143379" h="900756">
                <a:moveTo>
                  <a:pt x="0" y="0"/>
                </a:moveTo>
                <a:lnTo>
                  <a:pt x="3143379" y="0"/>
                </a:lnTo>
                <a:lnTo>
                  <a:pt x="2933421" y="900756"/>
                </a:lnTo>
                <a:lnTo>
                  <a:pt x="0" y="900756"/>
                </a:lnTo>
                <a:lnTo>
                  <a:pt x="0" y="0"/>
                </a:ln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 sz="1350"/>
          </a:p>
        </p:txBody>
      </p:sp>
      <p:sp>
        <p:nvSpPr>
          <p:cNvPr id="2" name="Заголовок 1"/>
          <p:cNvSpPr>
            <a:spLocks noGrp="1"/>
          </p:cNvSpPr>
          <p:nvPr>
            <p:ph type="ctrTitle" hasCustomPrompt="1"/>
          </p:nvPr>
        </p:nvSpPr>
        <p:spPr>
          <a:xfrm>
            <a:off x="2232000" y="1896750"/>
            <a:ext cx="4500000" cy="675000"/>
          </a:xfrm>
          <a:prstGeom prst="rect">
            <a:avLst/>
          </a:prstGeom>
        </p:spPr>
        <p:txBody>
          <a:bodyPr anchor="t">
            <a:normAutofit/>
          </a:bodyPr>
          <a:lstStyle>
            <a:lvl1pPr algn="l">
              <a:defRPr sz="1950" b="1" baseline="0">
                <a:solidFill>
                  <a:schemeClr val="bg2"/>
                </a:solidFill>
              </a:defRPr>
            </a:lvl1pPr>
          </a:lstStyle>
          <a:p>
            <a:r>
              <a:rPr lang="uk-UA" noProof="0" dirty="0" smtClean="0"/>
              <a:t>Заголовок</a:t>
            </a:r>
            <a:endParaRPr lang="uk-UA" noProof="0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 hasCustomPrompt="1"/>
          </p:nvPr>
        </p:nvSpPr>
        <p:spPr>
          <a:xfrm>
            <a:off x="2232000" y="4191750"/>
            <a:ext cx="4320000" cy="270000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 algn="l">
              <a:spcBef>
                <a:spcPts val="0"/>
              </a:spcBef>
              <a:spcAft>
                <a:spcPts val="450"/>
              </a:spcAft>
              <a:buNone/>
              <a:defRPr sz="1050" b="1" baseline="0">
                <a:solidFill>
                  <a:schemeClr val="tx1"/>
                </a:solidFill>
              </a:defRPr>
            </a:lvl1pPr>
            <a:lvl2pPr marL="3429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685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0287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7145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057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4003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uk-UA" noProof="0" dirty="0" smtClean="0"/>
              <a:t>Ім’я та прізвище</a:t>
            </a:r>
            <a:endParaRPr lang="uk-UA" noProof="0" dirty="0"/>
          </a:p>
        </p:txBody>
      </p:sp>
      <p:sp>
        <p:nvSpPr>
          <p:cNvPr id="15" name="Текст 14"/>
          <p:cNvSpPr>
            <a:spLocks noGrp="1"/>
          </p:cNvSpPr>
          <p:nvPr>
            <p:ph type="body" sz="quarter" idx="12" hasCustomPrompt="1"/>
          </p:nvPr>
        </p:nvSpPr>
        <p:spPr>
          <a:xfrm>
            <a:off x="2232026" y="2707859"/>
            <a:ext cx="4499975" cy="538891"/>
          </a:xfrm>
          <a:prstGeom prst="rect">
            <a:avLst/>
          </a:prstGeom>
        </p:spPr>
        <p:txBody>
          <a:bodyPr/>
          <a:lstStyle>
            <a:lvl1pPr marL="0" indent="0">
              <a:buFontTx/>
              <a:buNone/>
              <a:defRPr sz="1200"/>
            </a:lvl1pPr>
          </a:lstStyle>
          <a:p>
            <a:pPr lvl="0"/>
            <a:r>
              <a:rPr lang="uk-UA" noProof="0" dirty="0" smtClean="0"/>
              <a:t>Підзаголовок</a:t>
            </a:r>
            <a:endParaRPr lang="uk-UA" noProof="0" dirty="0"/>
          </a:p>
        </p:txBody>
      </p:sp>
      <p:sp>
        <p:nvSpPr>
          <p:cNvPr id="19" name="Текст 18"/>
          <p:cNvSpPr>
            <a:spLocks noGrp="1"/>
          </p:cNvSpPr>
          <p:nvPr>
            <p:ph type="body" sz="quarter" idx="14" hasCustomPrompt="1"/>
          </p:nvPr>
        </p:nvSpPr>
        <p:spPr>
          <a:xfrm>
            <a:off x="2232000" y="4461544"/>
            <a:ext cx="4320000" cy="270000"/>
          </a:xfrm>
          <a:prstGeom prst="rect">
            <a:avLst/>
          </a:prstGeom>
        </p:spPr>
        <p:txBody>
          <a:bodyPr/>
          <a:lstStyle>
            <a:lvl1pPr marL="0" indent="0" algn="l">
              <a:buFontTx/>
              <a:buNone/>
              <a:defRPr sz="1050"/>
            </a:lvl1pPr>
          </a:lstStyle>
          <a:p>
            <a:pPr lvl="0"/>
            <a:r>
              <a:rPr lang="uk-UA" noProof="0" dirty="0" smtClean="0"/>
              <a:t>Місто, дата</a:t>
            </a:r>
            <a:endParaRPr lang="uk-UA" noProof="0" dirty="0"/>
          </a:p>
        </p:txBody>
      </p:sp>
      <p:pic>
        <p:nvPicPr>
          <p:cNvPr id="13" name="Рисунок 12"/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1664" y="576192"/>
            <a:ext cx="1730606" cy="3392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59751648"/>
      </p:ext>
    </p:extLst>
  </p:cSld>
  <p:clrMapOvr>
    <a:masterClrMapping/>
  </p:clrMapOvr>
  <p:extLst mod="1">
    <p:ext uri="{DCECCB84-F9BA-43D5-87BE-67443E8EF086}">
      <p15:sldGuideLst xmlns:p15="http://schemas.microsoft.com/office/powerpoint/2012/main">
        <p15:guide id="1" orient="horz" pos="1706">
          <p15:clr>
            <a:srgbClr val="FBAE40"/>
          </p15:clr>
        </p15:guide>
        <p15:guide id="2" pos="5261">
          <p15:clr>
            <a:srgbClr val="FBAE40"/>
          </p15:clr>
        </p15:guide>
      </p15:sldGuideLst>
    </p:ext>
  </p:extLst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Титульний слайд (зовн. 2, укр.м.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" name="Picture 2" descr="G:\Шаблоны\НБУ new\Presentation-05.jpg"/>
          <p:cNvPicPr>
            <a:picLocks noChangeAspect="1" noChangeArrowheads="1"/>
          </p:cNvPicPr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756" b="8000"/>
          <a:stretch/>
        </p:blipFill>
        <p:spPr bwMode="auto">
          <a:xfrm>
            <a:off x="252000" y="411474"/>
            <a:ext cx="8892000" cy="47320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23" name="Прямая соединительная линия 22"/>
          <p:cNvCxnSpPr/>
          <p:nvPr userDrawn="1"/>
        </p:nvCxnSpPr>
        <p:spPr>
          <a:xfrm>
            <a:off x="3600000" y="4799167"/>
            <a:ext cx="5544000" cy="0"/>
          </a:xfrm>
          <a:prstGeom prst="line">
            <a:avLst/>
          </a:prstGeom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25" name="Прямая соединительная линия 24"/>
          <p:cNvCxnSpPr/>
          <p:nvPr userDrawn="1"/>
        </p:nvCxnSpPr>
        <p:spPr>
          <a:xfrm>
            <a:off x="3600000" y="1295790"/>
            <a:ext cx="5544000" cy="0"/>
          </a:xfrm>
          <a:prstGeom prst="line">
            <a:avLst/>
          </a:prstGeom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sp>
        <p:nvSpPr>
          <p:cNvPr id="22" name="Прямоугольник 6"/>
          <p:cNvSpPr/>
          <p:nvPr userDrawn="1"/>
        </p:nvSpPr>
        <p:spPr>
          <a:xfrm>
            <a:off x="0" y="-3047"/>
            <a:ext cx="5847972" cy="5149595"/>
          </a:xfrm>
          <a:custGeom>
            <a:avLst/>
            <a:gdLst>
              <a:gd name="connsiteX0" fmla="*/ 0 w 2231702"/>
              <a:gd name="connsiteY0" fmla="*/ 0 h 6857999"/>
              <a:gd name="connsiteX1" fmla="*/ 2231702 w 2231702"/>
              <a:gd name="connsiteY1" fmla="*/ 0 h 6857999"/>
              <a:gd name="connsiteX2" fmla="*/ 2231702 w 2231702"/>
              <a:gd name="connsiteY2" fmla="*/ 6857999 h 6857999"/>
              <a:gd name="connsiteX3" fmla="*/ 0 w 2231702"/>
              <a:gd name="connsiteY3" fmla="*/ 6857999 h 6857999"/>
              <a:gd name="connsiteX4" fmla="*/ 0 w 2231702"/>
              <a:gd name="connsiteY4" fmla="*/ 0 h 6857999"/>
              <a:gd name="connsiteX0" fmla="*/ 0 w 2231702"/>
              <a:gd name="connsiteY0" fmla="*/ 0 h 6857999"/>
              <a:gd name="connsiteX1" fmla="*/ 2231702 w 2231702"/>
              <a:gd name="connsiteY1" fmla="*/ 0 h 6857999"/>
              <a:gd name="connsiteX2" fmla="*/ 2231702 w 2231702"/>
              <a:gd name="connsiteY2" fmla="*/ 6857999 h 6857999"/>
              <a:gd name="connsiteX3" fmla="*/ 0 w 2231702"/>
              <a:gd name="connsiteY3" fmla="*/ 6857999 h 6857999"/>
              <a:gd name="connsiteX4" fmla="*/ 0 w 2231702"/>
              <a:gd name="connsiteY4" fmla="*/ 0 h 6857999"/>
              <a:gd name="connsiteX0" fmla="*/ 0 w 2231702"/>
              <a:gd name="connsiteY0" fmla="*/ 0 h 6857999"/>
              <a:gd name="connsiteX1" fmla="*/ 2231702 w 2231702"/>
              <a:gd name="connsiteY1" fmla="*/ 0 h 6857999"/>
              <a:gd name="connsiteX2" fmla="*/ 788795 w 2231702"/>
              <a:gd name="connsiteY2" fmla="*/ 6857999 h 6857999"/>
              <a:gd name="connsiteX3" fmla="*/ 0 w 2231702"/>
              <a:gd name="connsiteY3" fmla="*/ 6857999 h 6857999"/>
              <a:gd name="connsiteX4" fmla="*/ 0 w 2231702"/>
              <a:gd name="connsiteY4" fmla="*/ 0 h 6857999"/>
              <a:gd name="connsiteX0" fmla="*/ 0 w 2231702"/>
              <a:gd name="connsiteY0" fmla="*/ 0 h 6857999"/>
              <a:gd name="connsiteX1" fmla="*/ 2231702 w 2231702"/>
              <a:gd name="connsiteY1" fmla="*/ 0 h 6857999"/>
              <a:gd name="connsiteX2" fmla="*/ 520347 w 2231702"/>
              <a:gd name="connsiteY2" fmla="*/ 6849610 h 6857999"/>
              <a:gd name="connsiteX3" fmla="*/ 0 w 2231702"/>
              <a:gd name="connsiteY3" fmla="*/ 6857999 h 6857999"/>
              <a:gd name="connsiteX4" fmla="*/ 0 w 2231702"/>
              <a:gd name="connsiteY4" fmla="*/ 0 h 6857999"/>
              <a:gd name="connsiteX0" fmla="*/ 0 w 2353622"/>
              <a:gd name="connsiteY0" fmla="*/ 10160 h 6868159"/>
              <a:gd name="connsiteX1" fmla="*/ 2353622 w 2353622"/>
              <a:gd name="connsiteY1" fmla="*/ 0 h 6868159"/>
              <a:gd name="connsiteX2" fmla="*/ 520347 w 2353622"/>
              <a:gd name="connsiteY2" fmla="*/ 6859770 h 6868159"/>
              <a:gd name="connsiteX3" fmla="*/ 0 w 2353622"/>
              <a:gd name="connsiteY3" fmla="*/ 6868159 h 6868159"/>
              <a:gd name="connsiteX4" fmla="*/ 0 w 2353622"/>
              <a:gd name="connsiteY4" fmla="*/ 10160 h 6868159"/>
              <a:gd name="connsiteX0" fmla="*/ 0 w 2384102"/>
              <a:gd name="connsiteY0" fmla="*/ 10160 h 6868159"/>
              <a:gd name="connsiteX1" fmla="*/ 2384102 w 2384102"/>
              <a:gd name="connsiteY1" fmla="*/ 0 h 6868159"/>
              <a:gd name="connsiteX2" fmla="*/ 520347 w 2384102"/>
              <a:gd name="connsiteY2" fmla="*/ 6859770 h 6868159"/>
              <a:gd name="connsiteX3" fmla="*/ 0 w 2384102"/>
              <a:gd name="connsiteY3" fmla="*/ 6868159 h 6868159"/>
              <a:gd name="connsiteX4" fmla="*/ 0 w 2384102"/>
              <a:gd name="connsiteY4" fmla="*/ 10160 h 6868159"/>
              <a:gd name="connsiteX0" fmla="*/ 0 w 2408486"/>
              <a:gd name="connsiteY0" fmla="*/ 0 h 6857999"/>
              <a:gd name="connsiteX1" fmla="*/ 2408486 w 2408486"/>
              <a:gd name="connsiteY1" fmla="*/ 2032 h 6857999"/>
              <a:gd name="connsiteX2" fmla="*/ 520347 w 2408486"/>
              <a:gd name="connsiteY2" fmla="*/ 6849610 h 6857999"/>
              <a:gd name="connsiteX3" fmla="*/ 0 w 2408486"/>
              <a:gd name="connsiteY3" fmla="*/ 6857999 h 6857999"/>
              <a:gd name="connsiteX4" fmla="*/ 0 w 2408486"/>
              <a:gd name="connsiteY4" fmla="*/ 0 h 6857999"/>
              <a:gd name="connsiteX0" fmla="*/ 0 w 2408486"/>
              <a:gd name="connsiteY0" fmla="*/ 0 h 6866702"/>
              <a:gd name="connsiteX1" fmla="*/ 2408486 w 2408486"/>
              <a:gd name="connsiteY1" fmla="*/ 2032 h 6866702"/>
              <a:gd name="connsiteX2" fmla="*/ 768175 w 2408486"/>
              <a:gd name="connsiteY2" fmla="*/ 6866702 h 6866702"/>
              <a:gd name="connsiteX3" fmla="*/ 0 w 2408486"/>
              <a:gd name="connsiteY3" fmla="*/ 6857999 h 6866702"/>
              <a:gd name="connsiteX4" fmla="*/ 0 w 2408486"/>
              <a:gd name="connsiteY4" fmla="*/ 0 h 6866702"/>
              <a:gd name="connsiteX0" fmla="*/ 0 w 5847972"/>
              <a:gd name="connsiteY0" fmla="*/ 6357 h 6864670"/>
              <a:gd name="connsiteX1" fmla="*/ 5847972 w 5847972"/>
              <a:gd name="connsiteY1" fmla="*/ 0 h 6864670"/>
              <a:gd name="connsiteX2" fmla="*/ 4207661 w 5847972"/>
              <a:gd name="connsiteY2" fmla="*/ 6864670 h 6864670"/>
              <a:gd name="connsiteX3" fmla="*/ 3439486 w 5847972"/>
              <a:gd name="connsiteY3" fmla="*/ 6855967 h 6864670"/>
              <a:gd name="connsiteX4" fmla="*/ 0 w 5847972"/>
              <a:gd name="connsiteY4" fmla="*/ 6357 h 6864670"/>
              <a:gd name="connsiteX0" fmla="*/ 0 w 5847972"/>
              <a:gd name="connsiteY0" fmla="*/ 6357 h 6866127"/>
              <a:gd name="connsiteX1" fmla="*/ 5847972 w 5847972"/>
              <a:gd name="connsiteY1" fmla="*/ 0 h 6866127"/>
              <a:gd name="connsiteX2" fmla="*/ 4207661 w 5847972"/>
              <a:gd name="connsiteY2" fmla="*/ 6864670 h 6866127"/>
              <a:gd name="connsiteX3" fmla="*/ 5406 w 5847972"/>
              <a:gd name="connsiteY3" fmla="*/ 6866127 h 6866127"/>
              <a:gd name="connsiteX4" fmla="*/ 0 w 5847972"/>
              <a:gd name="connsiteY4" fmla="*/ 6357 h 68661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847972" h="6866127">
                <a:moveTo>
                  <a:pt x="0" y="6357"/>
                </a:moveTo>
                <a:lnTo>
                  <a:pt x="5847972" y="0"/>
                </a:lnTo>
                <a:lnTo>
                  <a:pt x="4207661" y="6864670"/>
                </a:lnTo>
                <a:lnTo>
                  <a:pt x="5406" y="6866127"/>
                </a:lnTo>
                <a:lnTo>
                  <a:pt x="0" y="6357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 sz="1350"/>
          </a:p>
        </p:txBody>
      </p:sp>
      <p:sp>
        <p:nvSpPr>
          <p:cNvPr id="15" name="Прямоугольник 12"/>
          <p:cNvSpPr/>
          <p:nvPr userDrawn="1"/>
        </p:nvSpPr>
        <p:spPr>
          <a:xfrm>
            <a:off x="1" y="411474"/>
            <a:ext cx="3143379" cy="675567"/>
          </a:xfrm>
          <a:custGeom>
            <a:avLst/>
            <a:gdLst>
              <a:gd name="connsiteX0" fmla="*/ 0 w 3143379"/>
              <a:gd name="connsiteY0" fmla="*/ 0 h 900756"/>
              <a:gd name="connsiteX1" fmla="*/ 3143379 w 3143379"/>
              <a:gd name="connsiteY1" fmla="*/ 0 h 900756"/>
              <a:gd name="connsiteX2" fmla="*/ 3143379 w 3143379"/>
              <a:gd name="connsiteY2" fmla="*/ 900756 h 900756"/>
              <a:gd name="connsiteX3" fmla="*/ 0 w 3143379"/>
              <a:gd name="connsiteY3" fmla="*/ 900756 h 900756"/>
              <a:gd name="connsiteX4" fmla="*/ 0 w 3143379"/>
              <a:gd name="connsiteY4" fmla="*/ 0 h 900756"/>
              <a:gd name="connsiteX0" fmla="*/ 0 w 3143379"/>
              <a:gd name="connsiteY0" fmla="*/ 0 h 900756"/>
              <a:gd name="connsiteX1" fmla="*/ 3143379 w 3143379"/>
              <a:gd name="connsiteY1" fmla="*/ 0 h 900756"/>
              <a:gd name="connsiteX2" fmla="*/ 2958821 w 3143379"/>
              <a:gd name="connsiteY2" fmla="*/ 900756 h 900756"/>
              <a:gd name="connsiteX3" fmla="*/ 0 w 3143379"/>
              <a:gd name="connsiteY3" fmla="*/ 900756 h 900756"/>
              <a:gd name="connsiteX4" fmla="*/ 0 w 3143379"/>
              <a:gd name="connsiteY4" fmla="*/ 0 h 900756"/>
              <a:gd name="connsiteX0" fmla="*/ 0 w 3143379"/>
              <a:gd name="connsiteY0" fmla="*/ 0 h 900756"/>
              <a:gd name="connsiteX1" fmla="*/ 3143379 w 3143379"/>
              <a:gd name="connsiteY1" fmla="*/ 0 h 900756"/>
              <a:gd name="connsiteX2" fmla="*/ 2933421 w 3143379"/>
              <a:gd name="connsiteY2" fmla="*/ 900756 h 900756"/>
              <a:gd name="connsiteX3" fmla="*/ 0 w 3143379"/>
              <a:gd name="connsiteY3" fmla="*/ 900756 h 900756"/>
              <a:gd name="connsiteX4" fmla="*/ 0 w 3143379"/>
              <a:gd name="connsiteY4" fmla="*/ 0 h 9007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143379" h="900756">
                <a:moveTo>
                  <a:pt x="0" y="0"/>
                </a:moveTo>
                <a:lnTo>
                  <a:pt x="3143379" y="0"/>
                </a:lnTo>
                <a:lnTo>
                  <a:pt x="2933421" y="900756"/>
                </a:lnTo>
                <a:lnTo>
                  <a:pt x="0" y="900756"/>
                </a:lnTo>
                <a:lnTo>
                  <a:pt x="0" y="0"/>
                </a:ln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 sz="1350"/>
          </a:p>
        </p:txBody>
      </p:sp>
      <p:pic>
        <p:nvPicPr>
          <p:cNvPr id="16" name="Picture 2" descr="D:\ANNA\РЕБРЕНДИНГ\Templates\PowerPoint\Logo.png"/>
          <p:cNvPicPr>
            <a:picLocks noChangeAspect="1" noChangeArrowheads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1665" y="586299"/>
            <a:ext cx="1800083" cy="3652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7" name="Заголовок 1"/>
          <p:cNvSpPr>
            <a:spLocks noGrp="1"/>
          </p:cNvSpPr>
          <p:nvPr>
            <p:ph type="ctrTitle" hasCustomPrompt="1"/>
          </p:nvPr>
        </p:nvSpPr>
        <p:spPr>
          <a:xfrm>
            <a:off x="791664" y="1896750"/>
            <a:ext cx="3780332" cy="675000"/>
          </a:xfrm>
          <a:prstGeom prst="rect">
            <a:avLst/>
          </a:prstGeom>
        </p:spPr>
        <p:txBody>
          <a:bodyPr anchor="t">
            <a:normAutofit/>
          </a:bodyPr>
          <a:lstStyle>
            <a:lvl1pPr algn="l">
              <a:defRPr sz="1950" b="1" baseline="0">
                <a:solidFill>
                  <a:schemeClr val="bg2"/>
                </a:solidFill>
              </a:defRPr>
            </a:lvl1pPr>
          </a:lstStyle>
          <a:p>
            <a:r>
              <a:rPr lang="uk-UA" noProof="0" dirty="0" smtClean="0"/>
              <a:t>Заголовок</a:t>
            </a:r>
            <a:endParaRPr lang="uk-UA" noProof="0" dirty="0"/>
          </a:p>
        </p:txBody>
      </p:sp>
      <p:sp>
        <p:nvSpPr>
          <p:cNvPr id="18" name="Подзаголовок 2"/>
          <p:cNvSpPr>
            <a:spLocks noGrp="1"/>
          </p:cNvSpPr>
          <p:nvPr>
            <p:ph type="subTitle" idx="1" hasCustomPrompt="1"/>
          </p:nvPr>
        </p:nvSpPr>
        <p:spPr>
          <a:xfrm>
            <a:off x="791664" y="4191750"/>
            <a:ext cx="3629119" cy="270000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 algn="l">
              <a:spcBef>
                <a:spcPts val="0"/>
              </a:spcBef>
              <a:spcAft>
                <a:spcPts val="450"/>
              </a:spcAft>
              <a:buNone/>
              <a:defRPr sz="1050" b="1" baseline="0">
                <a:solidFill>
                  <a:schemeClr val="bg1"/>
                </a:solidFill>
              </a:defRPr>
            </a:lvl1pPr>
            <a:lvl2pPr marL="3429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685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0287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7145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057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4003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uk-UA" noProof="0" dirty="0" smtClean="0"/>
              <a:t>Ім’я та прізвище</a:t>
            </a:r>
            <a:endParaRPr lang="uk-UA" noProof="0" dirty="0"/>
          </a:p>
        </p:txBody>
      </p:sp>
      <p:sp>
        <p:nvSpPr>
          <p:cNvPr id="19" name="Текст 14"/>
          <p:cNvSpPr>
            <a:spLocks noGrp="1"/>
          </p:cNvSpPr>
          <p:nvPr>
            <p:ph type="body" sz="quarter" idx="12" hasCustomPrompt="1"/>
          </p:nvPr>
        </p:nvSpPr>
        <p:spPr>
          <a:xfrm>
            <a:off x="791690" y="2707859"/>
            <a:ext cx="3780311" cy="538891"/>
          </a:xfrm>
          <a:prstGeom prst="rect">
            <a:avLst/>
          </a:prstGeom>
        </p:spPr>
        <p:txBody>
          <a:bodyPr/>
          <a:lstStyle>
            <a:lvl1pPr marL="0" indent="0">
              <a:buFontTx/>
              <a:buNone/>
              <a:defRPr sz="1200">
                <a:solidFill>
                  <a:schemeClr val="bg1"/>
                </a:solidFill>
              </a:defRPr>
            </a:lvl1pPr>
          </a:lstStyle>
          <a:p>
            <a:pPr lvl="0"/>
            <a:r>
              <a:rPr lang="uk-UA" noProof="0" dirty="0" smtClean="0"/>
              <a:t>Підзаголовок</a:t>
            </a:r>
            <a:endParaRPr lang="uk-UA" noProof="0" dirty="0"/>
          </a:p>
        </p:txBody>
      </p:sp>
      <p:sp>
        <p:nvSpPr>
          <p:cNvPr id="20" name="Текст 18"/>
          <p:cNvSpPr>
            <a:spLocks noGrp="1"/>
          </p:cNvSpPr>
          <p:nvPr>
            <p:ph type="body" sz="quarter" idx="14" hasCustomPrompt="1"/>
          </p:nvPr>
        </p:nvSpPr>
        <p:spPr>
          <a:xfrm>
            <a:off x="791664" y="4461544"/>
            <a:ext cx="3629119" cy="270000"/>
          </a:xfrm>
          <a:prstGeom prst="rect">
            <a:avLst/>
          </a:prstGeom>
        </p:spPr>
        <p:txBody>
          <a:bodyPr/>
          <a:lstStyle>
            <a:lvl1pPr marL="0" indent="0" algn="l">
              <a:buFontTx/>
              <a:buNone/>
              <a:defRPr sz="1050">
                <a:solidFill>
                  <a:schemeClr val="bg1"/>
                </a:solidFill>
              </a:defRPr>
            </a:lvl1pPr>
          </a:lstStyle>
          <a:p>
            <a:pPr lvl="0"/>
            <a:r>
              <a:rPr lang="uk-UA" noProof="0" dirty="0" smtClean="0"/>
              <a:t>Місто, дата</a:t>
            </a:r>
            <a:endParaRPr lang="uk-UA" noProof="0" dirty="0"/>
          </a:p>
        </p:txBody>
      </p:sp>
    </p:spTree>
    <p:extLst>
      <p:ext uri="{BB962C8B-B14F-4D97-AF65-F5344CB8AC3E}">
        <p14:creationId xmlns:p14="http://schemas.microsoft.com/office/powerpoint/2010/main" val="3217292788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Титульний слайд (зовн. 2, англ.м.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" name="Picture 2" descr="G:\Шаблоны\НБУ new\Presentation-05.jpg"/>
          <p:cNvPicPr>
            <a:picLocks noChangeAspect="1" noChangeArrowheads="1"/>
          </p:cNvPicPr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756" b="8000"/>
          <a:stretch/>
        </p:blipFill>
        <p:spPr bwMode="auto">
          <a:xfrm>
            <a:off x="252000" y="411474"/>
            <a:ext cx="8892000" cy="47320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23" name="Прямая соединительная линия 22"/>
          <p:cNvCxnSpPr/>
          <p:nvPr userDrawn="1"/>
        </p:nvCxnSpPr>
        <p:spPr>
          <a:xfrm>
            <a:off x="3600000" y="4799167"/>
            <a:ext cx="5544000" cy="0"/>
          </a:xfrm>
          <a:prstGeom prst="line">
            <a:avLst/>
          </a:prstGeom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25" name="Прямая соединительная линия 24"/>
          <p:cNvCxnSpPr/>
          <p:nvPr userDrawn="1"/>
        </p:nvCxnSpPr>
        <p:spPr>
          <a:xfrm>
            <a:off x="3600000" y="1295790"/>
            <a:ext cx="5544000" cy="0"/>
          </a:xfrm>
          <a:prstGeom prst="line">
            <a:avLst/>
          </a:prstGeom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sp>
        <p:nvSpPr>
          <p:cNvPr id="22" name="Прямоугольник 6"/>
          <p:cNvSpPr/>
          <p:nvPr userDrawn="1"/>
        </p:nvSpPr>
        <p:spPr>
          <a:xfrm>
            <a:off x="0" y="-3047"/>
            <a:ext cx="5847972" cy="5149595"/>
          </a:xfrm>
          <a:custGeom>
            <a:avLst/>
            <a:gdLst>
              <a:gd name="connsiteX0" fmla="*/ 0 w 2231702"/>
              <a:gd name="connsiteY0" fmla="*/ 0 h 6857999"/>
              <a:gd name="connsiteX1" fmla="*/ 2231702 w 2231702"/>
              <a:gd name="connsiteY1" fmla="*/ 0 h 6857999"/>
              <a:gd name="connsiteX2" fmla="*/ 2231702 w 2231702"/>
              <a:gd name="connsiteY2" fmla="*/ 6857999 h 6857999"/>
              <a:gd name="connsiteX3" fmla="*/ 0 w 2231702"/>
              <a:gd name="connsiteY3" fmla="*/ 6857999 h 6857999"/>
              <a:gd name="connsiteX4" fmla="*/ 0 w 2231702"/>
              <a:gd name="connsiteY4" fmla="*/ 0 h 6857999"/>
              <a:gd name="connsiteX0" fmla="*/ 0 w 2231702"/>
              <a:gd name="connsiteY0" fmla="*/ 0 h 6857999"/>
              <a:gd name="connsiteX1" fmla="*/ 2231702 w 2231702"/>
              <a:gd name="connsiteY1" fmla="*/ 0 h 6857999"/>
              <a:gd name="connsiteX2" fmla="*/ 2231702 w 2231702"/>
              <a:gd name="connsiteY2" fmla="*/ 6857999 h 6857999"/>
              <a:gd name="connsiteX3" fmla="*/ 0 w 2231702"/>
              <a:gd name="connsiteY3" fmla="*/ 6857999 h 6857999"/>
              <a:gd name="connsiteX4" fmla="*/ 0 w 2231702"/>
              <a:gd name="connsiteY4" fmla="*/ 0 h 6857999"/>
              <a:gd name="connsiteX0" fmla="*/ 0 w 2231702"/>
              <a:gd name="connsiteY0" fmla="*/ 0 h 6857999"/>
              <a:gd name="connsiteX1" fmla="*/ 2231702 w 2231702"/>
              <a:gd name="connsiteY1" fmla="*/ 0 h 6857999"/>
              <a:gd name="connsiteX2" fmla="*/ 788795 w 2231702"/>
              <a:gd name="connsiteY2" fmla="*/ 6857999 h 6857999"/>
              <a:gd name="connsiteX3" fmla="*/ 0 w 2231702"/>
              <a:gd name="connsiteY3" fmla="*/ 6857999 h 6857999"/>
              <a:gd name="connsiteX4" fmla="*/ 0 w 2231702"/>
              <a:gd name="connsiteY4" fmla="*/ 0 h 6857999"/>
              <a:gd name="connsiteX0" fmla="*/ 0 w 2231702"/>
              <a:gd name="connsiteY0" fmla="*/ 0 h 6857999"/>
              <a:gd name="connsiteX1" fmla="*/ 2231702 w 2231702"/>
              <a:gd name="connsiteY1" fmla="*/ 0 h 6857999"/>
              <a:gd name="connsiteX2" fmla="*/ 520347 w 2231702"/>
              <a:gd name="connsiteY2" fmla="*/ 6849610 h 6857999"/>
              <a:gd name="connsiteX3" fmla="*/ 0 w 2231702"/>
              <a:gd name="connsiteY3" fmla="*/ 6857999 h 6857999"/>
              <a:gd name="connsiteX4" fmla="*/ 0 w 2231702"/>
              <a:gd name="connsiteY4" fmla="*/ 0 h 6857999"/>
              <a:gd name="connsiteX0" fmla="*/ 0 w 2353622"/>
              <a:gd name="connsiteY0" fmla="*/ 10160 h 6868159"/>
              <a:gd name="connsiteX1" fmla="*/ 2353622 w 2353622"/>
              <a:gd name="connsiteY1" fmla="*/ 0 h 6868159"/>
              <a:gd name="connsiteX2" fmla="*/ 520347 w 2353622"/>
              <a:gd name="connsiteY2" fmla="*/ 6859770 h 6868159"/>
              <a:gd name="connsiteX3" fmla="*/ 0 w 2353622"/>
              <a:gd name="connsiteY3" fmla="*/ 6868159 h 6868159"/>
              <a:gd name="connsiteX4" fmla="*/ 0 w 2353622"/>
              <a:gd name="connsiteY4" fmla="*/ 10160 h 6868159"/>
              <a:gd name="connsiteX0" fmla="*/ 0 w 2384102"/>
              <a:gd name="connsiteY0" fmla="*/ 10160 h 6868159"/>
              <a:gd name="connsiteX1" fmla="*/ 2384102 w 2384102"/>
              <a:gd name="connsiteY1" fmla="*/ 0 h 6868159"/>
              <a:gd name="connsiteX2" fmla="*/ 520347 w 2384102"/>
              <a:gd name="connsiteY2" fmla="*/ 6859770 h 6868159"/>
              <a:gd name="connsiteX3" fmla="*/ 0 w 2384102"/>
              <a:gd name="connsiteY3" fmla="*/ 6868159 h 6868159"/>
              <a:gd name="connsiteX4" fmla="*/ 0 w 2384102"/>
              <a:gd name="connsiteY4" fmla="*/ 10160 h 6868159"/>
              <a:gd name="connsiteX0" fmla="*/ 0 w 2408486"/>
              <a:gd name="connsiteY0" fmla="*/ 0 h 6857999"/>
              <a:gd name="connsiteX1" fmla="*/ 2408486 w 2408486"/>
              <a:gd name="connsiteY1" fmla="*/ 2032 h 6857999"/>
              <a:gd name="connsiteX2" fmla="*/ 520347 w 2408486"/>
              <a:gd name="connsiteY2" fmla="*/ 6849610 h 6857999"/>
              <a:gd name="connsiteX3" fmla="*/ 0 w 2408486"/>
              <a:gd name="connsiteY3" fmla="*/ 6857999 h 6857999"/>
              <a:gd name="connsiteX4" fmla="*/ 0 w 2408486"/>
              <a:gd name="connsiteY4" fmla="*/ 0 h 6857999"/>
              <a:gd name="connsiteX0" fmla="*/ 0 w 2408486"/>
              <a:gd name="connsiteY0" fmla="*/ 0 h 6866702"/>
              <a:gd name="connsiteX1" fmla="*/ 2408486 w 2408486"/>
              <a:gd name="connsiteY1" fmla="*/ 2032 h 6866702"/>
              <a:gd name="connsiteX2" fmla="*/ 768175 w 2408486"/>
              <a:gd name="connsiteY2" fmla="*/ 6866702 h 6866702"/>
              <a:gd name="connsiteX3" fmla="*/ 0 w 2408486"/>
              <a:gd name="connsiteY3" fmla="*/ 6857999 h 6866702"/>
              <a:gd name="connsiteX4" fmla="*/ 0 w 2408486"/>
              <a:gd name="connsiteY4" fmla="*/ 0 h 6866702"/>
              <a:gd name="connsiteX0" fmla="*/ 0 w 5847972"/>
              <a:gd name="connsiteY0" fmla="*/ 6357 h 6864670"/>
              <a:gd name="connsiteX1" fmla="*/ 5847972 w 5847972"/>
              <a:gd name="connsiteY1" fmla="*/ 0 h 6864670"/>
              <a:gd name="connsiteX2" fmla="*/ 4207661 w 5847972"/>
              <a:gd name="connsiteY2" fmla="*/ 6864670 h 6864670"/>
              <a:gd name="connsiteX3" fmla="*/ 3439486 w 5847972"/>
              <a:gd name="connsiteY3" fmla="*/ 6855967 h 6864670"/>
              <a:gd name="connsiteX4" fmla="*/ 0 w 5847972"/>
              <a:gd name="connsiteY4" fmla="*/ 6357 h 6864670"/>
              <a:gd name="connsiteX0" fmla="*/ 0 w 5847972"/>
              <a:gd name="connsiteY0" fmla="*/ 6357 h 6866127"/>
              <a:gd name="connsiteX1" fmla="*/ 5847972 w 5847972"/>
              <a:gd name="connsiteY1" fmla="*/ 0 h 6866127"/>
              <a:gd name="connsiteX2" fmla="*/ 4207661 w 5847972"/>
              <a:gd name="connsiteY2" fmla="*/ 6864670 h 6866127"/>
              <a:gd name="connsiteX3" fmla="*/ 5406 w 5847972"/>
              <a:gd name="connsiteY3" fmla="*/ 6866127 h 6866127"/>
              <a:gd name="connsiteX4" fmla="*/ 0 w 5847972"/>
              <a:gd name="connsiteY4" fmla="*/ 6357 h 68661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847972" h="6866127">
                <a:moveTo>
                  <a:pt x="0" y="6357"/>
                </a:moveTo>
                <a:lnTo>
                  <a:pt x="5847972" y="0"/>
                </a:lnTo>
                <a:lnTo>
                  <a:pt x="4207661" y="6864670"/>
                </a:lnTo>
                <a:lnTo>
                  <a:pt x="5406" y="6866127"/>
                </a:lnTo>
                <a:lnTo>
                  <a:pt x="0" y="6357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 sz="1350"/>
          </a:p>
        </p:txBody>
      </p:sp>
      <p:sp>
        <p:nvSpPr>
          <p:cNvPr id="15" name="Прямоугольник 12"/>
          <p:cNvSpPr/>
          <p:nvPr userDrawn="1"/>
        </p:nvSpPr>
        <p:spPr>
          <a:xfrm>
            <a:off x="1" y="411474"/>
            <a:ext cx="3143379" cy="675567"/>
          </a:xfrm>
          <a:custGeom>
            <a:avLst/>
            <a:gdLst>
              <a:gd name="connsiteX0" fmla="*/ 0 w 3143379"/>
              <a:gd name="connsiteY0" fmla="*/ 0 h 900756"/>
              <a:gd name="connsiteX1" fmla="*/ 3143379 w 3143379"/>
              <a:gd name="connsiteY1" fmla="*/ 0 h 900756"/>
              <a:gd name="connsiteX2" fmla="*/ 3143379 w 3143379"/>
              <a:gd name="connsiteY2" fmla="*/ 900756 h 900756"/>
              <a:gd name="connsiteX3" fmla="*/ 0 w 3143379"/>
              <a:gd name="connsiteY3" fmla="*/ 900756 h 900756"/>
              <a:gd name="connsiteX4" fmla="*/ 0 w 3143379"/>
              <a:gd name="connsiteY4" fmla="*/ 0 h 900756"/>
              <a:gd name="connsiteX0" fmla="*/ 0 w 3143379"/>
              <a:gd name="connsiteY0" fmla="*/ 0 h 900756"/>
              <a:gd name="connsiteX1" fmla="*/ 3143379 w 3143379"/>
              <a:gd name="connsiteY1" fmla="*/ 0 h 900756"/>
              <a:gd name="connsiteX2" fmla="*/ 2958821 w 3143379"/>
              <a:gd name="connsiteY2" fmla="*/ 900756 h 900756"/>
              <a:gd name="connsiteX3" fmla="*/ 0 w 3143379"/>
              <a:gd name="connsiteY3" fmla="*/ 900756 h 900756"/>
              <a:gd name="connsiteX4" fmla="*/ 0 w 3143379"/>
              <a:gd name="connsiteY4" fmla="*/ 0 h 900756"/>
              <a:gd name="connsiteX0" fmla="*/ 0 w 3143379"/>
              <a:gd name="connsiteY0" fmla="*/ 0 h 900756"/>
              <a:gd name="connsiteX1" fmla="*/ 3143379 w 3143379"/>
              <a:gd name="connsiteY1" fmla="*/ 0 h 900756"/>
              <a:gd name="connsiteX2" fmla="*/ 2933421 w 3143379"/>
              <a:gd name="connsiteY2" fmla="*/ 900756 h 900756"/>
              <a:gd name="connsiteX3" fmla="*/ 0 w 3143379"/>
              <a:gd name="connsiteY3" fmla="*/ 900756 h 900756"/>
              <a:gd name="connsiteX4" fmla="*/ 0 w 3143379"/>
              <a:gd name="connsiteY4" fmla="*/ 0 h 9007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143379" h="900756">
                <a:moveTo>
                  <a:pt x="0" y="0"/>
                </a:moveTo>
                <a:lnTo>
                  <a:pt x="3143379" y="0"/>
                </a:lnTo>
                <a:lnTo>
                  <a:pt x="2933421" y="900756"/>
                </a:lnTo>
                <a:lnTo>
                  <a:pt x="0" y="900756"/>
                </a:lnTo>
                <a:lnTo>
                  <a:pt x="0" y="0"/>
                </a:ln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 sz="1350"/>
          </a:p>
        </p:txBody>
      </p:sp>
      <p:sp>
        <p:nvSpPr>
          <p:cNvPr id="17" name="Заголовок 1"/>
          <p:cNvSpPr>
            <a:spLocks noGrp="1"/>
          </p:cNvSpPr>
          <p:nvPr>
            <p:ph type="ctrTitle" hasCustomPrompt="1"/>
          </p:nvPr>
        </p:nvSpPr>
        <p:spPr>
          <a:xfrm>
            <a:off x="791664" y="1896750"/>
            <a:ext cx="3780332" cy="675000"/>
          </a:xfrm>
          <a:prstGeom prst="rect">
            <a:avLst/>
          </a:prstGeom>
        </p:spPr>
        <p:txBody>
          <a:bodyPr anchor="t">
            <a:normAutofit/>
          </a:bodyPr>
          <a:lstStyle>
            <a:lvl1pPr algn="l">
              <a:defRPr sz="1950" b="1" baseline="0">
                <a:solidFill>
                  <a:schemeClr val="bg2"/>
                </a:solidFill>
              </a:defRPr>
            </a:lvl1pPr>
          </a:lstStyle>
          <a:p>
            <a:r>
              <a:rPr lang="uk-UA" noProof="0" dirty="0" smtClean="0"/>
              <a:t>Заголовок</a:t>
            </a:r>
            <a:endParaRPr lang="uk-UA" noProof="0" dirty="0"/>
          </a:p>
        </p:txBody>
      </p:sp>
      <p:sp>
        <p:nvSpPr>
          <p:cNvPr id="18" name="Подзаголовок 2"/>
          <p:cNvSpPr>
            <a:spLocks noGrp="1"/>
          </p:cNvSpPr>
          <p:nvPr>
            <p:ph type="subTitle" idx="1" hasCustomPrompt="1"/>
          </p:nvPr>
        </p:nvSpPr>
        <p:spPr>
          <a:xfrm>
            <a:off x="791664" y="4191750"/>
            <a:ext cx="3629119" cy="270000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 algn="l">
              <a:spcBef>
                <a:spcPts val="0"/>
              </a:spcBef>
              <a:spcAft>
                <a:spcPts val="450"/>
              </a:spcAft>
              <a:buNone/>
              <a:defRPr sz="1050" b="1" baseline="0">
                <a:solidFill>
                  <a:schemeClr val="bg1"/>
                </a:solidFill>
              </a:defRPr>
            </a:lvl1pPr>
            <a:lvl2pPr marL="3429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685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0287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7145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057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4003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uk-UA" noProof="0" dirty="0" smtClean="0"/>
              <a:t>Ім’я та прізвище</a:t>
            </a:r>
            <a:endParaRPr lang="uk-UA" noProof="0" dirty="0"/>
          </a:p>
        </p:txBody>
      </p:sp>
      <p:sp>
        <p:nvSpPr>
          <p:cNvPr id="19" name="Текст 14"/>
          <p:cNvSpPr>
            <a:spLocks noGrp="1"/>
          </p:cNvSpPr>
          <p:nvPr>
            <p:ph type="body" sz="quarter" idx="12" hasCustomPrompt="1"/>
          </p:nvPr>
        </p:nvSpPr>
        <p:spPr>
          <a:xfrm>
            <a:off x="791690" y="2707859"/>
            <a:ext cx="3780311" cy="538891"/>
          </a:xfrm>
          <a:prstGeom prst="rect">
            <a:avLst/>
          </a:prstGeom>
        </p:spPr>
        <p:txBody>
          <a:bodyPr/>
          <a:lstStyle>
            <a:lvl1pPr marL="0" indent="0">
              <a:buFontTx/>
              <a:buNone/>
              <a:defRPr sz="1200">
                <a:solidFill>
                  <a:schemeClr val="bg1"/>
                </a:solidFill>
              </a:defRPr>
            </a:lvl1pPr>
          </a:lstStyle>
          <a:p>
            <a:pPr lvl="0"/>
            <a:r>
              <a:rPr lang="uk-UA" noProof="0" dirty="0" smtClean="0"/>
              <a:t>Підзаголовок</a:t>
            </a:r>
            <a:endParaRPr lang="uk-UA" noProof="0" dirty="0"/>
          </a:p>
        </p:txBody>
      </p:sp>
      <p:sp>
        <p:nvSpPr>
          <p:cNvPr id="20" name="Текст 18"/>
          <p:cNvSpPr>
            <a:spLocks noGrp="1"/>
          </p:cNvSpPr>
          <p:nvPr>
            <p:ph type="body" sz="quarter" idx="14" hasCustomPrompt="1"/>
          </p:nvPr>
        </p:nvSpPr>
        <p:spPr>
          <a:xfrm>
            <a:off x="791664" y="4461544"/>
            <a:ext cx="3629119" cy="270000"/>
          </a:xfrm>
          <a:prstGeom prst="rect">
            <a:avLst/>
          </a:prstGeom>
        </p:spPr>
        <p:txBody>
          <a:bodyPr/>
          <a:lstStyle>
            <a:lvl1pPr marL="0" indent="0" algn="l">
              <a:buFontTx/>
              <a:buNone/>
              <a:defRPr sz="1050">
                <a:solidFill>
                  <a:schemeClr val="bg1"/>
                </a:solidFill>
              </a:defRPr>
            </a:lvl1pPr>
          </a:lstStyle>
          <a:p>
            <a:pPr lvl="0"/>
            <a:r>
              <a:rPr lang="uk-UA" noProof="0" dirty="0" smtClean="0"/>
              <a:t>Місто, дата</a:t>
            </a:r>
            <a:endParaRPr lang="uk-UA" noProof="0" dirty="0"/>
          </a:p>
        </p:txBody>
      </p:sp>
      <p:pic>
        <p:nvPicPr>
          <p:cNvPr id="12" name="Рисунок 11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1664" y="576192"/>
            <a:ext cx="1730606" cy="3392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45814063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озділ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1" name="Группа 20"/>
          <p:cNvGrpSpPr/>
          <p:nvPr userDrawn="1"/>
        </p:nvGrpSpPr>
        <p:grpSpPr>
          <a:xfrm>
            <a:off x="1" y="1491612"/>
            <a:ext cx="8348669" cy="2160276"/>
            <a:chOff x="0" y="1988816"/>
            <a:chExt cx="8348669" cy="2880368"/>
          </a:xfrm>
        </p:grpSpPr>
        <p:sp>
          <p:nvSpPr>
            <p:cNvPr id="22" name="Прямоугольник 6"/>
            <p:cNvSpPr/>
            <p:nvPr userDrawn="1"/>
          </p:nvSpPr>
          <p:spPr>
            <a:xfrm>
              <a:off x="7338385" y="1988816"/>
              <a:ext cx="1010284" cy="2880368"/>
            </a:xfrm>
            <a:custGeom>
              <a:avLst/>
              <a:gdLst>
                <a:gd name="connsiteX0" fmla="*/ 0 w 2231702"/>
                <a:gd name="connsiteY0" fmla="*/ 0 h 6857999"/>
                <a:gd name="connsiteX1" fmla="*/ 2231702 w 2231702"/>
                <a:gd name="connsiteY1" fmla="*/ 0 h 6857999"/>
                <a:gd name="connsiteX2" fmla="*/ 2231702 w 2231702"/>
                <a:gd name="connsiteY2" fmla="*/ 6857999 h 6857999"/>
                <a:gd name="connsiteX3" fmla="*/ 0 w 2231702"/>
                <a:gd name="connsiteY3" fmla="*/ 6857999 h 6857999"/>
                <a:gd name="connsiteX4" fmla="*/ 0 w 2231702"/>
                <a:gd name="connsiteY4" fmla="*/ 0 h 6857999"/>
                <a:gd name="connsiteX0" fmla="*/ 0 w 2231702"/>
                <a:gd name="connsiteY0" fmla="*/ 0 h 6857999"/>
                <a:gd name="connsiteX1" fmla="*/ 2231702 w 2231702"/>
                <a:gd name="connsiteY1" fmla="*/ 0 h 6857999"/>
                <a:gd name="connsiteX2" fmla="*/ 2231702 w 2231702"/>
                <a:gd name="connsiteY2" fmla="*/ 6857999 h 6857999"/>
                <a:gd name="connsiteX3" fmla="*/ 0 w 2231702"/>
                <a:gd name="connsiteY3" fmla="*/ 6857999 h 6857999"/>
                <a:gd name="connsiteX4" fmla="*/ 0 w 2231702"/>
                <a:gd name="connsiteY4" fmla="*/ 0 h 6857999"/>
                <a:gd name="connsiteX0" fmla="*/ 0 w 2231702"/>
                <a:gd name="connsiteY0" fmla="*/ 0 h 6857999"/>
                <a:gd name="connsiteX1" fmla="*/ 2231702 w 2231702"/>
                <a:gd name="connsiteY1" fmla="*/ 0 h 6857999"/>
                <a:gd name="connsiteX2" fmla="*/ 788795 w 2231702"/>
                <a:gd name="connsiteY2" fmla="*/ 6857999 h 6857999"/>
                <a:gd name="connsiteX3" fmla="*/ 0 w 2231702"/>
                <a:gd name="connsiteY3" fmla="*/ 6857999 h 6857999"/>
                <a:gd name="connsiteX4" fmla="*/ 0 w 2231702"/>
                <a:gd name="connsiteY4" fmla="*/ 0 h 6857999"/>
                <a:gd name="connsiteX0" fmla="*/ 0 w 2231702"/>
                <a:gd name="connsiteY0" fmla="*/ 0 h 6857999"/>
                <a:gd name="connsiteX1" fmla="*/ 2231702 w 2231702"/>
                <a:gd name="connsiteY1" fmla="*/ 0 h 6857999"/>
                <a:gd name="connsiteX2" fmla="*/ 520347 w 2231702"/>
                <a:gd name="connsiteY2" fmla="*/ 6849610 h 6857999"/>
                <a:gd name="connsiteX3" fmla="*/ 0 w 2231702"/>
                <a:gd name="connsiteY3" fmla="*/ 6857999 h 6857999"/>
                <a:gd name="connsiteX4" fmla="*/ 0 w 2231702"/>
                <a:gd name="connsiteY4" fmla="*/ 0 h 6857999"/>
                <a:gd name="connsiteX0" fmla="*/ 0 w 2353622"/>
                <a:gd name="connsiteY0" fmla="*/ 10160 h 6868159"/>
                <a:gd name="connsiteX1" fmla="*/ 2353622 w 2353622"/>
                <a:gd name="connsiteY1" fmla="*/ 0 h 6868159"/>
                <a:gd name="connsiteX2" fmla="*/ 520347 w 2353622"/>
                <a:gd name="connsiteY2" fmla="*/ 6859770 h 6868159"/>
                <a:gd name="connsiteX3" fmla="*/ 0 w 2353622"/>
                <a:gd name="connsiteY3" fmla="*/ 6868159 h 6868159"/>
                <a:gd name="connsiteX4" fmla="*/ 0 w 2353622"/>
                <a:gd name="connsiteY4" fmla="*/ 10160 h 6868159"/>
                <a:gd name="connsiteX0" fmla="*/ 0 w 2384102"/>
                <a:gd name="connsiteY0" fmla="*/ 10160 h 6868159"/>
                <a:gd name="connsiteX1" fmla="*/ 2384102 w 2384102"/>
                <a:gd name="connsiteY1" fmla="*/ 0 h 6868159"/>
                <a:gd name="connsiteX2" fmla="*/ 520347 w 2384102"/>
                <a:gd name="connsiteY2" fmla="*/ 6859770 h 6868159"/>
                <a:gd name="connsiteX3" fmla="*/ 0 w 2384102"/>
                <a:gd name="connsiteY3" fmla="*/ 6868159 h 6868159"/>
                <a:gd name="connsiteX4" fmla="*/ 0 w 2384102"/>
                <a:gd name="connsiteY4" fmla="*/ 10160 h 6868159"/>
                <a:gd name="connsiteX0" fmla="*/ 0 w 2408486"/>
                <a:gd name="connsiteY0" fmla="*/ 0 h 6857999"/>
                <a:gd name="connsiteX1" fmla="*/ 2408486 w 2408486"/>
                <a:gd name="connsiteY1" fmla="*/ 2032 h 6857999"/>
                <a:gd name="connsiteX2" fmla="*/ 520347 w 2408486"/>
                <a:gd name="connsiteY2" fmla="*/ 6849610 h 6857999"/>
                <a:gd name="connsiteX3" fmla="*/ 0 w 2408486"/>
                <a:gd name="connsiteY3" fmla="*/ 6857999 h 6857999"/>
                <a:gd name="connsiteX4" fmla="*/ 0 w 2408486"/>
                <a:gd name="connsiteY4" fmla="*/ 0 h 6857999"/>
                <a:gd name="connsiteX0" fmla="*/ 0 w 2408486"/>
                <a:gd name="connsiteY0" fmla="*/ 0 h 6866702"/>
                <a:gd name="connsiteX1" fmla="*/ 2408486 w 2408486"/>
                <a:gd name="connsiteY1" fmla="*/ 2032 h 6866702"/>
                <a:gd name="connsiteX2" fmla="*/ 768175 w 2408486"/>
                <a:gd name="connsiteY2" fmla="*/ 6866702 h 6866702"/>
                <a:gd name="connsiteX3" fmla="*/ 0 w 2408486"/>
                <a:gd name="connsiteY3" fmla="*/ 6857999 h 6866702"/>
                <a:gd name="connsiteX4" fmla="*/ 0 w 2408486"/>
                <a:gd name="connsiteY4" fmla="*/ 0 h 686670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08486" h="6866702">
                  <a:moveTo>
                    <a:pt x="0" y="0"/>
                  </a:moveTo>
                  <a:lnTo>
                    <a:pt x="2408486" y="2032"/>
                  </a:lnTo>
                  <a:lnTo>
                    <a:pt x="768175" y="6866702"/>
                  </a:lnTo>
                  <a:lnTo>
                    <a:pt x="0" y="685799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uk-UA" sz="1350"/>
            </a:p>
          </p:txBody>
        </p:sp>
        <p:sp>
          <p:nvSpPr>
            <p:cNvPr id="23" name="Прямоугольник 22"/>
            <p:cNvSpPr/>
            <p:nvPr userDrawn="1"/>
          </p:nvSpPr>
          <p:spPr>
            <a:xfrm>
              <a:off x="0" y="1988816"/>
              <a:ext cx="7452368" cy="2880368"/>
            </a:xfrm>
            <a:prstGeom prst="rect">
              <a:avLst/>
            </a:prstGeom>
            <a:solidFill>
              <a:schemeClr val="accent2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uk-UA" sz="1350"/>
            </a:p>
          </p:txBody>
        </p:sp>
      </p:grpSp>
      <p:sp>
        <p:nvSpPr>
          <p:cNvPr id="27" name="Прямоугольник 11"/>
          <p:cNvSpPr/>
          <p:nvPr userDrawn="1"/>
        </p:nvSpPr>
        <p:spPr>
          <a:xfrm>
            <a:off x="8532508" y="3246837"/>
            <a:ext cx="611493" cy="1896663"/>
          </a:xfrm>
          <a:custGeom>
            <a:avLst/>
            <a:gdLst>
              <a:gd name="connsiteX0" fmla="*/ 0 w 611493"/>
              <a:gd name="connsiteY0" fmla="*/ 0 h 2528884"/>
              <a:gd name="connsiteX1" fmla="*/ 611493 w 611493"/>
              <a:gd name="connsiteY1" fmla="*/ 0 h 2528884"/>
              <a:gd name="connsiteX2" fmla="*/ 611493 w 611493"/>
              <a:gd name="connsiteY2" fmla="*/ 2528884 h 2528884"/>
              <a:gd name="connsiteX3" fmla="*/ 0 w 611493"/>
              <a:gd name="connsiteY3" fmla="*/ 2528884 h 2528884"/>
              <a:gd name="connsiteX4" fmla="*/ 0 w 611493"/>
              <a:gd name="connsiteY4" fmla="*/ 0 h 2528884"/>
              <a:gd name="connsiteX0" fmla="*/ 0 w 611493"/>
              <a:gd name="connsiteY0" fmla="*/ 2528884 h 2528884"/>
              <a:gd name="connsiteX1" fmla="*/ 611493 w 611493"/>
              <a:gd name="connsiteY1" fmla="*/ 0 h 2528884"/>
              <a:gd name="connsiteX2" fmla="*/ 611493 w 611493"/>
              <a:gd name="connsiteY2" fmla="*/ 2528884 h 2528884"/>
              <a:gd name="connsiteX3" fmla="*/ 0 w 611493"/>
              <a:gd name="connsiteY3" fmla="*/ 2528884 h 25288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11493" h="2528884">
                <a:moveTo>
                  <a:pt x="0" y="2528884"/>
                </a:moveTo>
                <a:lnTo>
                  <a:pt x="611493" y="0"/>
                </a:lnTo>
                <a:lnTo>
                  <a:pt x="611493" y="2528884"/>
                </a:lnTo>
                <a:lnTo>
                  <a:pt x="0" y="2528884"/>
                </a:lnTo>
                <a:close/>
              </a:path>
            </a:pathLst>
          </a:custGeom>
          <a:solidFill>
            <a:schemeClr val="accent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 sz="1350"/>
          </a:p>
        </p:txBody>
      </p:sp>
      <p:sp>
        <p:nvSpPr>
          <p:cNvPr id="28" name="Прямоугольник 27"/>
          <p:cNvSpPr/>
          <p:nvPr userDrawn="1"/>
        </p:nvSpPr>
        <p:spPr>
          <a:xfrm>
            <a:off x="0" y="1491612"/>
            <a:ext cx="360000" cy="2160276"/>
          </a:xfrm>
          <a:prstGeom prst="rect">
            <a:avLst/>
          </a:pr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 sz="1350"/>
          </a:p>
        </p:txBody>
      </p:sp>
      <p:sp>
        <p:nvSpPr>
          <p:cNvPr id="2" name="Заголовок 1"/>
          <p:cNvSpPr>
            <a:spLocks noGrp="1"/>
          </p:cNvSpPr>
          <p:nvPr>
            <p:ph type="title" hasCustomPrompt="1"/>
          </p:nvPr>
        </p:nvSpPr>
        <p:spPr>
          <a:xfrm>
            <a:off x="1872000" y="1885439"/>
            <a:ext cx="5940000" cy="405000"/>
          </a:xfrm>
          <a:prstGeom prst="rect">
            <a:avLst/>
          </a:prstGeom>
        </p:spPr>
        <p:txBody>
          <a:bodyPr anchor="t">
            <a:normAutofit/>
          </a:bodyPr>
          <a:lstStyle>
            <a:lvl1pPr algn="l">
              <a:defRPr sz="1950" b="1" cap="none">
                <a:solidFill>
                  <a:schemeClr val="tx1"/>
                </a:solidFill>
              </a:defRPr>
            </a:lvl1pPr>
          </a:lstStyle>
          <a:p>
            <a:r>
              <a:rPr lang="uk-UA" noProof="0" dirty="0" smtClean="0"/>
              <a:t>Розділ №</a:t>
            </a:r>
            <a:endParaRPr lang="uk-UA" noProof="0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 hasCustomPrompt="1"/>
          </p:nvPr>
        </p:nvSpPr>
        <p:spPr>
          <a:xfrm>
            <a:off x="1872000" y="2301750"/>
            <a:ext cx="5940000" cy="810000"/>
          </a:xfrm>
          <a:prstGeom prst="rect">
            <a:avLst/>
          </a:prstGeom>
        </p:spPr>
        <p:txBody>
          <a:bodyPr anchor="t">
            <a:normAutofit/>
          </a:bodyPr>
          <a:lstStyle>
            <a:lvl1pPr marL="0" indent="0">
              <a:buNone/>
              <a:defRPr sz="1950" b="1">
                <a:solidFill>
                  <a:schemeClr val="bg2"/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uk-UA" noProof="0" dirty="0" smtClean="0"/>
              <a:t>Назва розділу</a:t>
            </a:r>
          </a:p>
        </p:txBody>
      </p:sp>
      <p:pic>
        <p:nvPicPr>
          <p:cNvPr id="29" name="Picture 4" descr="D:\ANNA\РЕБРЕНДИНГ\Templates\PowerPoint\19-01-2018_Presentation-06.png"/>
          <p:cNvPicPr>
            <a:picLocks noChangeAspect="1" noChangeArrowheads="1"/>
          </p:cNvPicPr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156" r="81499"/>
          <a:stretch/>
        </p:blipFill>
        <p:spPr bwMode="auto">
          <a:xfrm>
            <a:off x="0" y="0"/>
            <a:ext cx="1403084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91482996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139455" y="899802"/>
            <a:ext cx="7671521" cy="3601471"/>
          </a:xfrm>
          <a:prstGeom prst="rect">
            <a:avLst/>
          </a:prstGeom>
        </p:spPr>
        <p:txBody>
          <a:bodyPr/>
          <a:lstStyle>
            <a:lvl1pPr>
              <a:defRPr>
                <a:latin typeface="Arial" pitchFamily="34" charset="0"/>
                <a:cs typeface="Arial" pitchFamily="34" charset="0"/>
              </a:defRPr>
            </a:lvl1pPr>
            <a:lvl2pPr>
              <a:defRPr>
                <a:latin typeface="Arial" pitchFamily="34" charset="0"/>
                <a:cs typeface="Arial" pitchFamily="34" charset="0"/>
              </a:defRPr>
            </a:lvl2pPr>
            <a:lvl3pPr>
              <a:defRPr>
                <a:latin typeface="Arial" pitchFamily="34" charset="0"/>
                <a:cs typeface="Arial" pitchFamily="34" charset="0"/>
              </a:defRPr>
            </a:lvl3pPr>
            <a:lvl4pPr>
              <a:defRPr>
                <a:latin typeface="Arial" pitchFamily="34" charset="0"/>
                <a:cs typeface="Arial" pitchFamily="34" charset="0"/>
              </a:defRPr>
            </a:lvl4pPr>
            <a:lvl5pPr>
              <a:defRPr>
                <a:latin typeface="Arial" pitchFamily="34" charset="0"/>
                <a:cs typeface="Arial" pitchFamily="34" charset="0"/>
              </a:defRPr>
            </a:lvl5pPr>
          </a:lstStyle>
          <a:p>
            <a:pPr lvl="0"/>
            <a:r>
              <a:rPr lang="ru-RU" dirty="0" smtClean="0"/>
              <a:t>Образец текста</a:t>
            </a:r>
          </a:p>
          <a:p>
            <a:pPr lvl="1"/>
            <a:r>
              <a:rPr lang="ru-RU" dirty="0" smtClean="0"/>
              <a:t>Второй уровень</a:t>
            </a:r>
          </a:p>
          <a:p>
            <a:pPr lvl="2"/>
            <a:r>
              <a:rPr lang="ru-RU" dirty="0" smtClean="0"/>
              <a:t>Третий уровень</a:t>
            </a:r>
          </a:p>
          <a:p>
            <a:pPr lvl="3"/>
            <a:r>
              <a:rPr lang="ru-RU" dirty="0" smtClean="0"/>
              <a:t>Четвертый уровень</a:t>
            </a:r>
          </a:p>
          <a:p>
            <a:pPr lvl="4"/>
            <a:r>
              <a:rPr lang="ru-RU" dirty="0" smtClean="0"/>
              <a:t>Пятый уровень</a:t>
            </a:r>
            <a:endParaRPr lang="uk-UA" dirty="0"/>
          </a:p>
        </p:txBody>
      </p:sp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5" name="Номер слайда 1"/>
          <p:cNvSpPr>
            <a:spLocks noGrp="1"/>
          </p:cNvSpPr>
          <p:nvPr>
            <p:ph type="sldNum" sz="quarter" idx="10"/>
          </p:nvPr>
        </p:nvSpPr>
        <p:spPr>
          <a:xfrm>
            <a:off x="8229908" y="4791750"/>
            <a:ext cx="676644" cy="284343"/>
          </a:xfrm>
          <a:prstGeom prst="rect">
            <a:avLst/>
          </a:prstGeom>
        </p:spPr>
        <p:txBody>
          <a:bodyPr lIns="96661" tIns="48331" rIns="96661" bIns="48331" anchor="ctr"/>
          <a:lstStyle>
            <a:lvl1pPr>
              <a:defRPr>
                <a:solidFill>
                  <a:schemeClr val="accent1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pPr algn="r"/>
            <a:fld id="{53400EF4-D14B-4B3E-8643-5A6D23594193}" type="slidenum">
              <a:rPr lang="uk-UA" smtClean="0"/>
              <a:pPr algn="r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417144915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9" Type="http://schemas.openxmlformats.org/officeDocument/2006/relationships/image" Target="../media/image1.png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5.xml"/><Relationship Id="rId3" Type="http://schemas.openxmlformats.org/officeDocument/2006/relationships/slideLayout" Target="../slideLayouts/slideLayout10.xml"/><Relationship Id="rId7" Type="http://schemas.openxmlformats.org/officeDocument/2006/relationships/slideLayout" Target="../slideLayouts/slideLayout14.xml"/><Relationship Id="rId12" Type="http://schemas.openxmlformats.org/officeDocument/2006/relationships/image" Target="../media/image1.png"/><Relationship Id="rId2" Type="http://schemas.openxmlformats.org/officeDocument/2006/relationships/slideLayout" Target="../slideLayouts/slideLayout9.xml"/><Relationship Id="rId1" Type="http://schemas.openxmlformats.org/officeDocument/2006/relationships/slideLayout" Target="../slideLayouts/slideLayout8.xml"/><Relationship Id="rId6" Type="http://schemas.openxmlformats.org/officeDocument/2006/relationships/slideLayout" Target="../slideLayouts/slideLayout13.xml"/><Relationship Id="rId11" Type="http://schemas.openxmlformats.org/officeDocument/2006/relationships/theme" Target="../theme/theme2.xml"/><Relationship Id="rId5" Type="http://schemas.openxmlformats.org/officeDocument/2006/relationships/slideLayout" Target="../slideLayouts/slideLayout12.xml"/><Relationship Id="rId10" Type="http://schemas.openxmlformats.org/officeDocument/2006/relationships/slideLayout" Target="../slideLayouts/slideLayout17.xml"/><Relationship Id="rId4" Type="http://schemas.openxmlformats.org/officeDocument/2006/relationships/slideLayout" Target="../slideLayouts/slideLayout11.xml"/><Relationship Id="rId9" Type="http://schemas.openxmlformats.org/officeDocument/2006/relationships/slideLayout" Target="../slideLayouts/slideLayout16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5.xml"/><Relationship Id="rId3" Type="http://schemas.openxmlformats.org/officeDocument/2006/relationships/slideLayout" Target="../slideLayouts/slideLayout20.xml"/><Relationship Id="rId7" Type="http://schemas.openxmlformats.org/officeDocument/2006/relationships/slideLayout" Target="../slideLayouts/slideLayout24.xml"/><Relationship Id="rId2" Type="http://schemas.openxmlformats.org/officeDocument/2006/relationships/slideLayout" Target="../slideLayouts/slideLayout19.xml"/><Relationship Id="rId1" Type="http://schemas.openxmlformats.org/officeDocument/2006/relationships/slideLayout" Target="../slideLayouts/slideLayout18.xml"/><Relationship Id="rId6" Type="http://schemas.openxmlformats.org/officeDocument/2006/relationships/slideLayout" Target="../slideLayouts/slideLayout23.xml"/><Relationship Id="rId5" Type="http://schemas.openxmlformats.org/officeDocument/2006/relationships/slideLayout" Target="../slideLayouts/slideLayout22.xml"/><Relationship Id="rId4" Type="http://schemas.openxmlformats.org/officeDocument/2006/relationships/slideLayout" Target="../slideLayouts/slideLayout21.xml"/><Relationship Id="rId9" Type="http://schemas.openxmlformats.org/officeDocument/2006/relationships/theme" Target="../theme/theme3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theme" Target="../theme/theme4.xml"/><Relationship Id="rId3" Type="http://schemas.openxmlformats.org/officeDocument/2006/relationships/slideLayout" Target="../slideLayouts/slideLayout28.xml"/><Relationship Id="rId7" Type="http://schemas.openxmlformats.org/officeDocument/2006/relationships/slideLayout" Target="../slideLayouts/slideLayout32.xml"/><Relationship Id="rId2" Type="http://schemas.openxmlformats.org/officeDocument/2006/relationships/slideLayout" Target="../slideLayouts/slideLayout27.xml"/><Relationship Id="rId1" Type="http://schemas.openxmlformats.org/officeDocument/2006/relationships/slideLayout" Target="../slideLayouts/slideLayout26.xml"/><Relationship Id="rId6" Type="http://schemas.openxmlformats.org/officeDocument/2006/relationships/slideLayout" Target="../slideLayouts/slideLayout31.xml"/><Relationship Id="rId5" Type="http://schemas.openxmlformats.org/officeDocument/2006/relationships/slideLayout" Target="../slideLayouts/slideLayout30.xml"/><Relationship Id="rId4" Type="http://schemas.openxmlformats.org/officeDocument/2006/relationships/slideLayout" Target="../slideLayouts/slideLayout29.xml"/><Relationship Id="rId9" Type="http://schemas.openxmlformats.org/officeDocument/2006/relationships/image" Target="../media/image1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" name="Группа 10"/>
          <p:cNvGrpSpPr/>
          <p:nvPr/>
        </p:nvGrpSpPr>
        <p:grpSpPr>
          <a:xfrm>
            <a:off x="0" y="0"/>
            <a:ext cx="251448" cy="808804"/>
            <a:chOff x="0" y="0"/>
            <a:chExt cx="251448" cy="1078405"/>
          </a:xfrm>
        </p:grpSpPr>
        <p:sp>
          <p:nvSpPr>
            <p:cNvPr id="8" name="Прямоугольник 7"/>
            <p:cNvSpPr/>
            <p:nvPr userDrawn="1"/>
          </p:nvSpPr>
          <p:spPr>
            <a:xfrm>
              <a:off x="0" y="0"/>
              <a:ext cx="251448" cy="540000"/>
            </a:xfrm>
            <a:prstGeom prst="rect">
              <a:avLst/>
            </a:prstGeom>
            <a:solidFill>
              <a:srgbClr val="EEEBE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uk-UA"/>
            </a:p>
          </p:txBody>
        </p:sp>
        <p:sp>
          <p:nvSpPr>
            <p:cNvPr id="9" name="Прямоугольник 8"/>
            <p:cNvSpPr/>
            <p:nvPr userDrawn="1"/>
          </p:nvSpPr>
          <p:spPr>
            <a:xfrm>
              <a:off x="0" y="538405"/>
              <a:ext cx="251448" cy="54000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uk-UA"/>
            </a:p>
          </p:txBody>
        </p:sp>
        <p:pic>
          <p:nvPicPr>
            <p:cNvPr id="10" name="Picture 4" descr="D:\ANNA\РЕБРЕНДИНГ\Templates\PowerPoint\19-01-2018_Presentation-06.png"/>
            <p:cNvPicPr>
              <a:picLocks noChangeAspect="1" noChangeArrowheads="1"/>
            </p:cNvPicPr>
            <p:nvPr userDrawn="1"/>
          </p:nvPicPr>
          <p:blipFill rotWithShape="1"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4260" t="6043" r="92989" b="86083"/>
            <a:stretch/>
          </p:blipFill>
          <p:spPr bwMode="auto">
            <a:xfrm>
              <a:off x="0" y="538405"/>
              <a:ext cx="251448" cy="5400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13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BFB3B38-107A-41A8-AB75-3D42100AC2B6}" type="slidenum">
              <a:rPr lang="uk-UA" smtClean="0"/>
              <a:t>‹№›</a:t>
            </a:fld>
            <a:endParaRPr lang="uk-UA"/>
          </a:p>
        </p:txBody>
      </p:sp>
      <p:cxnSp>
        <p:nvCxnSpPr>
          <p:cNvPr id="15" name="Пряма сполучна лінія 7"/>
          <p:cNvCxnSpPr/>
          <p:nvPr/>
        </p:nvCxnSpPr>
        <p:spPr>
          <a:xfrm>
            <a:off x="797366" y="816750"/>
            <a:ext cx="7920000" cy="0"/>
          </a:xfrm>
          <a:prstGeom prst="line">
            <a:avLst/>
          </a:prstGeom>
          <a:ln w="28575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Заголовок 1"/>
          <p:cNvSpPr>
            <a:spLocks noGrp="1"/>
          </p:cNvSpPr>
          <p:nvPr>
            <p:ph type="title"/>
          </p:nvPr>
        </p:nvSpPr>
        <p:spPr>
          <a:xfrm>
            <a:off x="797366" y="257266"/>
            <a:ext cx="7920000" cy="5400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uk-UA" noProof="0" dirty="0" smtClean="0"/>
              <a:t>Заголовок</a:t>
            </a:r>
            <a:endParaRPr lang="uk-UA" noProof="0" dirty="0"/>
          </a:p>
        </p:txBody>
      </p:sp>
    </p:spTree>
    <p:extLst>
      <p:ext uri="{BB962C8B-B14F-4D97-AF65-F5344CB8AC3E}">
        <p14:creationId xmlns:p14="http://schemas.microsoft.com/office/powerpoint/2010/main" val="308694211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707" r:id="rId2"/>
    <p:sldLayoutId id="2147483727" r:id="rId3"/>
    <p:sldLayoutId id="2147483679" r:id="rId4"/>
    <p:sldLayoutId id="2147483728" r:id="rId5"/>
    <p:sldLayoutId id="2147483715" r:id="rId6"/>
    <p:sldLayoutId id="2147483729" r:id="rId7"/>
  </p:sldLayoutIdLst>
  <p:hf hdr="0" ftr="0" dt="0"/>
  <p:txStyles>
    <p:titleStyle>
      <a:lvl1pPr algn="l" defTabSz="914400" rtl="0" eaLnBrk="1" latinLnBrk="0" hangingPunct="1">
        <a:spcBef>
          <a:spcPct val="0"/>
        </a:spcBef>
        <a:buNone/>
        <a:defRPr sz="2000" b="1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uk-UA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BFB3B38-107A-41A8-AB75-3D42100AC2B6}" type="slidenum">
              <a:rPr lang="uk-UA" smtClean="0"/>
              <a:t>‹№›</a:t>
            </a:fld>
            <a:endParaRPr lang="uk-UA"/>
          </a:p>
        </p:txBody>
      </p:sp>
      <p:cxnSp>
        <p:nvCxnSpPr>
          <p:cNvPr id="15" name="Пряма сполучна лінія 7"/>
          <p:cNvCxnSpPr/>
          <p:nvPr/>
        </p:nvCxnSpPr>
        <p:spPr>
          <a:xfrm>
            <a:off x="797366" y="816750"/>
            <a:ext cx="7920000" cy="0"/>
          </a:xfrm>
          <a:prstGeom prst="line">
            <a:avLst/>
          </a:prstGeom>
          <a:ln w="28575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Заголовок 1"/>
          <p:cNvSpPr>
            <a:spLocks noGrp="1"/>
          </p:cNvSpPr>
          <p:nvPr>
            <p:ph type="title"/>
          </p:nvPr>
        </p:nvSpPr>
        <p:spPr>
          <a:xfrm>
            <a:off x="797366" y="257266"/>
            <a:ext cx="7920000" cy="5400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uk-UA" noProof="0" dirty="0" smtClean="0"/>
              <a:t>Заголовок</a:t>
            </a:r>
            <a:endParaRPr lang="uk-UA" noProof="0" dirty="0"/>
          </a:p>
        </p:txBody>
      </p:sp>
      <p:sp>
        <p:nvSpPr>
          <p:cNvPr id="2" name="Текст 1"/>
          <p:cNvSpPr>
            <a:spLocks noGrp="1"/>
          </p:cNvSpPr>
          <p:nvPr>
            <p:ph type="body" idx="1"/>
          </p:nvPr>
        </p:nvSpPr>
        <p:spPr>
          <a:xfrm>
            <a:off x="792163" y="1087041"/>
            <a:ext cx="7920000" cy="364450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r>
              <a:rPr lang="uk-UA" dirty="0" smtClean="0"/>
              <a:t>Текст</a:t>
            </a:r>
          </a:p>
          <a:p>
            <a:pPr lvl="1"/>
            <a:r>
              <a:rPr lang="uk-UA" dirty="0" smtClean="0"/>
              <a:t>Другий рівень</a:t>
            </a:r>
          </a:p>
          <a:p>
            <a:pPr lvl="2"/>
            <a:r>
              <a:rPr lang="uk-UA" dirty="0" smtClean="0"/>
              <a:t>Третій рівень</a:t>
            </a:r>
          </a:p>
          <a:p>
            <a:pPr lvl="3"/>
            <a:r>
              <a:rPr lang="uk-UA" dirty="0" smtClean="0"/>
              <a:t>Четвертий рівень</a:t>
            </a:r>
          </a:p>
          <a:p>
            <a:pPr lvl="4"/>
            <a:r>
              <a:rPr lang="uk-UA" dirty="0" smtClean="0"/>
              <a:t>П’ятий рівень</a:t>
            </a:r>
            <a:endParaRPr lang="uk-UA" dirty="0"/>
          </a:p>
        </p:txBody>
      </p:sp>
      <p:grpSp>
        <p:nvGrpSpPr>
          <p:cNvPr id="4" name="Группа 3"/>
          <p:cNvGrpSpPr/>
          <p:nvPr userDrawn="1"/>
        </p:nvGrpSpPr>
        <p:grpSpPr>
          <a:xfrm>
            <a:off x="0" y="0"/>
            <a:ext cx="251448" cy="810000"/>
            <a:chOff x="0" y="0"/>
            <a:chExt cx="251448" cy="810000"/>
          </a:xfrm>
        </p:grpSpPr>
        <p:sp>
          <p:nvSpPr>
            <p:cNvPr id="14" name="Прямоугольник 13"/>
            <p:cNvSpPr/>
            <p:nvPr userDrawn="1"/>
          </p:nvSpPr>
          <p:spPr>
            <a:xfrm>
              <a:off x="1" y="0"/>
              <a:ext cx="251447" cy="405599"/>
            </a:xfrm>
            <a:prstGeom prst="rect">
              <a:avLst/>
            </a:prstGeom>
            <a:solidFill>
              <a:srgbClr val="EEEBE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uk-UA"/>
            </a:p>
          </p:txBody>
        </p:sp>
        <p:sp>
          <p:nvSpPr>
            <p:cNvPr id="17" name="Прямоугольник 16"/>
            <p:cNvSpPr/>
            <p:nvPr userDrawn="1"/>
          </p:nvSpPr>
          <p:spPr>
            <a:xfrm>
              <a:off x="1" y="404401"/>
              <a:ext cx="251447" cy="405599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uk-UA"/>
            </a:p>
          </p:txBody>
        </p:sp>
        <p:pic>
          <p:nvPicPr>
            <p:cNvPr id="18" name="Picture 4" descr="D:\ANNA\РЕБРЕНДИНГ\Templates\PowerPoint\19-01-2018_Presentation-06.png"/>
            <p:cNvPicPr>
              <a:picLocks noChangeAspect="1" noChangeArrowheads="1"/>
            </p:cNvPicPr>
            <p:nvPr userDrawn="1"/>
          </p:nvPicPr>
          <p:blipFill rotWithShape="1">
            <a:blip r:embed="rId1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4260" t="6043" r="92989" b="86083"/>
            <a:stretch/>
          </p:blipFill>
          <p:spPr bwMode="auto">
            <a:xfrm>
              <a:off x="62583" y="404400"/>
              <a:ext cx="188865" cy="405599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9" name="Picture 4" descr="D:\ANNA\РЕБРЕНДИНГ\Templates\PowerPoint\19-01-2018_Presentation-06.png"/>
            <p:cNvPicPr>
              <a:picLocks noChangeAspect="1" noChangeArrowheads="1"/>
            </p:cNvPicPr>
            <p:nvPr userDrawn="1"/>
          </p:nvPicPr>
          <p:blipFill rotWithShape="1">
            <a:blip r:embed="rId1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5842" t="6043" r="92989" b="86083"/>
            <a:stretch/>
          </p:blipFill>
          <p:spPr bwMode="auto">
            <a:xfrm>
              <a:off x="0" y="404400"/>
              <a:ext cx="80267" cy="405599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2831878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6" r:id="rId1"/>
    <p:sldLayoutId id="2147483722" r:id="rId2"/>
    <p:sldLayoutId id="2147483726" r:id="rId3"/>
    <p:sldLayoutId id="2147483717" r:id="rId4"/>
    <p:sldLayoutId id="2147483723" r:id="rId5"/>
    <p:sldLayoutId id="2147483718" r:id="rId6"/>
    <p:sldLayoutId id="2147483724" r:id="rId7"/>
    <p:sldLayoutId id="2147483725" r:id="rId8"/>
    <p:sldLayoutId id="2147483720" r:id="rId9"/>
    <p:sldLayoutId id="2147483719" r:id="rId10"/>
  </p:sldLayoutIdLst>
  <p:hf hdr="0" ftr="0" dt="0"/>
  <p:txStyles>
    <p:titleStyle>
      <a:lvl1pPr algn="l" defTabSz="914400" rtl="0" eaLnBrk="1" latinLnBrk="0" hangingPunct="1">
        <a:spcBef>
          <a:spcPct val="0"/>
        </a:spcBef>
        <a:buNone/>
        <a:defRPr sz="2000" b="1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55600" indent="-263525" algn="l" defTabSz="914400" rtl="0" eaLnBrk="1" latinLnBrk="0" hangingPunct="1">
        <a:spcBef>
          <a:spcPts val="400"/>
        </a:spcBef>
        <a:buClr>
          <a:schemeClr val="accent1"/>
        </a:buClr>
        <a:buFont typeface="Wingdings" panose="05000000000000000000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1pPr>
      <a:lvl2pPr marL="715963" indent="-258763" algn="l" defTabSz="914400" rtl="0" eaLnBrk="1" latinLnBrk="0" hangingPunct="1">
        <a:spcBef>
          <a:spcPts val="400"/>
        </a:spcBef>
        <a:buClr>
          <a:schemeClr val="accent2"/>
        </a:buClr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2pPr>
      <a:lvl3pPr marL="1074738" indent="-266700" algn="l" defTabSz="914400" rtl="0" eaLnBrk="1" latinLnBrk="0" hangingPunct="1">
        <a:spcBef>
          <a:spcPts val="400"/>
        </a:spcBef>
        <a:buClr>
          <a:schemeClr val="accent2"/>
        </a:buClr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1431925" indent="-266700" algn="l" defTabSz="914400" rtl="0" eaLnBrk="1" latinLnBrk="0" hangingPunct="1">
        <a:spcBef>
          <a:spcPts val="400"/>
        </a:spcBef>
        <a:buClr>
          <a:schemeClr val="accent2"/>
        </a:buClr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1790700" indent="-266700" algn="l" defTabSz="914400" rtl="0" eaLnBrk="1" latinLnBrk="0" hangingPunct="1">
        <a:spcBef>
          <a:spcPts val="400"/>
        </a:spcBef>
        <a:buClr>
          <a:schemeClr val="accent2"/>
        </a:buClr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uk-UA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accent2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6621493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5" r:id="rId1"/>
    <p:sldLayoutId id="2147483709" r:id="rId2"/>
    <p:sldLayoutId id="2147483711" r:id="rId3"/>
    <p:sldLayoutId id="2147483710" r:id="rId4"/>
    <p:sldLayoutId id="2147483700" r:id="rId5"/>
    <p:sldLayoutId id="2147483703" r:id="rId6"/>
    <p:sldLayoutId id="2147483702" r:id="rId7"/>
    <p:sldLayoutId id="2147483704" r:id="rId8"/>
  </p:sldLayoutIdLst>
  <p:hf hdr="0" ftr="0" dt="0"/>
  <p:txStyles>
    <p:titleStyle>
      <a:lvl1pPr algn="l" defTabSz="914400" rtl="0" eaLnBrk="1" latinLnBrk="0" hangingPunct="1">
        <a:spcBef>
          <a:spcPct val="0"/>
        </a:spcBef>
        <a:buNone/>
        <a:defRPr sz="2000" b="1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uk-UA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" name="Группа 10"/>
          <p:cNvGrpSpPr/>
          <p:nvPr userDrawn="1"/>
        </p:nvGrpSpPr>
        <p:grpSpPr>
          <a:xfrm>
            <a:off x="0" y="0"/>
            <a:ext cx="251448" cy="808804"/>
            <a:chOff x="0" y="0"/>
            <a:chExt cx="251448" cy="1078405"/>
          </a:xfrm>
        </p:grpSpPr>
        <p:sp>
          <p:nvSpPr>
            <p:cNvPr id="8" name="Прямоугольник 7"/>
            <p:cNvSpPr/>
            <p:nvPr userDrawn="1"/>
          </p:nvSpPr>
          <p:spPr>
            <a:xfrm>
              <a:off x="0" y="0"/>
              <a:ext cx="251448" cy="540000"/>
            </a:xfrm>
            <a:prstGeom prst="rect">
              <a:avLst/>
            </a:prstGeom>
            <a:solidFill>
              <a:srgbClr val="EEEBE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uk-UA" sz="1350"/>
            </a:p>
          </p:txBody>
        </p:sp>
        <p:sp>
          <p:nvSpPr>
            <p:cNvPr id="9" name="Прямоугольник 8"/>
            <p:cNvSpPr/>
            <p:nvPr userDrawn="1"/>
          </p:nvSpPr>
          <p:spPr>
            <a:xfrm>
              <a:off x="0" y="538405"/>
              <a:ext cx="251448" cy="54000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uk-UA" sz="1350"/>
            </a:p>
          </p:txBody>
        </p:sp>
        <p:pic>
          <p:nvPicPr>
            <p:cNvPr id="10" name="Picture 4" descr="D:\ANNA\РЕБРЕНДИНГ\Templates\PowerPoint\19-01-2018_Presentation-06.png"/>
            <p:cNvPicPr>
              <a:picLocks noChangeAspect="1" noChangeArrowheads="1"/>
            </p:cNvPicPr>
            <p:nvPr userDrawn="1"/>
          </p:nvPicPr>
          <p:blipFill rotWithShape="1"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4260" t="6043" r="92989" b="86083"/>
            <a:stretch/>
          </p:blipFill>
          <p:spPr bwMode="auto">
            <a:xfrm>
              <a:off x="0" y="538405"/>
              <a:ext cx="251448" cy="5400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13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BFB3B38-107A-41A8-AB75-3D42100AC2B6}" type="slidenum">
              <a:rPr lang="uk-UA" smtClean="0"/>
              <a:t>‹№›</a:t>
            </a:fld>
            <a:endParaRPr lang="uk-UA"/>
          </a:p>
        </p:txBody>
      </p:sp>
      <p:cxnSp>
        <p:nvCxnSpPr>
          <p:cNvPr id="15" name="Пряма сполучна лінія 7"/>
          <p:cNvCxnSpPr/>
          <p:nvPr userDrawn="1"/>
        </p:nvCxnSpPr>
        <p:spPr>
          <a:xfrm>
            <a:off x="797366" y="816750"/>
            <a:ext cx="7920000" cy="0"/>
          </a:xfrm>
          <a:prstGeom prst="line">
            <a:avLst/>
          </a:prstGeom>
          <a:ln w="28575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Заголовок 1"/>
          <p:cNvSpPr>
            <a:spLocks noGrp="1"/>
          </p:cNvSpPr>
          <p:nvPr>
            <p:ph type="title"/>
          </p:nvPr>
        </p:nvSpPr>
        <p:spPr>
          <a:xfrm>
            <a:off x="797366" y="257266"/>
            <a:ext cx="7920000" cy="5400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uk-UA" noProof="0" dirty="0" smtClean="0"/>
              <a:t>Заголовок</a:t>
            </a:r>
            <a:endParaRPr lang="uk-UA" noProof="0" dirty="0"/>
          </a:p>
        </p:txBody>
      </p:sp>
    </p:spTree>
    <p:extLst>
      <p:ext uri="{BB962C8B-B14F-4D97-AF65-F5344CB8AC3E}">
        <p14:creationId xmlns:p14="http://schemas.microsoft.com/office/powerpoint/2010/main" val="4038049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31" r:id="rId1"/>
    <p:sldLayoutId id="2147483732" r:id="rId2"/>
    <p:sldLayoutId id="2147483733" r:id="rId3"/>
    <p:sldLayoutId id="2147483734" r:id="rId4"/>
    <p:sldLayoutId id="2147483735" r:id="rId5"/>
    <p:sldLayoutId id="2147483736" r:id="rId6"/>
    <p:sldLayoutId id="2147483737" r:id="rId7"/>
  </p:sldLayoutIdLst>
  <p:hf hdr="0" ftr="0" dt="0"/>
  <p:txStyles>
    <p:titleStyle>
      <a:lvl1pPr algn="l" defTabSz="685800" rtl="0" eaLnBrk="1" latinLnBrk="0" hangingPunct="1">
        <a:spcBef>
          <a:spcPct val="0"/>
        </a:spcBef>
        <a:buNone/>
        <a:defRPr sz="1500" b="1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57175" indent="-257175" algn="l" defTabSz="6858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557213" indent="-214313" algn="l" defTabSz="6858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spcBef>
          <a:spcPct val="200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spcBef>
          <a:spcPct val="20000"/>
        </a:spcBef>
        <a:buFont typeface="Arial" panose="020B0604020202020204" pitchFamily="34" charset="0"/>
        <a:buChar char="–"/>
        <a:defRPr sz="150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spcBef>
          <a:spcPct val="20000"/>
        </a:spcBef>
        <a:buFont typeface="Arial" panose="020B0604020202020204" pitchFamily="34" charset="0"/>
        <a:buChar char="»"/>
        <a:defRPr sz="150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spcBef>
          <a:spcPct val="20000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spcBef>
          <a:spcPct val="20000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spcBef>
          <a:spcPct val="20000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spcBef>
          <a:spcPct val="20000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uk-UA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chart" Target="../charts/chart3.xml"/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7.xml"/><Relationship Id="rId4" Type="http://schemas.openxmlformats.org/officeDocument/2006/relationships/chart" Target="../charts/chart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chart" Target="../charts/chart6.xml"/><Relationship Id="rId2" Type="http://schemas.openxmlformats.org/officeDocument/2006/relationships/chart" Target="../charts/chart5.xml"/><Relationship Id="rId1" Type="http://schemas.openxmlformats.org/officeDocument/2006/relationships/slideLayout" Target="../slideLayouts/slideLayout7.xml"/><Relationship Id="rId6" Type="http://schemas.openxmlformats.org/officeDocument/2006/relationships/chart" Target="../charts/chart9.xml"/><Relationship Id="rId5" Type="http://schemas.openxmlformats.org/officeDocument/2006/relationships/chart" Target="../charts/chart8.xml"/><Relationship Id="rId4" Type="http://schemas.openxmlformats.org/officeDocument/2006/relationships/chart" Target="../charts/char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1.xml"/><Relationship Id="rId2" Type="http://schemas.openxmlformats.org/officeDocument/2006/relationships/chart" Target="../charts/chart10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Текст 1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uk-UA" dirty="0" smtClean="0">
                <a:solidFill>
                  <a:srgbClr val="000000"/>
                </a:solidFill>
              </a:rPr>
              <a:t>Національний банк України</a:t>
            </a:r>
            <a:endParaRPr lang="uk-UA" dirty="0">
              <a:solidFill>
                <a:srgbClr val="000000"/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uk-UA" dirty="0" smtClean="0">
                <a:solidFill>
                  <a:srgbClr val="000000"/>
                </a:solidFill>
              </a:rPr>
              <a:t>Олена </a:t>
            </a:r>
            <a:r>
              <a:rPr lang="uk-UA" dirty="0" err="1" smtClean="0">
                <a:solidFill>
                  <a:srgbClr val="000000"/>
                </a:solidFill>
              </a:rPr>
              <a:t>Махаєва</a:t>
            </a:r>
            <a:endParaRPr lang="uk-UA" dirty="0">
              <a:solidFill>
                <a:srgbClr val="000000"/>
              </a:solidFill>
            </a:endParaRP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15"/>
          </p:nvPr>
        </p:nvSpPr>
        <p:spPr>
          <a:xfrm>
            <a:off x="4047962" y="4193987"/>
            <a:ext cx="4320000" cy="540069"/>
          </a:xfrm>
        </p:spPr>
        <p:txBody>
          <a:bodyPr/>
          <a:lstStyle/>
          <a:p>
            <a:r>
              <a:rPr lang="uk-UA" smtClean="0">
                <a:solidFill>
                  <a:srgbClr val="000000"/>
                </a:solidFill>
              </a:rPr>
              <a:t>Управління оверсайта платіжної </a:t>
            </a:r>
          </a:p>
          <a:p>
            <a:r>
              <a:rPr lang="uk-UA" smtClean="0">
                <a:solidFill>
                  <a:srgbClr val="000000"/>
                </a:solidFill>
              </a:rPr>
              <a:t>інфраструктури</a:t>
            </a:r>
            <a:endParaRPr lang="uk-UA">
              <a:solidFill>
                <a:srgbClr val="000000"/>
              </a:solidFill>
            </a:endParaRPr>
          </a:p>
        </p:txBody>
      </p:sp>
      <p:sp>
        <p:nvSpPr>
          <p:cNvPr id="6" name="Текст 5"/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en-US" smtClean="0">
                <a:solidFill>
                  <a:srgbClr val="000000"/>
                </a:solidFill>
              </a:rPr>
              <a:t>16.10.2018 </a:t>
            </a:r>
            <a:r>
              <a:rPr lang="uk-UA" smtClean="0">
                <a:solidFill>
                  <a:srgbClr val="000000"/>
                </a:solidFill>
              </a:rPr>
              <a:t>м. Київ </a:t>
            </a:r>
            <a:endParaRPr lang="uk-UA">
              <a:solidFill>
                <a:srgbClr val="000000"/>
              </a:solidFill>
            </a:endParaRPr>
          </a:p>
        </p:txBody>
      </p:sp>
      <p:sp>
        <p:nvSpPr>
          <p:cNvPr id="7" name="Місце для тексту 6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ru-RU" dirty="0">
                <a:solidFill>
                  <a:srgbClr val="000000"/>
                </a:solidFill>
              </a:rPr>
              <a:t>Стан ринку </a:t>
            </a:r>
            <a:r>
              <a:rPr lang="ru-RU" dirty="0" err="1">
                <a:solidFill>
                  <a:srgbClr val="000000"/>
                </a:solidFill>
              </a:rPr>
              <a:t>транскордонних</a:t>
            </a:r>
            <a:r>
              <a:rPr lang="ru-RU" dirty="0">
                <a:solidFill>
                  <a:srgbClr val="000000"/>
                </a:solidFill>
              </a:rPr>
              <a:t> </a:t>
            </a:r>
            <a:r>
              <a:rPr lang="en-US" dirty="0" smtClean="0">
                <a:solidFill>
                  <a:srgbClr val="000000"/>
                </a:solidFill>
              </a:rPr>
              <a:t/>
            </a:r>
            <a:br>
              <a:rPr lang="en-US" dirty="0" smtClean="0">
                <a:solidFill>
                  <a:srgbClr val="000000"/>
                </a:solidFill>
              </a:rPr>
            </a:br>
            <a:r>
              <a:rPr lang="ru-RU" dirty="0" smtClean="0">
                <a:solidFill>
                  <a:srgbClr val="000000"/>
                </a:solidFill>
              </a:rPr>
              <a:t>та </a:t>
            </a:r>
            <a:r>
              <a:rPr lang="ru-RU" dirty="0" err="1">
                <a:solidFill>
                  <a:srgbClr val="000000"/>
                </a:solidFill>
              </a:rPr>
              <a:t>внутрішньодержавних</a:t>
            </a:r>
            <a:r>
              <a:rPr lang="ru-RU" dirty="0">
                <a:solidFill>
                  <a:srgbClr val="000000"/>
                </a:solidFill>
              </a:rPr>
              <a:t> </a:t>
            </a:r>
            <a:r>
              <a:rPr lang="ru-RU" dirty="0" err="1">
                <a:solidFill>
                  <a:srgbClr val="000000"/>
                </a:solidFill>
              </a:rPr>
              <a:t>переказів</a:t>
            </a:r>
            <a:r>
              <a:rPr lang="ru-RU" dirty="0">
                <a:solidFill>
                  <a:srgbClr val="000000"/>
                </a:solidFill>
              </a:rPr>
              <a:t> </a:t>
            </a:r>
            <a:r>
              <a:rPr lang="en-US" dirty="0" smtClean="0">
                <a:solidFill>
                  <a:srgbClr val="000000"/>
                </a:solidFill>
              </a:rPr>
              <a:t/>
            </a:r>
            <a:br>
              <a:rPr lang="en-US" dirty="0" smtClean="0">
                <a:solidFill>
                  <a:srgbClr val="000000"/>
                </a:solidFill>
              </a:rPr>
            </a:br>
            <a:r>
              <a:rPr lang="ru-RU" dirty="0" smtClean="0">
                <a:solidFill>
                  <a:srgbClr val="000000"/>
                </a:solidFill>
              </a:rPr>
              <a:t>в </a:t>
            </a:r>
            <a:r>
              <a:rPr lang="ru-RU" dirty="0" err="1" smtClean="0">
                <a:solidFill>
                  <a:srgbClr val="000000"/>
                </a:solidFill>
              </a:rPr>
              <a:t>Україні</a:t>
            </a:r>
            <a:endParaRPr lang="uk-UA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887531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66" name="Сполучна лінія уступом 65"/>
          <p:cNvCxnSpPr>
            <a:endCxn id="50" idx="3"/>
          </p:cNvCxnSpPr>
          <p:nvPr/>
        </p:nvCxnSpPr>
        <p:spPr>
          <a:xfrm rot="5400000">
            <a:off x="7606090" y="2512923"/>
            <a:ext cx="1105056" cy="214598"/>
          </a:xfrm>
          <a:prstGeom prst="bentConnector2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Заголовок 5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uk-UA" sz="2000" dirty="0" smtClean="0">
                <a:solidFill>
                  <a:srgbClr val="000000"/>
                </a:solidFill>
                <a:latin typeface="+mn-lt"/>
              </a:rPr>
              <a:t>Платіжний ландшафт України – системи переказу</a:t>
            </a:r>
            <a:r>
              <a:rPr lang="uk-UA" sz="2000" dirty="0" smtClean="0">
                <a:solidFill>
                  <a:srgbClr val="000000"/>
                </a:solidFill>
                <a:latin typeface="+mn-lt"/>
              </a:rPr>
              <a:t>,</a:t>
            </a:r>
            <a:r>
              <a:rPr lang="en-US" sz="1800" dirty="0" smtClean="0">
                <a:solidFill>
                  <a:srgbClr val="000000"/>
                </a:solidFill>
                <a:latin typeface="+mn-lt"/>
              </a:rPr>
              <a:t/>
            </a:r>
            <a:br>
              <a:rPr lang="en-US" sz="1800" dirty="0" smtClean="0">
                <a:solidFill>
                  <a:srgbClr val="000000"/>
                </a:solidFill>
                <a:latin typeface="+mn-lt"/>
              </a:rPr>
            </a:br>
            <a:r>
              <a:rPr lang="uk-UA" sz="1300" b="0" dirty="0" smtClean="0">
                <a:solidFill>
                  <a:srgbClr val="000000"/>
                </a:solidFill>
                <a:latin typeface="+mn-lt"/>
              </a:rPr>
              <a:t>01.10.2018 </a:t>
            </a:r>
            <a:endParaRPr lang="uk-UA" sz="1300" b="0" dirty="0">
              <a:solidFill>
                <a:srgbClr val="000000"/>
              </a:solidFill>
              <a:latin typeface="+mn-lt"/>
            </a:endParaRPr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>
          <a:xfrm>
            <a:off x="6948264" y="4731990"/>
            <a:ext cx="1800000" cy="270000"/>
          </a:xfrm>
        </p:spPr>
        <p:txBody>
          <a:bodyPr/>
          <a:lstStyle/>
          <a:p>
            <a:fld id="{2BFB3B38-107A-41A8-AB75-3D42100AC2B6}" type="slidenum">
              <a:rPr lang="uk-UA" sz="900" smtClean="0">
                <a:solidFill>
                  <a:srgbClr val="000000"/>
                </a:solidFill>
              </a:rPr>
              <a:t>2</a:t>
            </a:fld>
            <a:endParaRPr lang="uk-UA" sz="900">
              <a:solidFill>
                <a:srgbClr val="000000"/>
              </a:solidFill>
            </a:endParaRPr>
          </a:p>
        </p:txBody>
      </p:sp>
      <p:sp>
        <p:nvSpPr>
          <p:cNvPr id="29" name="Rectangle 31"/>
          <p:cNvSpPr>
            <a:spLocks noChangeArrowheads="1"/>
          </p:cNvSpPr>
          <p:nvPr/>
        </p:nvSpPr>
        <p:spPr bwMode="auto">
          <a:xfrm>
            <a:off x="0" y="113184"/>
            <a:ext cx="184731" cy="2308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tabLst>
                <a:tab pos="9144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tabLst>
                <a:tab pos="9144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tabLst>
                <a:tab pos="9144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tabLst>
                <a:tab pos="9144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tabLst>
                <a:tab pos="9144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tabLst>
                <a:tab pos="9144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tabLst>
                <a:tab pos="9144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tabLst>
                <a:tab pos="9144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tabLst>
                <a:tab pos="9144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914400" algn="l"/>
              </a:tabLst>
            </a:pPr>
            <a:endParaRPr kumimoji="0" lang="uk-UA" altLang="uk-UA" sz="900" b="0" i="0" u="none" strike="noStrike" cap="none" normalizeH="0" baseline="0" smtClean="0">
              <a:ln>
                <a:noFill/>
              </a:ln>
              <a:solidFill>
                <a:srgbClr val="000000"/>
              </a:solidFill>
              <a:effectLst/>
              <a:latin typeface="+mn-lt"/>
            </a:endParaRPr>
          </a:p>
        </p:txBody>
      </p:sp>
      <p:sp>
        <p:nvSpPr>
          <p:cNvPr id="30" name="Rectangle 40"/>
          <p:cNvSpPr>
            <a:spLocks noChangeArrowheads="1"/>
          </p:cNvSpPr>
          <p:nvPr/>
        </p:nvSpPr>
        <p:spPr bwMode="auto">
          <a:xfrm>
            <a:off x="0" y="570384"/>
            <a:ext cx="184731" cy="2308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uk-UA" sz="900">
              <a:solidFill>
                <a:srgbClr val="000000"/>
              </a:solidFill>
            </a:endParaRPr>
          </a:p>
        </p:txBody>
      </p:sp>
      <p:sp>
        <p:nvSpPr>
          <p:cNvPr id="7" name="Округлений прямокутник 6"/>
          <p:cNvSpPr/>
          <p:nvPr/>
        </p:nvSpPr>
        <p:spPr>
          <a:xfrm>
            <a:off x="792163" y="976943"/>
            <a:ext cx="7920000" cy="310369"/>
          </a:xfrm>
          <a:prstGeom prst="roundRect">
            <a:avLst/>
          </a:prstGeom>
          <a:solidFill>
            <a:schemeClr val="accent2"/>
          </a:solidFill>
          <a:ln w="12700">
            <a:solidFill>
              <a:schemeClr val="accent1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b="1" dirty="0" smtClean="0">
                <a:solidFill>
                  <a:schemeClr val="bg1"/>
                </a:solidFill>
              </a:rPr>
              <a:t>Системи грошових переказів – 35 </a:t>
            </a:r>
            <a:r>
              <a:rPr lang="uk-UA" sz="1400" b="1" dirty="0" smtClean="0">
                <a:solidFill>
                  <a:schemeClr val="bg1"/>
                </a:solidFill>
              </a:rPr>
              <a:t>(з 43 ПС в Україні)</a:t>
            </a:r>
            <a:endParaRPr lang="uk-UA" sz="1400" b="1" dirty="0">
              <a:solidFill>
                <a:schemeClr val="bg1"/>
              </a:solidFill>
            </a:endParaRPr>
          </a:p>
        </p:txBody>
      </p:sp>
      <p:sp>
        <p:nvSpPr>
          <p:cNvPr id="8" name="Округлений прямокутник 7"/>
          <p:cNvSpPr/>
          <p:nvPr/>
        </p:nvSpPr>
        <p:spPr>
          <a:xfrm>
            <a:off x="5301894" y="3555436"/>
            <a:ext cx="1455542" cy="1250957"/>
          </a:xfrm>
          <a:prstGeom prst="roundRect">
            <a:avLst/>
          </a:prstGeom>
          <a:solidFill>
            <a:schemeClr val="accent2"/>
          </a:solidFill>
          <a:ln w="12700">
            <a:solidFill>
              <a:schemeClr val="accent1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uk-UA" sz="1600" dirty="0" smtClean="0">
              <a:ln w="0"/>
              <a:solidFill>
                <a:schemeClr val="bg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+mj-lt"/>
            </a:endParaRPr>
          </a:p>
          <a:p>
            <a:pPr algn="ctr"/>
            <a:endParaRPr lang="uk-UA" sz="1100" dirty="0" smtClean="0">
              <a:ln w="0"/>
              <a:solidFill>
                <a:schemeClr val="bg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+mj-lt"/>
            </a:endParaRPr>
          </a:p>
          <a:p>
            <a:pPr algn="ctr"/>
            <a:r>
              <a:rPr lang="uk-UA" sz="1100" dirty="0" smtClean="0">
                <a:ln w="0"/>
                <a:solidFill>
                  <a:schemeClr val="bg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+mj-lt"/>
              </a:rPr>
              <a:t>Учасників систем переказу коштів</a:t>
            </a:r>
            <a:endParaRPr lang="uk-UA" sz="1100" dirty="0">
              <a:ln w="0"/>
              <a:solidFill>
                <a:schemeClr val="bg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+mj-lt"/>
            </a:endParaRPr>
          </a:p>
        </p:txBody>
      </p:sp>
      <p:sp>
        <p:nvSpPr>
          <p:cNvPr id="22" name="Округлений прямокутник 21"/>
          <p:cNvSpPr/>
          <p:nvPr/>
        </p:nvSpPr>
        <p:spPr>
          <a:xfrm>
            <a:off x="1535589" y="4378854"/>
            <a:ext cx="2377441" cy="450802"/>
          </a:xfrm>
          <a:prstGeom prst="roundRect">
            <a:avLst/>
          </a:prstGeom>
          <a:noFill/>
          <a:ln w="127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533400" indent="-268288" algn="ctr">
              <a:lnSpc>
                <a:spcPts val="800"/>
              </a:lnSpc>
            </a:pPr>
            <a:r>
              <a:rPr lang="uk-UA" sz="1000" b="1" i="1" smtClean="0">
                <a:solidFill>
                  <a:srgbClr val="000000"/>
                </a:solidFill>
                <a:latin typeface="+mj-lt"/>
              </a:rPr>
              <a:t>МПС, </a:t>
            </a:r>
            <a:r>
              <a:rPr lang="uk-UA" sz="1000" b="1" i="1" smtClean="0">
                <a:solidFill>
                  <a:srgbClr val="000000"/>
                </a:solidFill>
              </a:rPr>
              <a:t>плат. </a:t>
            </a:r>
            <a:r>
              <a:rPr lang="uk-UA" sz="1000" b="1" i="1" err="1" smtClean="0">
                <a:solidFill>
                  <a:srgbClr val="000000"/>
                </a:solidFill>
              </a:rPr>
              <a:t>орг</a:t>
            </a:r>
            <a:r>
              <a:rPr lang="uk-UA" sz="1000" b="1" i="1" smtClean="0">
                <a:solidFill>
                  <a:srgbClr val="000000"/>
                </a:solidFill>
              </a:rPr>
              <a:t>. - </a:t>
            </a:r>
            <a:endParaRPr lang="uk-UA" sz="1000" b="1" i="1" smtClean="0">
              <a:solidFill>
                <a:srgbClr val="000000"/>
              </a:solidFill>
              <a:latin typeface="+mj-lt"/>
            </a:endParaRPr>
          </a:p>
          <a:p>
            <a:pPr marL="533400" indent="-268288" algn="ctr">
              <a:lnSpc>
                <a:spcPts val="800"/>
              </a:lnSpc>
            </a:pPr>
            <a:r>
              <a:rPr lang="uk-UA" sz="1000" b="1" i="1" smtClean="0">
                <a:solidFill>
                  <a:srgbClr val="000000"/>
                </a:solidFill>
                <a:latin typeface="+mj-lt"/>
              </a:rPr>
              <a:t>нерезидент </a:t>
            </a:r>
          </a:p>
        </p:txBody>
      </p:sp>
      <p:sp>
        <p:nvSpPr>
          <p:cNvPr id="23" name="Округлений прямокутник 22"/>
          <p:cNvSpPr/>
          <p:nvPr/>
        </p:nvSpPr>
        <p:spPr>
          <a:xfrm>
            <a:off x="1526670" y="2258184"/>
            <a:ext cx="2377491" cy="477073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  <a:ln w="127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57188" algn="ctr">
              <a:lnSpc>
                <a:spcPts val="800"/>
              </a:lnSpc>
            </a:pPr>
            <a:r>
              <a:rPr lang="uk-UA" sz="1000" b="1" i="1" smtClean="0">
                <a:solidFill>
                  <a:srgbClr val="000000"/>
                </a:solidFill>
                <a:latin typeface="+mj-lt"/>
              </a:rPr>
              <a:t>ВПС и МПС, </a:t>
            </a:r>
          </a:p>
          <a:p>
            <a:pPr marL="357188" algn="ctr">
              <a:lnSpc>
                <a:spcPts val="800"/>
              </a:lnSpc>
            </a:pPr>
            <a:r>
              <a:rPr lang="uk-UA" sz="1000" b="1" i="1" smtClean="0">
                <a:solidFill>
                  <a:srgbClr val="000000"/>
                </a:solidFill>
                <a:latin typeface="+mj-lt"/>
              </a:rPr>
              <a:t>плат. </a:t>
            </a:r>
            <a:r>
              <a:rPr lang="uk-UA" sz="1000" b="1" i="1" err="1" smtClean="0">
                <a:solidFill>
                  <a:srgbClr val="000000"/>
                </a:solidFill>
                <a:latin typeface="+mj-lt"/>
              </a:rPr>
              <a:t>орг</a:t>
            </a:r>
            <a:r>
              <a:rPr lang="uk-UA" sz="1000" b="1" i="1" smtClean="0">
                <a:solidFill>
                  <a:srgbClr val="000000"/>
                </a:solidFill>
                <a:latin typeface="+mj-lt"/>
              </a:rPr>
              <a:t>. - резиденти </a:t>
            </a:r>
          </a:p>
        </p:txBody>
      </p:sp>
      <p:sp>
        <p:nvSpPr>
          <p:cNvPr id="24" name="Округлений прямокутник 23"/>
          <p:cNvSpPr/>
          <p:nvPr/>
        </p:nvSpPr>
        <p:spPr>
          <a:xfrm>
            <a:off x="5157878" y="1494025"/>
            <a:ext cx="3168352" cy="648000"/>
          </a:xfrm>
          <a:prstGeom prst="roundRect">
            <a:avLst/>
          </a:prstGeom>
          <a:solidFill>
            <a:schemeClr val="accent4">
              <a:lumMod val="20000"/>
              <a:lumOff val="80000"/>
            </a:schemeClr>
          </a:solidFill>
          <a:ln w="12700">
            <a:solidFill>
              <a:schemeClr val="accent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625475" indent="-92075" algn="ctr"/>
            <a:r>
              <a:rPr lang="uk-UA" sz="1200" b="1" dirty="0" smtClean="0">
                <a:solidFill>
                  <a:srgbClr val="000000"/>
                </a:solidFill>
              </a:rPr>
              <a:t>транскордонні перекази  </a:t>
            </a:r>
            <a:endParaRPr lang="uk-UA" sz="1200" b="1" dirty="0">
              <a:solidFill>
                <a:srgbClr val="000000"/>
              </a:solidFill>
            </a:endParaRPr>
          </a:p>
        </p:txBody>
      </p:sp>
      <p:sp>
        <p:nvSpPr>
          <p:cNvPr id="27" name="Округлений прямокутник 26"/>
          <p:cNvSpPr/>
          <p:nvPr/>
        </p:nvSpPr>
        <p:spPr>
          <a:xfrm>
            <a:off x="1535589" y="3839729"/>
            <a:ext cx="2377492" cy="446637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  <a:ln w="127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Ins="0" rtlCol="0" anchor="ctr"/>
          <a:lstStyle/>
          <a:p>
            <a:pPr marL="447675" algn="ctr"/>
            <a:r>
              <a:rPr lang="uk-UA" sz="1000" b="1" smtClean="0">
                <a:solidFill>
                  <a:srgbClr val="000000"/>
                </a:solidFill>
                <a:latin typeface="+mj-lt"/>
              </a:rPr>
              <a:t>Внутрішньобанківські ПС </a:t>
            </a:r>
          </a:p>
        </p:txBody>
      </p:sp>
      <p:sp>
        <p:nvSpPr>
          <p:cNvPr id="15" name="Прямокутник 14"/>
          <p:cNvSpPr/>
          <p:nvPr/>
        </p:nvSpPr>
        <p:spPr>
          <a:xfrm>
            <a:off x="1610199" y="4375713"/>
            <a:ext cx="370614" cy="49244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2600" b="1" smtClean="0">
                <a:ln w="0"/>
                <a:solidFill>
                  <a:schemeClr val="accent2"/>
                </a:solidFill>
                <a:latin typeface="+mj-lt"/>
              </a:rPr>
              <a:t>1</a:t>
            </a:r>
            <a:endParaRPr lang="uk-UA" sz="2600" b="1">
              <a:ln w="0"/>
              <a:solidFill>
                <a:schemeClr val="accent2"/>
              </a:solidFill>
              <a:latin typeface="+mj-lt"/>
            </a:endParaRPr>
          </a:p>
        </p:txBody>
      </p:sp>
      <p:sp>
        <p:nvSpPr>
          <p:cNvPr id="16" name="Прямокутник 15"/>
          <p:cNvSpPr/>
          <p:nvPr/>
        </p:nvSpPr>
        <p:spPr>
          <a:xfrm>
            <a:off x="1526136" y="2257539"/>
            <a:ext cx="631506" cy="492443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uk-UA" sz="2600" b="1" dirty="0" smtClean="0">
                <a:ln w="0"/>
                <a:solidFill>
                  <a:schemeClr val="accent2"/>
                </a:solidFill>
                <a:latin typeface="+mj-lt"/>
              </a:rPr>
              <a:t>20</a:t>
            </a:r>
            <a:endParaRPr lang="uk-UA" sz="2600" b="1" dirty="0">
              <a:ln w="0"/>
              <a:solidFill>
                <a:schemeClr val="accent2"/>
              </a:solidFill>
              <a:latin typeface="+mj-lt"/>
            </a:endParaRPr>
          </a:p>
        </p:txBody>
      </p:sp>
      <p:sp>
        <p:nvSpPr>
          <p:cNvPr id="17" name="Прямокутник 16"/>
          <p:cNvSpPr/>
          <p:nvPr/>
        </p:nvSpPr>
        <p:spPr>
          <a:xfrm>
            <a:off x="5310047" y="1537996"/>
            <a:ext cx="639919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3200" b="1" dirty="0" smtClean="0">
                <a:ln w="0"/>
                <a:solidFill>
                  <a:schemeClr val="accent3"/>
                </a:solidFill>
                <a:latin typeface="+mj-lt"/>
              </a:rPr>
              <a:t>13</a:t>
            </a:r>
            <a:endParaRPr lang="uk-UA" sz="3200" b="1" dirty="0">
              <a:ln w="0"/>
              <a:solidFill>
                <a:schemeClr val="accent3"/>
              </a:solidFill>
              <a:latin typeface="+mj-lt"/>
            </a:endParaRPr>
          </a:p>
        </p:txBody>
      </p:sp>
      <p:sp>
        <p:nvSpPr>
          <p:cNvPr id="20" name="Прямокутник 19"/>
          <p:cNvSpPr/>
          <p:nvPr/>
        </p:nvSpPr>
        <p:spPr>
          <a:xfrm>
            <a:off x="1695508" y="3466574"/>
            <a:ext cx="184730" cy="677108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endParaRPr lang="uk-UA" sz="3800" b="1">
              <a:ln w="6600">
                <a:solidFill>
                  <a:schemeClr val="accent2"/>
                </a:solidFill>
                <a:prstDash val="solid"/>
              </a:ln>
              <a:solidFill>
                <a:srgbClr val="000000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+mj-lt"/>
            </a:endParaRPr>
          </a:p>
        </p:txBody>
      </p:sp>
      <p:sp>
        <p:nvSpPr>
          <p:cNvPr id="31" name="Прямокутник 30"/>
          <p:cNvSpPr/>
          <p:nvPr/>
        </p:nvSpPr>
        <p:spPr>
          <a:xfrm>
            <a:off x="5628504" y="3667939"/>
            <a:ext cx="785793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2800" b="1" dirty="0" smtClean="0">
                <a:ln w="0"/>
                <a:solidFill>
                  <a:schemeClr val="bg1"/>
                </a:solidFill>
                <a:latin typeface="+mj-lt"/>
              </a:rPr>
              <a:t>129</a:t>
            </a:r>
            <a:endParaRPr lang="uk-UA" sz="4400" b="1" dirty="0">
              <a:ln w="0"/>
              <a:solidFill>
                <a:schemeClr val="bg1"/>
              </a:solidFill>
              <a:latin typeface="+mj-lt"/>
            </a:endParaRPr>
          </a:p>
        </p:txBody>
      </p:sp>
      <p:cxnSp>
        <p:nvCxnSpPr>
          <p:cNvPr id="34" name="Пряма зі стрілкою 33"/>
          <p:cNvCxnSpPr/>
          <p:nvPr/>
        </p:nvCxnSpPr>
        <p:spPr>
          <a:xfrm>
            <a:off x="2853622" y="1277456"/>
            <a:ext cx="0" cy="226326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Пряма зі стрілкою 36"/>
          <p:cNvCxnSpPr/>
          <p:nvPr/>
        </p:nvCxnSpPr>
        <p:spPr>
          <a:xfrm>
            <a:off x="6814062" y="1287312"/>
            <a:ext cx="0" cy="206614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3" name="Прямокутник 42"/>
          <p:cNvSpPr/>
          <p:nvPr/>
        </p:nvSpPr>
        <p:spPr>
          <a:xfrm>
            <a:off x="1526136" y="3844932"/>
            <a:ext cx="631506" cy="492443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uk-UA" sz="2600" b="1" smtClean="0">
                <a:ln w="0"/>
                <a:solidFill>
                  <a:schemeClr val="accent2"/>
                </a:solidFill>
                <a:latin typeface="+mj-lt"/>
              </a:rPr>
              <a:t>8</a:t>
            </a:r>
            <a:endParaRPr lang="uk-UA" sz="2600" b="1">
              <a:ln w="0"/>
              <a:solidFill>
                <a:schemeClr val="accent2"/>
              </a:solidFill>
              <a:latin typeface="+mj-lt"/>
            </a:endParaRPr>
          </a:p>
        </p:txBody>
      </p:sp>
      <p:sp>
        <p:nvSpPr>
          <p:cNvPr id="45" name="Округлений прямокутник 44"/>
          <p:cNvSpPr/>
          <p:nvPr/>
        </p:nvSpPr>
        <p:spPr>
          <a:xfrm>
            <a:off x="5497967" y="2255745"/>
            <a:ext cx="2553352" cy="504907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  <a:ln w="127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57188" indent="-266700" algn="ctr">
              <a:lnSpc>
                <a:spcPts val="800"/>
              </a:lnSpc>
            </a:pPr>
            <a:r>
              <a:rPr lang="uk-UA" sz="1000" b="1" i="1" dirty="0" smtClean="0">
                <a:solidFill>
                  <a:srgbClr val="000000"/>
                </a:solidFill>
                <a:latin typeface="+mj-lt"/>
              </a:rPr>
              <a:t>МПС, </a:t>
            </a:r>
            <a:r>
              <a:rPr lang="uk-UA" sz="1000" b="1" i="1" dirty="0" smtClean="0">
                <a:solidFill>
                  <a:srgbClr val="000000"/>
                </a:solidFill>
              </a:rPr>
              <a:t>плат. </a:t>
            </a:r>
            <a:r>
              <a:rPr lang="uk-UA" sz="1000" b="1" i="1" dirty="0" err="1" smtClean="0">
                <a:solidFill>
                  <a:srgbClr val="000000"/>
                </a:solidFill>
              </a:rPr>
              <a:t>орг</a:t>
            </a:r>
            <a:r>
              <a:rPr lang="uk-UA" sz="1000" b="1" i="1" dirty="0" smtClean="0">
                <a:solidFill>
                  <a:srgbClr val="000000"/>
                </a:solidFill>
              </a:rPr>
              <a:t>. - </a:t>
            </a:r>
            <a:r>
              <a:rPr lang="uk-UA" sz="1000" b="1" i="1" dirty="0" smtClean="0">
                <a:solidFill>
                  <a:srgbClr val="000000"/>
                </a:solidFill>
                <a:latin typeface="+mj-lt"/>
              </a:rPr>
              <a:t>нерезиденти</a:t>
            </a:r>
          </a:p>
        </p:txBody>
      </p:sp>
      <p:sp>
        <p:nvSpPr>
          <p:cNvPr id="47" name="Прямокутник 46"/>
          <p:cNvSpPr/>
          <p:nvPr/>
        </p:nvSpPr>
        <p:spPr>
          <a:xfrm>
            <a:off x="5477346" y="2259420"/>
            <a:ext cx="370615" cy="49244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2600" b="1" dirty="0" smtClean="0">
                <a:ln w="0"/>
                <a:solidFill>
                  <a:schemeClr val="accent2"/>
                </a:solidFill>
                <a:latin typeface="+mj-lt"/>
              </a:rPr>
              <a:t>7</a:t>
            </a:r>
            <a:endParaRPr lang="uk-UA" sz="2600" b="1" dirty="0">
              <a:ln w="0"/>
              <a:solidFill>
                <a:schemeClr val="accent2"/>
              </a:solidFill>
              <a:latin typeface="+mj-lt"/>
            </a:endParaRPr>
          </a:p>
        </p:txBody>
      </p:sp>
      <p:sp>
        <p:nvSpPr>
          <p:cNvPr id="49" name="Прямокутник 48"/>
          <p:cNvSpPr/>
          <p:nvPr/>
        </p:nvSpPr>
        <p:spPr>
          <a:xfrm>
            <a:off x="5477347" y="2903336"/>
            <a:ext cx="370615" cy="49244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2600" b="1" dirty="0" smtClean="0">
                <a:ln w="0"/>
                <a:solidFill>
                  <a:schemeClr val="accent2"/>
                </a:solidFill>
                <a:latin typeface="+mj-lt"/>
              </a:rPr>
              <a:t>6</a:t>
            </a:r>
            <a:endParaRPr lang="uk-UA" sz="2600" b="1" dirty="0">
              <a:ln w="0"/>
              <a:solidFill>
                <a:schemeClr val="accent2"/>
              </a:solidFill>
              <a:latin typeface="+mj-lt"/>
            </a:endParaRPr>
          </a:p>
        </p:txBody>
      </p:sp>
      <p:sp>
        <p:nvSpPr>
          <p:cNvPr id="50" name="Округлений прямокутник 49"/>
          <p:cNvSpPr/>
          <p:nvPr/>
        </p:nvSpPr>
        <p:spPr>
          <a:xfrm>
            <a:off x="5509770" y="2914452"/>
            <a:ext cx="2541549" cy="516595"/>
          </a:xfrm>
          <a:prstGeom prst="roundRect">
            <a:avLst/>
          </a:prstGeom>
          <a:noFill/>
          <a:ln w="127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180975" indent="-176213" algn="ctr">
              <a:lnSpc>
                <a:spcPts val="800"/>
              </a:lnSpc>
              <a:tabLst>
                <a:tab pos="357188" algn="l"/>
              </a:tabLst>
            </a:pPr>
            <a:endParaRPr lang="uk-UA" sz="1000" b="1" i="1" smtClean="0">
              <a:solidFill>
                <a:srgbClr val="000000"/>
              </a:solidFill>
              <a:latin typeface="+mj-lt"/>
            </a:endParaRPr>
          </a:p>
          <a:p>
            <a:pPr marL="357188" indent="-176213" algn="ctr">
              <a:lnSpc>
                <a:spcPts val="800"/>
              </a:lnSpc>
              <a:tabLst>
                <a:tab pos="180975" algn="l"/>
              </a:tabLst>
            </a:pPr>
            <a:r>
              <a:rPr lang="uk-UA" sz="1000" b="1" i="1" smtClean="0">
                <a:solidFill>
                  <a:srgbClr val="000000"/>
                </a:solidFill>
                <a:latin typeface="+mj-lt"/>
              </a:rPr>
              <a:t>МПС, </a:t>
            </a:r>
            <a:r>
              <a:rPr lang="uk-UA" sz="1000" b="1" i="1" smtClean="0">
                <a:solidFill>
                  <a:srgbClr val="000000"/>
                </a:solidFill>
              </a:rPr>
              <a:t>плат. </a:t>
            </a:r>
            <a:r>
              <a:rPr lang="uk-UA" sz="1000" b="1" i="1" err="1" smtClean="0">
                <a:solidFill>
                  <a:srgbClr val="000000"/>
                </a:solidFill>
              </a:rPr>
              <a:t>орг</a:t>
            </a:r>
            <a:r>
              <a:rPr lang="uk-UA" sz="1000" b="1" i="1" smtClean="0">
                <a:solidFill>
                  <a:srgbClr val="000000"/>
                </a:solidFill>
              </a:rPr>
              <a:t>. - </a:t>
            </a:r>
            <a:r>
              <a:rPr lang="uk-UA" sz="1000" b="1" i="1" smtClean="0">
                <a:solidFill>
                  <a:srgbClr val="000000"/>
                </a:solidFill>
                <a:latin typeface="+mj-lt"/>
              </a:rPr>
              <a:t>резиденти</a:t>
            </a:r>
          </a:p>
          <a:p>
            <a:pPr marL="357188" algn="ctr">
              <a:lnSpc>
                <a:spcPts val="800"/>
              </a:lnSpc>
              <a:tabLst>
                <a:tab pos="357188" algn="l"/>
              </a:tabLst>
            </a:pPr>
            <a:endParaRPr lang="uk-UA" sz="1000" b="1" i="1">
              <a:solidFill>
                <a:srgbClr val="000000"/>
              </a:solidFill>
              <a:latin typeface="+mj-lt"/>
            </a:endParaRPr>
          </a:p>
        </p:txBody>
      </p:sp>
      <p:sp>
        <p:nvSpPr>
          <p:cNvPr id="55" name="Округлений прямокутник 54"/>
          <p:cNvSpPr/>
          <p:nvPr/>
        </p:nvSpPr>
        <p:spPr>
          <a:xfrm>
            <a:off x="1740941" y="2831237"/>
            <a:ext cx="2112286" cy="392982"/>
          </a:xfrm>
          <a:prstGeom prst="roundRect">
            <a:avLst/>
          </a:prstGeom>
          <a:noFill/>
          <a:ln w="12700" cap="flat" cmpd="sng" algn="ctr">
            <a:solidFill>
              <a:srgbClr val="057C48"/>
            </a:solidFill>
            <a:prstDash val="solid"/>
          </a:ln>
          <a:effectLst/>
        </p:spPr>
        <p:txBody>
          <a:bodyPr rtlCol="0" anchor="ctr"/>
          <a:lstStyle/>
          <a:p>
            <a:pPr marL="447675" lvl="0" algn="ctr">
              <a:lnSpc>
                <a:spcPts val="800"/>
              </a:lnSpc>
              <a:defRPr/>
            </a:pPr>
            <a:r>
              <a:rPr lang="uk-UA" sz="1000" b="1" i="1" dirty="0" smtClean="0">
                <a:solidFill>
                  <a:srgbClr val="000000"/>
                </a:solidFill>
              </a:rPr>
              <a:t>плат. </a:t>
            </a:r>
            <a:r>
              <a:rPr lang="uk-UA" sz="1000" b="1" i="1" dirty="0" err="1" smtClean="0">
                <a:solidFill>
                  <a:srgbClr val="000000"/>
                </a:solidFill>
              </a:rPr>
              <a:t>орг</a:t>
            </a:r>
            <a:r>
              <a:rPr lang="uk-UA" sz="1000" b="1" i="1" dirty="0" smtClean="0">
                <a:solidFill>
                  <a:srgbClr val="000000"/>
                </a:solidFill>
              </a:rPr>
              <a:t>. - </a:t>
            </a:r>
            <a:r>
              <a:rPr kumimoji="0" lang="uk-UA" sz="900" b="1" i="1" u="none" strike="noStrike" kern="0" cap="none" spc="0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</a:rPr>
              <a:t> </a:t>
            </a:r>
            <a:r>
              <a:rPr lang="uk-UA" sz="900" b="1" i="1" kern="0" dirty="0" smtClean="0">
                <a:solidFill>
                  <a:srgbClr val="000000"/>
                </a:solidFill>
                <a:latin typeface="Arial"/>
              </a:rPr>
              <a:t>б</a:t>
            </a:r>
            <a:r>
              <a:rPr kumimoji="0" lang="uk-UA" sz="900" b="1" i="1" u="none" strike="noStrike" kern="0" cap="none" spc="0" normalizeH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</a:rPr>
              <a:t>анки </a:t>
            </a:r>
          </a:p>
        </p:txBody>
      </p:sp>
      <p:sp>
        <p:nvSpPr>
          <p:cNvPr id="56" name="Округлений прямокутник 55"/>
          <p:cNvSpPr/>
          <p:nvPr/>
        </p:nvSpPr>
        <p:spPr>
          <a:xfrm>
            <a:off x="1754489" y="3337051"/>
            <a:ext cx="2112285" cy="433046"/>
          </a:xfrm>
          <a:prstGeom prst="roundRect">
            <a:avLst/>
          </a:prstGeom>
          <a:noFill/>
          <a:ln w="12700" cap="flat" cmpd="sng" algn="ctr">
            <a:solidFill>
              <a:srgbClr val="057C48"/>
            </a:solidFill>
            <a:prstDash val="solid"/>
          </a:ln>
          <a:effectLst/>
        </p:spPr>
        <p:txBody>
          <a:bodyPr rtlCol="0" anchor="ctr"/>
          <a:lstStyle/>
          <a:p>
            <a:pPr marL="357188" lvl="0" algn="ctr">
              <a:lnSpc>
                <a:spcPts val="800"/>
              </a:lnSpc>
              <a:defRPr/>
            </a:pPr>
            <a:r>
              <a:rPr lang="uk-UA" sz="1000" b="1" i="1" smtClean="0">
                <a:solidFill>
                  <a:srgbClr val="000000"/>
                </a:solidFill>
              </a:rPr>
              <a:t>плат. </a:t>
            </a:r>
            <a:r>
              <a:rPr lang="uk-UA" sz="1000" b="1" i="1" err="1" smtClean="0">
                <a:solidFill>
                  <a:srgbClr val="000000"/>
                </a:solidFill>
              </a:rPr>
              <a:t>орг</a:t>
            </a:r>
            <a:r>
              <a:rPr lang="uk-UA" sz="1000" b="1" i="1" smtClean="0">
                <a:solidFill>
                  <a:srgbClr val="000000"/>
                </a:solidFill>
              </a:rPr>
              <a:t>. -</a:t>
            </a:r>
            <a:r>
              <a:rPr lang="uk-UA" sz="900" b="1" i="1" kern="0" smtClean="0">
                <a:solidFill>
                  <a:srgbClr val="000000"/>
                </a:solidFill>
              </a:rPr>
              <a:t> НУ </a:t>
            </a:r>
          </a:p>
        </p:txBody>
      </p:sp>
      <p:sp>
        <p:nvSpPr>
          <p:cNvPr id="57" name="Прямокутник 56"/>
          <p:cNvSpPr/>
          <p:nvPr/>
        </p:nvSpPr>
        <p:spPr>
          <a:xfrm>
            <a:off x="1847463" y="2797295"/>
            <a:ext cx="370615" cy="49244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uk-UA" sz="2600" b="1" kern="0" smtClean="0">
                <a:ln w="0"/>
                <a:solidFill>
                  <a:schemeClr val="accent2"/>
                </a:solidFill>
              </a:rPr>
              <a:t>9</a:t>
            </a:r>
            <a:endParaRPr kumimoji="0" lang="uk-UA" sz="2600" b="1" i="0" u="none" strike="noStrike" kern="0" normalizeH="0" baseline="0" smtClean="0">
              <a:ln w="0"/>
              <a:solidFill>
                <a:schemeClr val="accent2"/>
              </a:solidFill>
              <a:uLnTx/>
              <a:uFillTx/>
            </a:endParaRPr>
          </a:p>
        </p:txBody>
      </p:sp>
      <p:sp>
        <p:nvSpPr>
          <p:cNvPr id="58" name="Прямокутник 57"/>
          <p:cNvSpPr/>
          <p:nvPr/>
        </p:nvSpPr>
        <p:spPr>
          <a:xfrm>
            <a:off x="1779657" y="3305140"/>
            <a:ext cx="556564" cy="49244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2600" b="1" i="0" u="none" strike="noStrike" kern="0" normalizeH="0" baseline="0" smtClean="0">
                <a:ln w="0"/>
                <a:solidFill>
                  <a:schemeClr val="accent2"/>
                </a:solidFill>
                <a:uLnTx/>
                <a:uFillTx/>
              </a:rPr>
              <a:t>11</a:t>
            </a:r>
          </a:p>
        </p:txBody>
      </p:sp>
      <p:cxnSp>
        <p:nvCxnSpPr>
          <p:cNvPr id="61" name="Сполучна лінія уступом 60"/>
          <p:cNvCxnSpPr>
            <a:endCxn id="55" idx="1"/>
          </p:cNvCxnSpPr>
          <p:nvPr/>
        </p:nvCxnSpPr>
        <p:spPr>
          <a:xfrm rot="16200000" flipH="1">
            <a:off x="1526293" y="2813079"/>
            <a:ext cx="282415" cy="146881"/>
          </a:xfrm>
          <a:prstGeom prst="bentConnector2">
            <a:avLst/>
          </a:prstGeom>
          <a:ln w="127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3" name="Сполучна лінія уступом 62"/>
          <p:cNvCxnSpPr/>
          <p:nvPr/>
        </p:nvCxnSpPr>
        <p:spPr>
          <a:xfrm rot="16200000" flipH="1">
            <a:off x="1303018" y="3147413"/>
            <a:ext cx="738665" cy="158867"/>
          </a:xfrm>
          <a:prstGeom prst="bentConnector2">
            <a:avLst/>
          </a:prstGeom>
          <a:ln w="127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4" name="Округлений прямокутник 73"/>
          <p:cNvSpPr/>
          <p:nvPr/>
        </p:nvSpPr>
        <p:spPr>
          <a:xfrm>
            <a:off x="7101370" y="3735747"/>
            <a:ext cx="1008112" cy="392982"/>
          </a:xfrm>
          <a:prstGeom prst="roundRect">
            <a:avLst/>
          </a:prstGeom>
          <a:noFill/>
          <a:ln w="12700" cap="flat" cmpd="sng" algn="ctr">
            <a:solidFill>
              <a:srgbClr val="057C48"/>
            </a:solidFill>
            <a:prstDash val="solid"/>
          </a:ln>
          <a:effectLst/>
        </p:spPr>
        <p:txBody>
          <a:bodyPr rtlCol="0" anchor="ctr"/>
          <a:lstStyle/>
          <a:p>
            <a:pPr marL="357188" marR="0" lvl="0" algn="ctr" defTabSz="914400" eaLnBrk="1" fontAlgn="auto" latinLnBrk="0" hangingPunct="1">
              <a:lnSpc>
                <a:spcPts val="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1100" b="1" i="1" u="none" strike="noStrike" kern="0" cap="none" spc="0" normalizeH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банки</a:t>
            </a:r>
            <a:endParaRPr kumimoji="0" lang="uk-UA" sz="1100" b="1" i="1" u="none" strike="noStrike" kern="0" cap="none" spc="0" normalizeH="0" baseline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75" name="Округлений прямокутник 74"/>
          <p:cNvSpPr/>
          <p:nvPr/>
        </p:nvSpPr>
        <p:spPr>
          <a:xfrm>
            <a:off x="7101370" y="4246767"/>
            <a:ext cx="1008112" cy="433046"/>
          </a:xfrm>
          <a:prstGeom prst="roundRect">
            <a:avLst/>
          </a:prstGeom>
          <a:noFill/>
          <a:ln w="12700" cap="flat" cmpd="sng" algn="ctr">
            <a:solidFill>
              <a:srgbClr val="057C48"/>
            </a:solidFill>
            <a:prstDash val="solid"/>
          </a:ln>
          <a:effectLst/>
        </p:spPr>
        <p:txBody>
          <a:bodyPr rtlCol="0" anchor="ctr"/>
          <a:lstStyle/>
          <a:p>
            <a:pPr marL="447675" lvl="0" algn="ctr">
              <a:lnSpc>
                <a:spcPts val="800"/>
              </a:lnSpc>
              <a:defRPr/>
            </a:pPr>
            <a:r>
              <a:rPr lang="uk-UA" sz="1100" b="1" i="1" kern="0" smtClean="0">
                <a:solidFill>
                  <a:srgbClr val="000000"/>
                </a:solidFill>
              </a:rPr>
              <a:t>НФУ</a:t>
            </a:r>
            <a:endParaRPr lang="uk-UA" sz="1100" b="1" i="1" kern="0">
              <a:solidFill>
                <a:srgbClr val="000000"/>
              </a:solidFill>
            </a:endParaRPr>
          </a:p>
        </p:txBody>
      </p:sp>
      <p:cxnSp>
        <p:nvCxnSpPr>
          <p:cNvPr id="77" name="Сполучна лінія уступом 76"/>
          <p:cNvCxnSpPr>
            <a:stCxn id="8" idx="3"/>
            <a:endCxn id="74" idx="1"/>
          </p:cNvCxnSpPr>
          <p:nvPr/>
        </p:nvCxnSpPr>
        <p:spPr>
          <a:xfrm flipV="1">
            <a:off x="6757436" y="3932238"/>
            <a:ext cx="343934" cy="248677"/>
          </a:xfrm>
          <a:prstGeom prst="bentConnector3">
            <a:avLst/>
          </a:prstGeom>
          <a:ln w="1905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0" name="Сполучна лінія уступом 79"/>
          <p:cNvCxnSpPr>
            <a:stCxn id="8" idx="3"/>
            <a:endCxn id="75" idx="1"/>
          </p:cNvCxnSpPr>
          <p:nvPr/>
        </p:nvCxnSpPr>
        <p:spPr>
          <a:xfrm>
            <a:off x="6757436" y="4180915"/>
            <a:ext cx="343934" cy="282375"/>
          </a:xfrm>
          <a:prstGeom prst="bentConnector3">
            <a:avLst/>
          </a:prstGeom>
          <a:ln w="1905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3" name="Прямокутник 82"/>
          <p:cNvSpPr/>
          <p:nvPr/>
        </p:nvSpPr>
        <p:spPr>
          <a:xfrm>
            <a:off x="7056287" y="3702044"/>
            <a:ext cx="556564" cy="49244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uk-UA" sz="2600" b="1" kern="0" smtClean="0">
                <a:ln w="0"/>
                <a:solidFill>
                  <a:schemeClr val="accent2"/>
                </a:solidFill>
              </a:rPr>
              <a:t>77</a:t>
            </a:r>
            <a:endParaRPr kumimoji="0" lang="uk-UA" sz="2600" b="1" i="0" u="none" strike="noStrike" kern="0" normalizeH="0" baseline="0" smtClean="0">
              <a:ln w="0"/>
              <a:solidFill>
                <a:schemeClr val="accent2"/>
              </a:solidFill>
              <a:uLnTx/>
              <a:uFillTx/>
            </a:endParaRPr>
          </a:p>
        </p:txBody>
      </p:sp>
      <p:sp>
        <p:nvSpPr>
          <p:cNvPr id="84" name="Прямокутник 83"/>
          <p:cNvSpPr/>
          <p:nvPr/>
        </p:nvSpPr>
        <p:spPr>
          <a:xfrm>
            <a:off x="7120871" y="4191159"/>
            <a:ext cx="556564" cy="49244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uk-UA" sz="2600" b="1" kern="0" smtClean="0">
                <a:ln w="0"/>
                <a:solidFill>
                  <a:schemeClr val="accent2"/>
                </a:solidFill>
              </a:rPr>
              <a:t>52</a:t>
            </a:r>
            <a:endParaRPr kumimoji="0" lang="uk-UA" sz="2600" b="1" i="0" u="none" strike="noStrike" kern="0" normalizeH="0" baseline="0" smtClean="0">
              <a:ln w="0"/>
              <a:solidFill>
                <a:schemeClr val="accent2"/>
              </a:solidFill>
              <a:uLnTx/>
              <a:uFillTx/>
            </a:endParaRPr>
          </a:p>
        </p:txBody>
      </p:sp>
      <p:cxnSp>
        <p:nvCxnSpPr>
          <p:cNvPr id="25" name="Сполучна лінія уступом 24"/>
          <p:cNvCxnSpPr>
            <a:endCxn id="22" idx="1"/>
          </p:cNvCxnSpPr>
          <p:nvPr/>
        </p:nvCxnSpPr>
        <p:spPr>
          <a:xfrm rot="16200000" flipH="1">
            <a:off x="155296" y="3223961"/>
            <a:ext cx="2536561" cy="224026"/>
          </a:xfrm>
          <a:prstGeom prst="bentConnector2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Пряма зі стрілкою 32"/>
          <p:cNvCxnSpPr>
            <a:endCxn id="23" idx="1"/>
          </p:cNvCxnSpPr>
          <p:nvPr/>
        </p:nvCxnSpPr>
        <p:spPr>
          <a:xfrm>
            <a:off x="1311559" y="2496721"/>
            <a:ext cx="215111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Пряма зі стрілкою 35"/>
          <p:cNvCxnSpPr>
            <a:endCxn id="27" idx="1"/>
          </p:cNvCxnSpPr>
          <p:nvPr/>
        </p:nvCxnSpPr>
        <p:spPr>
          <a:xfrm>
            <a:off x="1311559" y="4063048"/>
            <a:ext cx="224030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Округлений прямокутник 20"/>
          <p:cNvSpPr/>
          <p:nvPr/>
        </p:nvSpPr>
        <p:spPr>
          <a:xfrm>
            <a:off x="1269446" y="1493926"/>
            <a:ext cx="3168352" cy="648000"/>
          </a:xfrm>
          <a:prstGeom prst="roundRect">
            <a:avLst/>
          </a:prstGeom>
          <a:solidFill>
            <a:schemeClr val="accent4">
              <a:lumMod val="20000"/>
              <a:lumOff val="80000"/>
            </a:schemeClr>
          </a:solidFill>
          <a:ln w="12700">
            <a:solidFill>
              <a:schemeClr val="accent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625475" indent="-92075" algn="ctr"/>
            <a:r>
              <a:rPr lang="uk-UA" sz="1200" b="1" dirty="0" smtClean="0">
                <a:solidFill>
                  <a:srgbClr val="000000"/>
                </a:solidFill>
                <a:latin typeface="+mj-lt"/>
              </a:rPr>
              <a:t>перекази в межах України </a:t>
            </a:r>
            <a:endParaRPr lang="uk-UA" sz="1200" b="1" dirty="0">
              <a:solidFill>
                <a:srgbClr val="000000"/>
              </a:solidFill>
              <a:latin typeface="+mj-lt"/>
            </a:endParaRPr>
          </a:p>
        </p:txBody>
      </p:sp>
      <p:sp>
        <p:nvSpPr>
          <p:cNvPr id="14" name="Прямокутник 13"/>
          <p:cNvSpPr/>
          <p:nvPr/>
        </p:nvSpPr>
        <p:spPr>
          <a:xfrm>
            <a:off x="1348146" y="1537996"/>
            <a:ext cx="639919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3200" b="1" smtClean="0">
                <a:ln w="0"/>
                <a:solidFill>
                  <a:schemeClr val="accent3"/>
                </a:solidFill>
                <a:latin typeface="+mj-lt"/>
              </a:rPr>
              <a:t>29</a:t>
            </a:r>
            <a:endParaRPr lang="uk-UA" sz="3200" b="1">
              <a:ln w="0"/>
              <a:solidFill>
                <a:schemeClr val="accent3"/>
              </a:solidFill>
              <a:latin typeface="+mj-lt"/>
            </a:endParaRPr>
          </a:p>
        </p:txBody>
      </p:sp>
      <p:cxnSp>
        <p:nvCxnSpPr>
          <p:cNvPr id="60" name="Пряма зі стрілкою 59"/>
          <p:cNvCxnSpPr>
            <a:endCxn id="45" idx="3"/>
          </p:cNvCxnSpPr>
          <p:nvPr/>
        </p:nvCxnSpPr>
        <p:spPr>
          <a:xfrm flipH="1">
            <a:off x="8051319" y="2503760"/>
            <a:ext cx="214598" cy="4439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8058437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Місце для номера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FB3B38-107A-41A8-AB75-3D42100AC2B6}" type="slidenum">
              <a:rPr lang="uk-UA" smtClean="0"/>
              <a:t>3</a:t>
            </a:fld>
            <a:endParaRPr lang="uk-UA"/>
          </a:p>
        </p:txBody>
      </p:sp>
      <p:sp>
        <p:nvSpPr>
          <p:cNvPr id="5" name="Rectangle 3"/>
          <p:cNvSpPr txBox="1">
            <a:spLocks noGrp="1" noChangeArrowheads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lIns="94467" tIns="47237" rIns="94467" bIns="47237" rtlCol="0" anchor="b">
            <a:normAutofit fontScale="90000"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spcBef>
                <a:spcPts val="0"/>
              </a:spcBef>
              <a:buNone/>
              <a:tabLst>
                <a:tab pos="930565" algn="l"/>
              </a:tabLst>
            </a:pPr>
            <a:r>
              <a:rPr lang="uk-UA" sz="2000" b="1" u="none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Діяльність в Україні систем переказу коштів </a:t>
            </a:r>
            <a:r>
              <a:rPr lang="uk-UA" sz="1800" b="1" u="none" dirty="0" smtClean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uk-UA" sz="1800" b="1" u="none" dirty="0" smtClean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uk-UA" sz="1300" b="0" u="none" dirty="0" smtClean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за 2017 рік</a:t>
            </a:r>
            <a:endParaRPr lang="uk-UA" altLang="ru-RU" sz="1300" b="0" u="none" dirty="0">
              <a:solidFill>
                <a:srgbClr val="00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TextBox 3"/>
          <p:cNvSpPr txBox="1">
            <a:spLocks noChangeArrowheads="1"/>
          </p:cNvSpPr>
          <p:nvPr/>
        </p:nvSpPr>
        <p:spPr bwMode="auto">
          <a:xfrm>
            <a:off x="792163" y="1006732"/>
            <a:ext cx="7668269" cy="13849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marL="285750" indent="-28575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</a:tabLst>
            </a:pPr>
            <a:r>
              <a:rPr lang="uk-UA" sz="1200" dirty="0" smtClean="0">
                <a:solidFill>
                  <a:srgbClr val="0C0C0C"/>
                </a:solidFill>
                <a:ea typeface="Tahoma" panose="020B0604030504040204" pitchFamily="34" charset="0"/>
                <a:cs typeface="Tahoma" panose="020B0604030504040204" pitchFamily="34" charset="0"/>
              </a:rPr>
              <a:t>У </a:t>
            </a:r>
            <a:r>
              <a:rPr lang="en-US" sz="1200" dirty="0" smtClean="0">
                <a:solidFill>
                  <a:srgbClr val="0C0C0C"/>
                </a:solidFill>
                <a:ea typeface="Tahoma" panose="020B0604030504040204" pitchFamily="34" charset="0"/>
                <a:cs typeface="Tahoma" panose="020B0604030504040204" pitchFamily="34" charset="0"/>
              </a:rPr>
              <a:t>201</a:t>
            </a:r>
            <a:r>
              <a:rPr lang="uk-UA" sz="1200" dirty="0" smtClean="0">
                <a:solidFill>
                  <a:srgbClr val="0C0C0C"/>
                </a:solidFill>
                <a:ea typeface="Tahoma" panose="020B0604030504040204" pitchFamily="34" charset="0"/>
                <a:cs typeface="Tahoma" panose="020B0604030504040204" pitchFamily="34" charset="0"/>
              </a:rPr>
              <a:t>7 році </a:t>
            </a:r>
            <a:r>
              <a:rPr lang="uk-UA" sz="1200" dirty="0">
                <a:solidFill>
                  <a:srgbClr val="0C0C0C"/>
                </a:solidFill>
                <a:ea typeface="Tahoma" panose="020B0604030504040204" pitchFamily="34" charset="0"/>
                <a:cs typeface="Tahoma" panose="020B0604030504040204" pitchFamily="34" charset="0"/>
              </a:rPr>
              <a:t>на території України </a:t>
            </a:r>
            <a:r>
              <a:rPr lang="uk-UA" sz="1200" dirty="0" smtClean="0">
                <a:solidFill>
                  <a:srgbClr val="0C0C0C"/>
                </a:solidFill>
                <a:ea typeface="Tahoma" panose="020B0604030504040204" pitchFamily="34" charset="0"/>
                <a:cs typeface="Tahoma" panose="020B0604030504040204" pitchFamily="34" charset="0"/>
              </a:rPr>
              <a:t>надавали послуги </a:t>
            </a:r>
            <a:r>
              <a:rPr lang="en-US" sz="1200" b="1" dirty="0" smtClean="0">
                <a:solidFill>
                  <a:srgbClr val="0C0C0C"/>
                </a:solidFill>
                <a:ea typeface="Tahoma" panose="020B0604030504040204" pitchFamily="34" charset="0"/>
                <a:cs typeface="Tahoma" panose="020B0604030504040204" pitchFamily="34" charset="0"/>
              </a:rPr>
              <a:t>36</a:t>
            </a:r>
            <a:r>
              <a:rPr lang="uk-UA" sz="1200" dirty="0" smtClean="0">
                <a:solidFill>
                  <a:srgbClr val="0C0C0C"/>
                </a:solidFill>
                <a:ea typeface="Tahoma" panose="020B0604030504040204" pitchFamily="34" charset="0"/>
                <a:cs typeface="Tahoma" panose="020B0604030504040204" pitchFamily="34" charset="0"/>
              </a:rPr>
              <a:t> систем переказу коштів, з яких:</a:t>
            </a:r>
            <a:endParaRPr lang="uk-UA" sz="1200" b="1" dirty="0" smtClean="0">
              <a:solidFill>
                <a:srgbClr val="0C0C0C"/>
              </a:solidFill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180975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uk-UA" sz="1200" b="1" dirty="0" smtClean="0">
                <a:solidFill>
                  <a:srgbClr val="0C0C0C"/>
                </a:solidFill>
                <a:ea typeface="Tahoma" panose="020B0604030504040204" pitchFamily="34" charset="0"/>
                <a:cs typeface="Tahoma" panose="020B0604030504040204" pitchFamily="34" charset="0"/>
              </a:rPr>
              <a:t>	</a:t>
            </a:r>
            <a:r>
              <a:rPr lang="en-US" sz="1200" b="1" dirty="0" smtClean="0">
                <a:solidFill>
                  <a:schemeClr val="accent4"/>
                </a:solidFill>
                <a:ea typeface="Tahoma" panose="020B0604030504040204" pitchFamily="34" charset="0"/>
                <a:cs typeface="Tahoma" panose="020B0604030504040204" pitchFamily="34" charset="0"/>
              </a:rPr>
              <a:t>29</a:t>
            </a:r>
            <a:r>
              <a:rPr lang="uk-UA" sz="1200" dirty="0" smtClean="0">
                <a:solidFill>
                  <a:srgbClr val="0C0C0C"/>
                </a:solidFill>
                <a:ea typeface="Tahoma" panose="020B0604030504040204" pitchFamily="34" charset="0"/>
                <a:cs typeface="Tahoma" panose="020B0604030504040204" pitchFamily="34" charset="0"/>
              </a:rPr>
              <a:t> систем, створених </a:t>
            </a:r>
            <a:r>
              <a:rPr lang="uk-UA" sz="1200" b="1" dirty="0" smtClean="0">
                <a:solidFill>
                  <a:srgbClr val="0C0C0C"/>
                </a:solidFill>
                <a:ea typeface="Tahoma" panose="020B0604030504040204" pitchFamily="34" charset="0"/>
                <a:cs typeface="Tahoma" panose="020B0604030504040204" pitchFamily="34" charset="0"/>
              </a:rPr>
              <a:t>резидентами</a:t>
            </a:r>
            <a:r>
              <a:rPr lang="uk-UA" sz="1200" dirty="0" smtClean="0">
                <a:solidFill>
                  <a:srgbClr val="0C0C0C"/>
                </a:solidFill>
                <a:ea typeface="Tahoma" panose="020B0604030504040204" pitchFamily="34" charset="0"/>
                <a:cs typeface="Tahoma" panose="020B0604030504040204" pitchFamily="34" charset="0"/>
              </a:rPr>
              <a:t>;</a:t>
            </a:r>
            <a:endParaRPr lang="uk-UA" sz="1200" b="1" dirty="0" smtClean="0">
              <a:solidFill>
                <a:srgbClr val="0C0C0C"/>
              </a:solidFill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180975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uk-UA" sz="1200" b="1" dirty="0" smtClean="0">
                <a:solidFill>
                  <a:srgbClr val="0C0C0C"/>
                </a:solidFill>
                <a:ea typeface="Tahoma" panose="020B0604030504040204" pitchFamily="34" charset="0"/>
                <a:cs typeface="Tahoma" panose="020B0604030504040204" pitchFamily="34" charset="0"/>
              </a:rPr>
              <a:t>	</a:t>
            </a:r>
            <a:r>
              <a:rPr lang="uk-UA" sz="1200" b="1" dirty="0" smtClean="0">
                <a:solidFill>
                  <a:schemeClr val="accent4"/>
                </a:solidFill>
                <a:ea typeface="Tahoma" panose="020B0604030504040204" pitchFamily="34" charset="0"/>
                <a:cs typeface="Tahoma" panose="020B0604030504040204" pitchFamily="34" charset="0"/>
              </a:rPr>
              <a:t>7</a:t>
            </a:r>
            <a:r>
              <a:rPr lang="uk-UA" sz="1200" dirty="0" smtClean="0">
                <a:solidFill>
                  <a:srgbClr val="0C0C0C"/>
                </a:solidFill>
                <a:ea typeface="Tahoma" panose="020B0604030504040204" pitchFamily="34" charset="0"/>
                <a:cs typeface="Tahoma" panose="020B0604030504040204" pitchFamily="34" charset="0"/>
              </a:rPr>
              <a:t> систем, створених </a:t>
            </a:r>
            <a:r>
              <a:rPr lang="uk-UA" sz="1200" b="1" dirty="0" smtClean="0">
                <a:solidFill>
                  <a:srgbClr val="0C0C0C"/>
                </a:solidFill>
                <a:ea typeface="Tahoma" panose="020B0604030504040204" pitchFamily="34" charset="0"/>
                <a:cs typeface="Tahoma" panose="020B0604030504040204" pitchFamily="34" charset="0"/>
              </a:rPr>
              <a:t>нерезидентами</a:t>
            </a:r>
            <a:r>
              <a:rPr lang="uk-UA" sz="1200" dirty="0" smtClean="0">
                <a:solidFill>
                  <a:srgbClr val="0C0C0C"/>
                </a:solidFill>
                <a:ea typeface="Tahoma" panose="020B0604030504040204" pitchFamily="34" charset="0"/>
                <a:cs typeface="Tahoma" panose="020B0604030504040204" pitchFamily="34" charset="0"/>
              </a:rPr>
              <a:t>.</a:t>
            </a:r>
          </a:p>
          <a:p>
            <a:pPr marL="0" lvl="1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uk-UA" sz="1200" dirty="0" smtClean="0">
                <a:solidFill>
                  <a:srgbClr val="0C0C0C"/>
                </a:solidFill>
                <a:ea typeface="Tahoma" panose="020B0604030504040204" pitchFamily="34" charset="0"/>
                <a:cs typeface="Tahoma" panose="020B0604030504040204" pitchFamily="34" charset="0"/>
              </a:rPr>
              <a:t>Всього у 2017 році за допомогою систем, створених як </a:t>
            </a:r>
            <a:r>
              <a:rPr lang="uk-UA" sz="1200" b="1" dirty="0" smtClean="0">
                <a:solidFill>
                  <a:srgbClr val="0C0C0C"/>
                </a:solidFill>
                <a:ea typeface="Tahoma" panose="020B0604030504040204" pitchFamily="34" charset="0"/>
                <a:cs typeface="Tahoma" panose="020B0604030504040204" pitchFamily="34" charset="0"/>
              </a:rPr>
              <a:t>резидентами</a:t>
            </a:r>
            <a:r>
              <a:rPr lang="uk-UA" sz="1200" dirty="0" smtClean="0">
                <a:solidFill>
                  <a:srgbClr val="0C0C0C"/>
                </a:solidFill>
                <a:ea typeface="Tahoma" panose="020B0604030504040204" pitchFamily="34" charset="0"/>
                <a:cs typeface="Tahoma" panose="020B0604030504040204" pitchFamily="34" charset="0"/>
              </a:rPr>
              <a:t>, так і </a:t>
            </a:r>
            <a:r>
              <a:rPr lang="uk-UA" sz="1200" b="1" dirty="0" smtClean="0">
                <a:solidFill>
                  <a:srgbClr val="0C0C0C"/>
                </a:solidFill>
                <a:ea typeface="Tahoma" panose="020B0604030504040204" pitchFamily="34" charset="0"/>
                <a:cs typeface="Tahoma" panose="020B0604030504040204" pitchFamily="34" charset="0"/>
              </a:rPr>
              <a:t>нерезидентами</a:t>
            </a:r>
            <a:r>
              <a:rPr lang="uk-UA" sz="1200" dirty="0" smtClean="0">
                <a:solidFill>
                  <a:srgbClr val="0C0C0C"/>
                </a:solidFill>
                <a:ea typeface="Tahoma" panose="020B0604030504040204" pitchFamily="34" charset="0"/>
                <a:cs typeface="Tahoma" panose="020B0604030504040204" pitchFamily="34" charset="0"/>
              </a:rPr>
              <a:t>, переказано: </a:t>
            </a:r>
            <a:endParaRPr lang="en-US" sz="1200" dirty="0" smtClean="0">
              <a:solidFill>
                <a:srgbClr val="0C0C0C"/>
              </a:solidFill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0" lvl="1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sz="1200" b="1" dirty="0" smtClean="0">
                <a:solidFill>
                  <a:srgbClr val="0C0C0C"/>
                </a:solidFill>
                <a:ea typeface="Tahoma" panose="020B0604030504040204" pitchFamily="34" charset="0"/>
                <a:cs typeface="Tahoma" panose="020B0604030504040204" pitchFamily="34" charset="0"/>
              </a:rPr>
              <a:t>	</a:t>
            </a:r>
            <a:r>
              <a:rPr lang="uk-UA" sz="1200" b="1" dirty="0" smtClean="0">
                <a:solidFill>
                  <a:schemeClr val="accent2"/>
                </a:solidFill>
                <a:ea typeface="Tahoma" panose="020B0604030504040204" pitchFamily="34" charset="0"/>
                <a:cs typeface="Tahoma" panose="020B0604030504040204" pitchFamily="34" charset="0"/>
              </a:rPr>
              <a:t>в </a:t>
            </a:r>
            <a:r>
              <a:rPr lang="uk-UA" sz="1200" b="1" dirty="0">
                <a:solidFill>
                  <a:schemeClr val="accent2"/>
                </a:solidFill>
                <a:ea typeface="Tahoma" panose="020B0604030504040204" pitchFamily="34" charset="0"/>
                <a:cs typeface="Tahoma" panose="020B0604030504040204" pitchFamily="34" charset="0"/>
              </a:rPr>
              <a:t>межах </a:t>
            </a:r>
            <a:r>
              <a:rPr lang="uk-UA" sz="1200" b="1" dirty="0" smtClean="0">
                <a:solidFill>
                  <a:schemeClr val="accent2"/>
                </a:solidFill>
                <a:ea typeface="Tahoma" panose="020B0604030504040204" pitchFamily="34" charset="0"/>
                <a:cs typeface="Tahoma" panose="020B0604030504040204" pitchFamily="34" charset="0"/>
              </a:rPr>
              <a:t>України</a:t>
            </a:r>
            <a:r>
              <a:rPr lang="uk-UA" sz="1200" b="1" dirty="0" smtClean="0">
                <a:solidFill>
                  <a:srgbClr val="0C0C0C"/>
                </a:solidFill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uk-UA" sz="1200" dirty="0" smtClean="0">
                <a:solidFill>
                  <a:srgbClr val="0C0C0C"/>
                </a:solidFill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uk-UA" sz="1200" dirty="0">
                <a:solidFill>
                  <a:srgbClr val="0C0C0C"/>
                </a:solidFill>
                <a:ea typeface="Tahoma" panose="020B0604030504040204" pitchFamily="34" charset="0"/>
                <a:cs typeface="Tahoma" panose="020B0604030504040204" pitchFamily="34" charset="0"/>
              </a:rPr>
              <a:t>– </a:t>
            </a:r>
            <a:r>
              <a:rPr lang="uk-UA" sz="1200" dirty="0" smtClean="0">
                <a:solidFill>
                  <a:srgbClr val="0C0C0C"/>
                </a:solidFill>
                <a:ea typeface="Tahoma" panose="020B0604030504040204" pitchFamily="34" charset="0"/>
                <a:cs typeface="Tahoma" panose="020B0604030504040204" pitchFamily="34" charset="0"/>
              </a:rPr>
              <a:t>4</a:t>
            </a:r>
            <a:r>
              <a:rPr lang="en-US" sz="1200" dirty="0" smtClean="0">
                <a:solidFill>
                  <a:srgbClr val="0C0C0C"/>
                </a:solidFill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uk-UA" sz="1200" dirty="0" smtClean="0">
                <a:solidFill>
                  <a:srgbClr val="0C0C0C"/>
                </a:solidFill>
                <a:ea typeface="Tahoma" panose="020B0604030504040204" pitchFamily="34" charset="0"/>
                <a:cs typeface="Tahoma" panose="020B0604030504040204" pitchFamily="34" charset="0"/>
              </a:rPr>
              <a:t>4</a:t>
            </a:r>
            <a:r>
              <a:rPr lang="en-US" sz="1200" dirty="0" smtClean="0">
                <a:solidFill>
                  <a:srgbClr val="0C0C0C"/>
                </a:solidFill>
                <a:ea typeface="Tahoma" panose="020B0604030504040204" pitchFamily="34" charset="0"/>
                <a:cs typeface="Tahoma" panose="020B0604030504040204" pitchFamily="34" charset="0"/>
              </a:rPr>
              <a:t>56</a:t>
            </a:r>
            <a:r>
              <a:rPr lang="ru-RU" sz="1200" b="1" dirty="0" smtClean="0">
                <a:solidFill>
                  <a:srgbClr val="0C0C0C"/>
                </a:solidFill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uk-UA" sz="1200" dirty="0">
                <a:solidFill>
                  <a:srgbClr val="0C0C0C"/>
                </a:solidFill>
                <a:ea typeface="Tahoma" panose="020B0604030504040204" pitchFamily="34" charset="0"/>
                <a:cs typeface="Tahoma" panose="020B0604030504040204" pitchFamily="34" charset="0"/>
              </a:rPr>
              <a:t>млн. </a:t>
            </a:r>
            <a:r>
              <a:rPr lang="uk-UA" sz="1200" dirty="0" err="1">
                <a:solidFill>
                  <a:srgbClr val="0C0C0C"/>
                </a:solidFill>
                <a:ea typeface="Tahoma" panose="020B0604030504040204" pitchFamily="34" charset="0"/>
                <a:cs typeface="Tahoma" panose="020B0604030504040204" pitchFamily="34" charset="0"/>
              </a:rPr>
              <a:t>дол</a:t>
            </a:r>
            <a:r>
              <a:rPr lang="uk-UA" sz="1200" dirty="0">
                <a:solidFill>
                  <a:srgbClr val="0C0C0C"/>
                </a:solidFill>
                <a:ea typeface="Tahoma" panose="020B0604030504040204" pitchFamily="34" charset="0"/>
                <a:cs typeface="Tahoma" panose="020B0604030504040204" pitchFamily="34" charset="0"/>
              </a:rPr>
              <a:t>. США (в </a:t>
            </a:r>
            <a:r>
              <a:rPr lang="uk-UA" sz="1200" dirty="0" err="1">
                <a:solidFill>
                  <a:srgbClr val="0C0C0C"/>
                </a:solidFill>
                <a:ea typeface="Tahoma" panose="020B0604030504040204" pitchFamily="34" charset="0"/>
                <a:cs typeface="Tahoma" panose="020B0604030504040204" pitchFamily="34" charset="0"/>
              </a:rPr>
              <a:t>екв</a:t>
            </a:r>
            <a:r>
              <a:rPr lang="uk-UA" sz="1200" dirty="0">
                <a:solidFill>
                  <a:srgbClr val="0C0C0C"/>
                </a:solidFill>
                <a:ea typeface="Tahoma" panose="020B0604030504040204" pitchFamily="34" charset="0"/>
                <a:cs typeface="Tahoma" panose="020B0604030504040204" pitchFamily="34" charset="0"/>
              </a:rPr>
              <a:t>.) </a:t>
            </a:r>
            <a:r>
              <a:rPr lang="uk-UA" sz="1200" dirty="0" smtClean="0">
                <a:solidFill>
                  <a:srgbClr val="0C0C0C"/>
                </a:solidFill>
                <a:ea typeface="Tahoma" panose="020B0604030504040204" pitchFamily="34" charset="0"/>
                <a:cs typeface="Tahoma" panose="020B0604030504040204" pitchFamily="34" charset="0"/>
              </a:rPr>
              <a:t>– 63% від загальної суми переказів;</a:t>
            </a:r>
          </a:p>
          <a:p>
            <a:pPr marL="0" lvl="1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sz="1200" b="1" dirty="0" smtClean="0">
                <a:solidFill>
                  <a:srgbClr val="0C0C0C"/>
                </a:solidFill>
                <a:ea typeface="Tahoma" panose="020B0604030504040204" pitchFamily="34" charset="0"/>
                <a:cs typeface="Tahoma" panose="020B0604030504040204" pitchFamily="34" charset="0"/>
              </a:rPr>
              <a:t>	</a:t>
            </a:r>
            <a:r>
              <a:rPr lang="uk-UA" sz="1200" b="1" dirty="0" smtClean="0">
                <a:solidFill>
                  <a:schemeClr val="accent2"/>
                </a:solidFill>
                <a:ea typeface="Tahoma" panose="020B0604030504040204" pitchFamily="34" charset="0"/>
                <a:cs typeface="Tahoma" panose="020B0604030504040204" pitchFamily="34" charset="0"/>
              </a:rPr>
              <a:t>в Україну</a:t>
            </a:r>
            <a:r>
              <a:rPr lang="uk-UA" sz="1200" dirty="0" smtClean="0">
                <a:solidFill>
                  <a:srgbClr val="0C0C0C"/>
                </a:solidFill>
                <a:ea typeface="Tahoma" panose="020B0604030504040204" pitchFamily="34" charset="0"/>
                <a:cs typeface="Tahoma" panose="020B0604030504040204" pitchFamily="34" charset="0"/>
              </a:rPr>
              <a:t>           </a:t>
            </a:r>
            <a:r>
              <a:rPr lang="en-US" sz="1200" dirty="0" smtClean="0">
                <a:solidFill>
                  <a:srgbClr val="0C0C0C"/>
                </a:solidFill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uk-UA" sz="1200" dirty="0" smtClean="0">
                <a:solidFill>
                  <a:srgbClr val="0C0C0C"/>
                </a:solidFill>
                <a:ea typeface="Tahoma" panose="020B0604030504040204" pitchFamily="34" charset="0"/>
                <a:cs typeface="Tahoma" panose="020B0604030504040204" pitchFamily="34" charset="0"/>
              </a:rPr>
              <a:t>  – 2 37</a:t>
            </a:r>
            <a:r>
              <a:rPr lang="en-US" sz="1200" dirty="0" smtClean="0">
                <a:solidFill>
                  <a:srgbClr val="0C0C0C"/>
                </a:solidFill>
                <a:ea typeface="Tahoma" panose="020B0604030504040204" pitchFamily="34" charset="0"/>
                <a:cs typeface="Tahoma" panose="020B0604030504040204" pitchFamily="34" charset="0"/>
              </a:rPr>
              <a:t>8</a:t>
            </a:r>
            <a:r>
              <a:rPr lang="uk-UA" sz="1200" dirty="0" smtClean="0">
                <a:solidFill>
                  <a:srgbClr val="0C0C0C"/>
                </a:solidFill>
                <a:ea typeface="Tahoma" panose="020B0604030504040204" pitchFamily="34" charset="0"/>
                <a:cs typeface="Tahoma" panose="020B0604030504040204" pitchFamily="34" charset="0"/>
              </a:rPr>
              <a:t> млн. </a:t>
            </a:r>
            <a:r>
              <a:rPr lang="uk-UA" sz="1200" dirty="0" err="1" smtClean="0">
                <a:solidFill>
                  <a:srgbClr val="0C0C0C"/>
                </a:solidFill>
                <a:ea typeface="Tahoma" panose="020B0604030504040204" pitchFamily="34" charset="0"/>
                <a:cs typeface="Tahoma" panose="020B0604030504040204" pitchFamily="34" charset="0"/>
              </a:rPr>
              <a:t>дол</a:t>
            </a:r>
            <a:r>
              <a:rPr lang="uk-UA" sz="1200" dirty="0" smtClean="0">
                <a:solidFill>
                  <a:srgbClr val="0C0C0C"/>
                </a:solidFill>
                <a:ea typeface="Tahoma" panose="020B0604030504040204" pitchFamily="34" charset="0"/>
                <a:cs typeface="Tahoma" panose="020B0604030504040204" pitchFamily="34" charset="0"/>
              </a:rPr>
              <a:t>. США (в </a:t>
            </a:r>
            <a:r>
              <a:rPr lang="uk-UA" sz="1200" dirty="0" err="1" smtClean="0">
                <a:solidFill>
                  <a:srgbClr val="0C0C0C"/>
                </a:solidFill>
                <a:ea typeface="Tahoma" panose="020B0604030504040204" pitchFamily="34" charset="0"/>
                <a:cs typeface="Tahoma" panose="020B0604030504040204" pitchFamily="34" charset="0"/>
              </a:rPr>
              <a:t>екв</a:t>
            </a:r>
            <a:r>
              <a:rPr lang="uk-UA" sz="1200" dirty="0" smtClean="0">
                <a:solidFill>
                  <a:srgbClr val="0C0C0C"/>
                </a:solidFill>
                <a:ea typeface="Tahoma" panose="020B0604030504040204" pitchFamily="34" charset="0"/>
                <a:cs typeface="Tahoma" panose="020B0604030504040204" pitchFamily="34" charset="0"/>
              </a:rPr>
              <a:t>.) – 33% від загальної суми переказів;</a:t>
            </a:r>
          </a:p>
          <a:p>
            <a:pPr marL="0" lvl="1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sz="1200" dirty="0" smtClean="0">
                <a:solidFill>
                  <a:srgbClr val="0C0C0C"/>
                </a:solidFill>
                <a:ea typeface="Tahoma" panose="020B0604030504040204" pitchFamily="34" charset="0"/>
                <a:cs typeface="Tahoma" panose="020B0604030504040204" pitchFamily="34" charset="0"/>
              </a:rPr>
              <a:t>	</a:t>
            </a:r>
            <a:r>
              <a:rPr lang="uk-UA" sz="1200" b="1" dirty="0" smtClean="0">
                <a:solidFill>
                  <a:schemeClr val="accent2"/>
                </a:solidFill>
                <a:ea typeface="Tahoma" panose="020B0604030504040204" pitchFamily="34" charset="0"/>
                <a:cs typeface="Tahoma" panose="020B0604030504040204" pitchFamily="34" charset="0"/>
              </a:rPr>
              <a:t>за межі України</a:t>
            </a:r>
            <a:r>
              <a:rPr lang="en-US" sz="1200" dirty="0" smtClean="0">
                <a:solidFill>
                  <a:srgbClr val="0C0C0C"/>
                </a:solidFill>
                <a:ea typeface="Tahoma" panose="020B0604030504040204" pitchFamily="34" charset="0"/>
                <a:cs typeface="Tahoma" panose="020B0604030504040204" pitchFamily="34" charset="0"/>
              </a:rPr>
              <a:t>  </a:t>
            </a:r>
            <a:r>
              <a:rPr lang="uk-UA" sz="1200" dirty="0" smtClean="0">
                <a:solidFill>
                  <a:srgbClr val="0C0C0C"/>
                </a:solidFill>
                <a:ea typeface="Tahoma" panose="020B0604030504040204" pitchFamily="34" charset="0"/>
                <a:cs typeface="Tahoma" panose="020B0604030504040204" pitchFamily="34" charset="0"/>
              </a:rPr>
              <a:t> – </a:t>
            </a:r>
            <a:r>
              <a:rPr lang="uk-UA" sz="1200" dirty="0" smtClean="0">
                <a:solidFill>
                  <a:srgbClr val="0C0C0C"/>
                </a:solidFill>
                <a:ea typeface="Tahoma" panose="020B0604030504040204" pitchFamily="34" charset="0"/>
                <a:cs typeface="Tahoma" panose="020B0604030504040204" pitchFamily="34" charset="0"/>
              </a:rPr>
              <a:t>286</a:t>
            </a:r>
            <a:r>
              <a:rPr lang="ru-RU" sz="1200" dirty="0" smtClean="0">
                <a:solidFill>
                  <a:srgbClr val="0C0C0C"/>
                </a:solidFill>
                <a:ea typeface="Tahoma" panose="020B0604030504040204" pitchFamily="34" charset="0"/>
                <a:cs typeface="Tahoma" panose="020B0604030504040204" pitchFamily="34" charset="0"/>
              </a:rPr>
              <a:t> </a:t>
            </a:r>
            <a:r>
              <a:rPr lang="uk-UA" sz="1200" dirty="0" smtClean="0">
                <a:solidFill>
                  <a:srgbClr val="0C0C0C"/>
                </a:solidFill>
                <a:ea typeface="Tahoma" panose="020B0604030504040204" pitchFamily="34" charset="0"/>
                <a:cs typeface="Tahoma" panose="020B0604030504040204" pitchFamily="34" charset="0"/>
              </a:rPr>
              <a:t>млн. </a:t>
            </a:r>
            <a:r>
              <a:rPr lang="uk-UA" sz="1200" dirty="0" err="1" smtClean="0">
                <a:solidFill>
                  <a:srgbClr val="0C0C0C"/>
                </a:solidFill>
                <a:ea typeface="Tahoma" panose="020B0604030504040204" pitchFamily="34" charset="0"/>
                <a:cs typeface="Tahoma" panose="020B0604030504040204" pitchFamily="34" charset="0"/>
              </a:rPr>
              <a:t>дол</a:t>
            </a:r>
            <a:r>
              <a:rPr lang="uk-UA" sz="1200" dirty="0" smtClean="0">
                <a:solidFill>
                  <a:srgbClr val="0C0C0C"/>
                </a:solidFill>
                <a:ea typeface="Tahoma" panose="020B0604030504040204" pitchFamily="34" charset="0"/>
                <a:cs typeface="Tahoma" panose="020B0604030504040204" pitchFamily="34" charset="0"/>
              </a:rPr>
              <a:t>. США (в </a:t>
            </a:r>
            <a:r>
              <a:rPr lang="uk-UA" sz="1200" dirty="0" err="1" smtClean="0">
                <a:solidFill>
                  <a:srgbClr val="0C0C0C"/>
                </a:solidFill>
                <a:ea typeface="Tahoma" panose="020B0604030504040204" pitchFamily="34" charset="0"/>
                <a:cs typeface="Tahoma" panose="020B0604030504040204" pitchFamily="34" charset="0"/>
              </a:rPr>
              <a:t>екв</a:t>
            </a:r>
            <a:r>
              <a:rPr lang="uk-UA" sz="1200" dirty="0" smtClean="0">
                <a:solidFill>
                  <a:srgbClr val="0C0C0C"/>
                </a:solidFill>
                <a:ea typeface="Tahoma" panose="020B0604030504040204" pitchFamily="34" charset="0"/>
                <a:cs typeface="Tahoma" panose="020B0604030504040204" pitchFamily="34" charset="0"/>
              </a:rPr>
              <a:t>.</a:t>
            </a:r>
            <a:r>
              <a:rPr lang="en-US" sz="1200" dirty="0" smtClean="0">
                <a:solidFill>
                  <a:srgbClr val="0C0C0C"/>
                </a:solidFill>
                <a:ea typeface="Tahoma" panose="020B0604030504040204" pitchFamily="34" charset="0"/>
                <a:cs typeface="Tahoma" panose="020B0604030504040204" pitchFamily="34" charset="0"/>
              </a:rPr>
              <a:t>)</a:t>
            </a:r>
            <a:r>
              <a:rPr lang="uk-UA" sz="1200" dirty="0" smtClean="0">
                <a:solidFill>
                  <a:srgbClr val="0C0C0C"/>
                </a:solidFill>
                <a:ea typeface="Tahoma" panose="020B0604030504040204" pitchFamily="34" charset="0"/>
                <a:cs typeface="Tahoma" panose="020B0604030504040204" pitchFamily="34" charset="0"/>
              </a:rPr>
              <a:t> – </a:t>
            </a:r>
            <a:r>
              <a:rPr lang="en-US" sz="1200" dirty="0">
                <a:solidFill>
                  <a:srgbClr val="0C0C0C"/>
                </a:solidFill>
                <a:ea typeface="Tahoma" panose="020B0604030504040204" pitchFamily="34" charset="0"/>
                <a:cs typeface="Tahoma" panose="020B0604030504040204" pitchFamily="34" charset="0"/>
              </a:rPr>
              <a:t>4</a:t>
            </a:r>
            <a:r>
              <a:rPr lang="uk-UA" sz="1200" dirty="0" smtClean="0">
                <a:solidFill>
                  <a:srgbClr val="0C0C0C"/>
                </a:solidFill>
                <a:ea typeface="Tahoma" panose="020B0604030504040204" pitchFamily="34" charset="0"/>
                <a:cs typeface="Tahoma" panose="020B0604030504040204" pitchFamily="34" charset="0"/>
              </a:rPr>
              <a:t>% від загальної суми переказів.</a:t>
            </a:r>
            <a:endParaRPr lang="en-US" sz="1200" dirty="0">
              <a:solidFill>
                <a:srgbClr val="0C0C0C"/>
              </a:solidFill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graphicFrame>
        <p:nvGraphicFramePr>
          <p:cNvPr id="7" name="Діаграма 6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950118270"/>
              </p:ext>
            </p:extLst>
          </p:nvPr>
        </p:nvGraphicFramePr>
        <p:xfrm>
          <a:off x="793834" y="2551248"/>
          <a:ext cx="7344815" cy="233416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2" name="Прямокутник 1"/>
          <p:cNvSpPr/>
          <p:nvPr/>
        </p:nvSpPr>
        <p:spPr>
          <a:xfrm>
            <a:off x="2286000" y="2608092"/>
            <a:ext cx="4572000" cy="430887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defRPr sz="1000" b="1" i="0" u="none" strike="noStrike" kern="1200" spc="0" baseline="0">
                <a:solidFill>
                  <a:srgbClr val="0C0C0C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pPr>
            <a:r>
              <a:rPr lang="uk-UA" sz="1100" b="1" dirty="0">
                <a:solidFill>
                  <a:schemeClr val="bg2"/>
                </a:solidFill>
                <a:latin typeface="+mj-lt"/>
              </a:rPr>
              <a:t>Сума переказів, здійснених через системи переказу коштів, млн. </a:t>
            </a:r>
            <a:r>
              <a:rPr lang="uk-UA" sz="1100" b="1" dirty="0" err="1">
                <a:solidFill>
                  <a:schemeClr val="bg2"/>
                </a:solidFill>
                <a:latin typeface="+mj-lt"/>
              </a:rPr>
              <a:t>дол</a:t>
            </a:r>
            <a:r>
              <a:rPr lang="uk-UA" sz="1100" b="1" dirty="0">
                <a:solidFill>
                  <a:schemeClr val="bg2"/>
                </a:solidFill>
                <a:latin typeface="+mj-lt"/>
              </a:rPr>
              <a:t>. США (в </a:t>
            </a:r>
            <a:r>
              <a:rPr lang="uk-UA" sz="1100" b="1" dirty="0" err="1">
                <a:solidFill>
                  <a:schemeClr val="bg2"/>
                </a:solidFill>
                <a:latin typeface="+mj-lt"/>
              </a:rPr>
              <a:t>екв</a:t>
            </a:r>
            <a:r>
              <a:rPr lang="uk-UA" sz="1100" b="1" dirty="0">
                <a:solidFill>
                  <a:schemeClr val="bg2"/>
                </a:solidFill>
                <a:latin typeface="+mj-lt"/>
              </a:rPr>
              <a:t>.)</a:t>
            </a:r>
            <a:endParaRPr lang="uk-UA" sz="1100" b="1" dirty="0">
              <a:solidFill>
                <a:schemeClr val="bg2"/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21483934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Місце для номера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FB3B38-107A-41A8-AB75-3D42100AC2B6}" type="slidenum">
              <a:rPr lang="uk-UA" smtClean="0"/>
              <a:t>4</a:t>
            </a:fld>
            <a:endParaRPr lang="uk-UA"/>
          </a:p>
        </p:txBody>
      </p:sp>
      <p:graphicFrame>
        <p:nvGraphicFramePr>
          <p:cNvPr id="5" name="Місце для вмісту 4"/>
          <p:cNvGraphicFramePr>
            <a:graphicFrameLocks noGrp="1"/>
          </p:cNvGraphicFramePr>
          <p:nvPr>
            <p:ph sz="quarter" idx="13"/>
            <p:extLst>
              <p:ext uri="{D42A27DB-BD31-4B8C-83A1-F6EECF244321}">
                <p14:modId xmlns:p14="http://schemas.microsoft.com/office/powerpoint/2010/main" val="770236338"/>
              </p:ext>
            </p:extLst>
          </p:nvPr>
        </p:nvGraphicFramePr>
        <p:xfrm>
          <a:off x="653956" y="2387189"/>
          <a:ext cx="3067196" cy="234110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8" name="Діаграма 7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553820832"/>
              </p:ext>
            </p:extLst>
          </p:nvPr>
        </p:nvGraphicFramePr>
        <p:xfrm>
          <a:off x="3201026" y="2771868"/>
          <a:ext cx="3159567" cy="207057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10" name="Діаграма 9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176421107"/>
              </p:ext>
            </p:extLst>
          </p:nvPr>
        </p:nvGraphicFramePr>
        <p:xfrm>
          <a:off x="5749529" y="2206198"/>
          <a:ext cx="3456384" cy="250200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12" name="Прямокутник 11"/>
          <p:cNvSpPr/>
          <p:nvPr/>
        </p:nvSpPr>
        <p:spPr>
          <a:xfrm>
            <a:off x="2057247" y="4822357"/>
            <a:ext cx="4572000" cy="240515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uk-UA" sz="900" dirty="0" smtClean="0">
                <a:solidFill>
                  <a:srgbClr val="00000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* – реєстрацію </a:t>
            </a:r>
            <a:r>
              <a:rPr lang="uk-UA" sz="900" dirty="0" smtClean="0">
                <a:solidFill>
                  <a:srgbClr val="00000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платіжної системи скасовано, </a:t>
            </a:r>
            <a:r>
              <a:rPr lang="uk-UA" sz="900" dirty="0" smtClean="0">
                <a:solidFill>
                  <a:srgbClr val="00000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95% </a:t>
            </a:r>
            <a:r>
              <a:rPr lang="uk-UA" sz="900" dirty="0" smtClean="0">
                <a:solidFill>
                  <a:srgbClr val="00000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ТОВ «</a:t>
            </a:r>
            <a:r>
              <a:rPr lang="uk-UA" sz="900" dirty="0" err="1" smtClean="0">
                <a:solidFill>
                  <a:srgbClr val="00000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ПостФинанс</a:t>
            </a:r>
            <a:r>
              <a:rPr lang="uk-UA" sz="900" dirty="0" smtClean="0">
                <a:solidFill>
                  <a:srgbClr val="00000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»</a:t>
            </a:r>
            <a:endParaRPr lang="uk-UA" sz="900" dirty="0">
              <a:solidFill>
                <a:srgbClr val="000000"/>
              </a:solidFill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13" name="Прямокутник 12"/>
          <p:cNvSpPr/>
          <p:nvPr/>
        </p:nvSpPr>
        <p:spPr>
          <a:xfrm>
            <a:off x="792163" y="1031874"/>
            <a:ext cx="4895454" cy="133690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uk-UA" sz="1200" b="1" dirty="0" smtClean="0">
                <a:solidFill>
                  <a:schemeClr val="bg2"/>
                </a:solidFill>
              </a:rPr>
              <a:t>Загальний обсяг переказів:</a:t>
            </a:r>
          </a:p>
          <a:p>
            <a:pPr marL="266700" lvl="0" indent="-266700">
              <a:lnSpc>
                <a:spcPct val="107000"/>
              </a:lnSpc>
              <a:spcAft>
                <a:spcPts val="0"/>
              </a:spcAft>
              <a:buClr>
                <a:schemeClr val="accent1"/>
              </a:buClr>
              <a:buFont typeface="Arial" panose="020B0604020202020204" pitchFamily="34" charset="0"/>
              <a:buChar char="▪"/>
            </a:pPr>
            <a:r>
              <a:rPr lang="uk-UA" sz="1050" dirty="0" smtClean="0">
                <a:solidFill>
                  <a:srgbClr val="000000"/>
                </a:solidFill>
              </a:rPr>
              <a:t>в </a:t>
            </a:r>
            <a:r>
              <a:rPr lang="uk-UA" sz="1050" dirty="0">
                <a:solidFill>
                  <a:srgbClr val="000000"/>
                </a:solidFill>
              </a:rPr>
              <a:t>межах</a:t>
            </a:r>
            <a:r>
              <a:rPr lang="uk-UA" sz="1050" dirty="0" smtClean="0">
                <a:solidFill>
                  <a:srgbClr val="000000"/>
                </a:solidFill>
              </a:rPr>
              <a:t> України – 69,4 млрд. грн.,    </a:t>
            </a:r>
            <a:r>
              <a:rPr lang="uk-UA" sz="1050" b="1" dirty="0" smtClean="0">
                <a:solidFill>
                  <a:srgbClr val="000000"/>
                </a:solidFill>
                <a:sym typeface="Symbol" panose="05050102010706020507" pitchFamily="18" charset="2"/>
              </a:rPr>
              <a:t></a:t>
            </a:r>
            <a:r>
              <a:rPr lang="uk-UA" sz="1050" dirty="0" smtClean="0">
                <a:solidFill>
                  <a:srgbClr val="000000"/>
                </a:solidFill>
              </a:rPr>
              <a:t>  25,4%, ніж в І пів. 2017;</a:t>
            </a:r>
          </a:p>
          <a:p>
            <a:pPr marL="266700" lvl="0" indent="-266700">
              <a:lnSpc>
                <a:spcPct val="107000"/>
              </a:lnSpc>
              <a:spcAft>
                <a:spcPts val="0"/>
              </a:spcAft>
              <a:buClr>
                <a:schemeClr val="accent1"/>
              </a:buClr>
              <a:buFont typeface="Arial" panose="020B0604020202020204" pitchFamily="34" charset="0"/>
              <a:buChar char="▪"/>
            </a:pPr>
            <a:r>
              <a:rPr lang="uk-UA" sz="1050" dirty="0" smtClean="0">
                <a:solidFill>
                  <a:srgbClr val="000000"/>
                </a:solidFill>
              </a:rPr>
              <a:t>в Україну –    1,2 млрд. USD (в </a:t>
            </a:r>
            <a:r>
              <a:rPr lang="uk-UA" sz="1050" dirty="0" err="1">
                <a:solidFill>
                  <a:srgbClr val="000000"/>
                </a:solidFill>
              </a:rPr>
              <a:t>е</a:t>
            </a:r>
            <a:r>
              <a:rPr lang="uk-UA" sz="1050" dirty="0" err="1" smtClean="0">
                <a:solidFill>
                  <a:srgbClr val="000000"/>
                </a:solidFill>
              </a:rPr>
              <a:t>кв</a:t>
            </a:r>
            <a:r>
              <a:rPr lang="uk-UA" sz="1050" dirty="0" smtClean="0">
                <a:solidFill>
                  <a:srgbClr val="000000"/>
                </a:solidFill>
              </a:rPr>
              <a:t>.),       </a:t>
            </a:r>
            <a:r>
              <a:rPr lang="uk-UA" sz="1050" b="1" dirty="0" smtClean="0">
                <a:solidFill>
                  <a:srgbClr val="000000"/>
                </a:solidFill>
                <a:sym typeface="Symbol" panose="05050102010706020507" pitchFamily="18" charset="2"/>
              </a:rPr>
              <a:t></a:t>
            </a:r>
            <a:r>
              <a:rPr lang="uk-UA" sz="1050" dirty="0" smtClean="0">
                <a:solidFill>
                  <a:srgbClr val="000000"/>
                </a:solidFill>
              </a:rPr>
              <a:t>  2%;</a:t>
            </a:r>
          </a:p>
          <a:p>
            <a:pPr marL="266700" lvl="0" indent="-266700">
              <a:lnSpc>
                <a:spcPct val="107000"/>
              </a:lnSpc>
              <a:spcAft>
                <a:spcPts val="800"/>
              </a:spcAft>
              <a:buClr>
                <a:schemeClr val="accent1"/>
              </a:buClr>
              <a:buFont typeface="Arial" panose="020B0604020202020204" pitchFamily="34" charset="0"/>
              <a:buChar char="▪"/>
            </a:pPr>
            <a:r>
              <a:rPr lang="uk-UA" sz="1050" dirty="0" smtClean="0">
                <a:solidFill>
                  <a:srgbClr val="000000"/>
                </a:solidFill>
              </a:rPr>
              <a:t>з України – 140 млн. USD (в </a:t>
            </a:r>
            <a:r>
              <a:rPr lang="uk-UA" sz="1050" dirty="0" err="1" smtClean="0">
                <a:solidFill>
                  <a:srgbClr val="000000"/>
                </a:solidFill>
              </a:rPr>
              <a:t>екв</a:t>
            </a:r>
            <a:r>
              <a:rPr lang="uk-UA" sz="1050" dirty="0" smtClean="0">
                <a:solidFill>
                  <a:srgbClr val="000000"/>
                </a:solidFill>
              </a:rPr>
              <a:t>.),         </a:t>
            </a:r>
            <a:r>
              <a:rPr lang="uk-UA" sz="1050" b="1" dirty="0" smtClean="0">
                <a:solidFill>
                  <a:srgbClr val="000000"/>
                </a:solidFill>
                <a:sym typeface="Symbol" panose="05050102010706020507" pitchFamily="18" charset="2"/>
              </a:rPr>
              <a:t></a:t>
            </a:r>
            <a:r>
              <a:rPr lang="uk-UA" sz="1050" dirty="0" smtClean="0">
                <a:solidFill>
                  <a:srgbClr val="000000"/>
                </a:solidFill>
              </a:rPr>
              <a:t>  3,7%.</a:t>
            </a:r>
          </a:p>
          <a:p>
            <a:r>
              <a:rPr lang="uk-UA" sz="1050" dirty="0" smtClean="0">
                <a:solidFill>
                  <a:srgbClr val="000000"/>
                </a:solidFill>
              </a:rPr>
              <a:t>Україна – реципієнт грошових переказів, вхідний потік в 8,6 р. </a:t>
            </a:r>
            <a:r>
              <a:rPr lang="uk-UA" sz="1050" dirty="0" smtClean="0">
                <a:solidFill>
                  <a:srgbClr val="000000"/>
                </a:solidFill>
                <a:sym typeface="Symbol" panose="05050102010706020507" pitchFamily="18" charset="2"/>
              </a:rPr>
              <a:t> вихідного</a:t>
            </a:r>
            <a:r>
              <a:rPr lang="uk-UA" sz="1050" dirty="0" smtClean="0">
                <a:solidFill>
                  <a:srgbClr val="000000"/>
                </a:solidFill>
              </a:rPr>
              <a:t>    </a:t>
            </a:r>
          </a:p>
          <a:p>
            <a:r>
              <a:rPr lang="uk-UA" sz="1050" dirty="0" smtClean="0">
                <a:solidFill>
                  <a:srgbClr val="000000"/>
                </a:solidFill>
              </a:rPr>
              <a:t>Валюти </a:t>
            </a:r>
            <a:r>
              <a:rPr lang="uk-UA" sz="1050" dirty="0" smtClean="0">
                <a:solidFill>
                  <a:srgbClr val="000000"/>
                </a:solidFill>
              </a:rPr>
              <a:t>переказів USD, EUR, RUB, CAD </a:t>
            </a:r>
          </a:p>
        </p:txBody>
      </p:sp>
      <p:sp>
        <p:nvSpPr>
          <p:cNvPr id="21" name="Прямокутник 20"/>
          <p:cNvSpPr/>
          <p:nvPr/>
        </p:nvSpPr>
        <p:spPr>
          <a:xfrm>
            <a:off x="6017179" y="1031874"/>
            <a:ext cx="2695021" cy="95718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0"/>
              </a:spcAft>
            </a:pPr>
            <a:r>
              <a:rPr lang="uk-UA" sz="1200" b="1" dirty="0" smtClean="0">
                <a:solidFill>
                  <a:schemeClr val="bg2"/>
                </a:solidFill>
              </a:rPr>
              <a:t>Середня сума переказів:</a:t>
            </a:r>
          </a:p>
          <a:p>
            <a:pPr>
              <a:spcAft>
                <a:spcPts val="0"/>
              </a:spcAft>
            </a:pPr>
            <a:endParaRPr lang="uk-UA" sz="1050" dirty="0" smtClean="0">
              <a:solidFill>
                <a:srgbClr val="000000"/>
              </a:solidFill>
            </a:endParaRPr>
          </a:p>
          <a:p>
            <a:pPr marL="266700" indent="-266700">
              <a:lnSpc>
                <a:spcPct val="107000"/>
              </a:lnSpc>
              <a:buClr>
                <a:schemeClr val="accent1"/>
              </a:buClr>
              <a:buFont typeface="Arial" panose="020B0604020202020204" pitchFamily="34" charset="0"/>
              <a:buChar char="▪"/>
            </a:pPr>
            <a:r>
              <a:rPr lang="uk-UA" sz="1050" dirty="0">
                <a:solidFill>
                  <a:srgbClr val="000000"/>
                </a:solidFill>
              </a:rPr>
              <a:t>в межах України – 205 грн.</a:t>
            </a:r>
          </a:p>
          <a:p>
            <a:pPr marL="266700" indent="-266700">
              <a:lnSpc>
                <a:spcPct val="107000"/>
              </a:lnSpc>
              <a:buClr>
                <a:schemeClr val="accent1"/>
              </a:buClr>
              <a:buFont typeface="Arial" panose="020B0604020202020204" pitchFamily="34" charset="0"/>
              <a:buChar char="▪"/>
            </a:pPr>
            <a:r>
              <a:rPr lang="uk-UA" sz="1050" dirty="0">
                <a:solidFill>
                  <a:srgbClr val="000000"/>
                </a:solidFill>
              </a:rPr>
              <a:t>в Україну –   341 USD (в </a:t>
            </a:r>
            <a:r>
              <a:rPr lang="uk-UA" sz="1050" dirty="0" err="1">
                <a:solidFill>
                  <a:srgbClr val="000000"/>
                </a:solidFill>
              </a:rPr>
              <a:t>е</a:t>
            </a:r>
            <a:r>
              <a:rPr lang="uk-UA" sz="1050" dirty="0" err="1">
                <a:solidFill>
                  <a:srgbClr val="000000"/>
                </a:solidFill>
              </a:rPr>
              <a:t>кв</a:t>
            </a:r>
            <a:r>
              <a:rPr lang="uk-UA" sz="1050" dirty="0">
                <a:solidFill>
                  <a:srgbClr val="000000"/>
                </a:solidFill>
              </a:rPr>
              <a:t>.)</a:t>
            </a:r>
          </a:p>
          <a:p>
            <a:pPr marL="266700" indent="-266700">
              <a:lnSpc>
                <a:spcPct val="107000"/>
              </a:lnSpc>
              <a:buClr>
                <a:schemeClr val="accent1"/>
              </a:buClr>
              <a:buFont typeface="Arial" panose="020B0604020202020204" pitchFamily="34" charset="0"/>
              <a:buChar char="▪"/>
            </a:pPr>
            <a:r>
              <a:rPr lang="uk-UA" sz="1050" dirty="0">
                <a:solidFill>
                  <a:srgbClr val="000000"/>
                </a:solidFill>
              </a:rPr>
              <a:t>з України – 279 USD (в </a:t>
            </a:r>
            <a:r>
              <a:rPr lang="uk-UA" sz="1050" dirty="0" err="1">
                <a:solidFill>
                  <a:srgbClr val="000000"/>
                </a:solidFill>
              </a:rPr>
              <a:t>е</a:t>
            </a:r>
            <a:r>
              <a:rPr lang="uk-UA" sz="1050" dirty="0" err="1">
                <a:solidFill>
                  <a:srgbClr val="000000"/>
                </a:solidFill>
              </a:rPr>
              <a:t>кв</a:t>
            </a:r>
            <a:r>
              <a:rPr lang="uk-UA" sz="1050" dirty="0">
                <a:solidFill>
                  <a:srgbClr val="000000"/>
                </a:solidFill>
              </a:rPr>
              <a:t>.)</a:t>
            </a:r>
            <a:endParaRPr lang="uk-UA" sz="1050" dirty="0">
              <a:solidFill>
                <a:srgbClr val="000000"/>
              </a:solidFill>
            </a:endParaRPr>
          </a:p>
        </p:txBody>
      </p:sp>
      <p:sp>
        <p:nvSpPr>
          <p:cNvPr id="14" name="Прямокутник 13"/>
          <p:cNvSpPr/>
          <p:nvPr/>
        </p:nvSpPr>
        <p:spPr>
          <a:xfrm>
            <a:off x="1043608" y="2530361"/>
            <a:ext cx="2129116" cy="241507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6" name="Прямокутник 5"/>
          <p:cNvSpPr/>
          <p:nvPr/>
        </p:nvSpPr>
        <p:spPr>
          <a:xfrm>
            <a:off x="1043607" y="2514372"/>
            <a:ext cx="2129117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defRPr sz="1600" b="1" i="0" u="none" strike="noStrike" kern="1200" baseline="0">
                <a:solidFill>
                  <a:sysClr val="windowText" lastClr="000000">
                    <a:lumMod val="65000"/>
                    <a:lumOff val="35000"/>
                  </a:sysClr>
                </a:solidFill>
                <a:latin typeface="+mn-lt"/>
                <a:ea typeface="+mn-ea"/>
                <a:cs typeface="+mn-cs"/>
              </a:defRPr>
            </a:pPr>
            <a:r>
              <a:rPr lang="uk-UA" sz="1200" b="1" dirty="0" smtClean="0">
                <a:solidFill>
                  <a:schemeClr val="bg1"/>
                </a:solidFill>
              </a:rPr>
              <a:t>в межах України </a:t>
            </a:r>
          </a:p>
        </p:txBody>
      </p:sp>
      <p:sp>
        <p:nvSpPr>
          <p:cNvPr id="16" name="Прямокутник 15"/>
          <p:cNvSpPr/>
          <p:nvPr/>
        </p:nvSpPr>
        <p:spPr>
          <a:xfrm>
            <a:off x="3632740" y="2530361"/>
            <a:ext cx="2129116" cy="241507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17" name="Прямокутник 16"/>
          <p:cNvSpPr/>
          <p:nvPr/>
        </p:nvSpPr>
        <p:spPr>
          <a:xfrm>
            <a:off x="3632739" y="2514372"/>
            <a:ext cx="2129117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defRPr sz="1600" b="1" i="0" u="none" strike="noStrike" kern="1200" baseline="0">
                <a:solidFill>
                  <a:sysClr val="windowText" lastClr="000000">
                    <a:lumMod val="65000"/>
                    <a:lumOff val="35000"/>
                  </a:sysClr>
                </a:solidFill>
                <a:latin typeface="+mn-lt"/>
                <a:ea typeface="+mn-ea"/>
                <a:cs typeface="+mn-cs"/>
              </a:defRPr>
            </a:pPr>
            <a:r>
              <a:rPr lang="uk-UA" sz="1200" b="1" dirty="0" smtClean="0">
                <a:solidFill>
                  <a:schemeClr val="bg1"/>
                </a:solidFill>
              </a:rPr>
              <a:t>в </a:t>
            </a:r>
            <a:r>
              <a:rPr lang="uk-UA" sz="1200" b="1" dirty="0" err="1" smtClean="0">
                <a:solidFill>
                  <a:schemeClr val="bg1"/>
                </a:solidFill>
              </a:rPr>
              <a:t>Україн</a:t>
            </a:r>
            <a:r>
              <a:rPr lang="ru-RU" sz="1200" b="1" dirty="0">
                <a:solidFill>
                  <a:schemeClr val="bg1"/>
                </a:solidFill>
              </a:rPr>
              <a:t>у</a:t>
            </a:r>
            <a:r>
              <a:rPr lang="uk-UA" sz="1200" b="1" dirty="0" smtClean="0">
                <a:solidFill>
                  <a:schemeClr val="bg1"/>
                </a:solidFill>
              </a:rPr>
              <a:t> </a:t>
            </a:r>
            <a:endParaRPr lang="uk-UA" sz="1200" b="1" dirty="0" smtClean="0">
              <a:solidFill>
                <a:schemeClr val="bg1"/>
              </a:solidFill>
            </a:endParaRPr>
          </a:p>
        </p:txBody>
      </p:sp>
      <p:sp>
        <p:nvSpPr>
          <p:cNvPr id="18" name="Прямокутник 17"/>
          <p:cNvSpPr/>
          <p:nvPr/>
        </p:nvSpPr>
        <p:spPr>
          <a:xfrm>
            <a:off x="6259308" y="2530361"/>
            <a:ext cx="2129116" cy="241507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19" name="Прямокутник 18"/>
          <p:cNvSpPr/>
          <p:nvPr/>
        </p:nvSpPr>
        <p:spPr>
          <a:xfrm>
            <a:off x="6259307" y="2514372"/>
            <a:ext cx="2129117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defRPr sz="1600" b="1" i="0" u="none" strike="noStrike" kern="1200" baseline="0">
                <a:solidFill>
                  <a:sysClr val="windowText" lastClr="000000">
                    <a:lumMod val="65000"/>
                    <a:lumOff val="35000"/>
                  </a:sysClr>
                </a:solidFill>
                <a:latin typeface="+mn-lt"/>
                <a:ea typeface="+mn-ea"/>
                <a:cs typeface="+mn-cs"/>
              </a:defRPr>
            </a:pPr>
            <a:r>
              <a:rPr lang="uk-UA" sz="1200" b="1" dirty="0" smtClean="0">
                <a:solidFill>
                  <a:schemeClr val="bg1"/>
                </a:solidFill>
              </a:rPr>
              <a:t>з </a:t>
            </a:r>
            <a:r>
              <a:rPr lang="uk-UA" sz="1200" b="1" dirty="0" err="1" smtClean="0">
                <a:solidFill>
                  <a:schemeClr val="bg1"/>
                </a:solidFill>
              </a:rPr>
              <a:t>Україн</a:t>
            </a:r>
            <a:r>
              <a:rPr lang="ru-RU" sz="1200" b="1" dirty="0" smtClean="0">
                <a:solidFill>
                  <a:schemeClr val="bg1"/>
                </a:solidFill>
              </a:rPr>
              <a:t>и</a:t>
            </a:r>
            <a:r>
              <a:rPr lang="uk-UA" sz="1200" b="1" dirty="0" smtClean="0">
                <a:solidFill>
                  <a:schemeClr val="bg1"/>
                </a:solidFill>
              </a:rPr>
              <a:t> </a:t>
            </a:r>
            <a:endParaRPr lang="uk-UA" sz="1200" b="1" dirty="0" smtClean="0">
              <a:solidFill>
                <a:schemeClr val="bg1"/>
              </a:solidFill>
            </a:endParaRPr>
          </a:p>
        </p:txBody>
      </p:sp>
      <p:sp>
        <p:nvSpPr>
          <p:cNvPr id="20" name="Заголовок 1"/>
          <p:cNvSpPr>
            <a:spLocks noGrp="1"/>
          </p:cNvSpPr>
          <p:nvPr>
            <p:ph type="title"/>
          </p:nvPr>
        </p:nvSpPr>
        <p:spPr>
          <a:xfrm>
            <a:off x="792163" y="250367"/>
            <a:ext cx="7920000" cy="540000"/>
          </a:xfrm>
        </p:spPr>
        <p:txBody>
          <a:bodyPr>
            <a:normAutofit fontScale="90000"/>
          </a:bodyPr>
          <a:lstStyle/>
          <a:p>
            <a:r>
              <a:rPr lang="uk-UA" sz="2000" dirty="0" smtClean="0">
                <a:solidFill>
                  <a:srgbClr val="000000"/>
                </a:solidFill>
              </a:rPr>
              <a:t>Діяльність в Україні систем переказу коштів </a:t>
            </a:r>
            <a:br>
              <a:rPr lang="uk-UA" sz="2000" dirty="0" smtClean="0">
                <a:solidFill>
                  <a:srgbClr val="000000"/>
                </a:solidFill>
              </a:rPr>
            </a:br>
            <a:r>
              <a:rPr lang="uk-UA" sz="1300" b="0" dirty="0" smtClean="0">
                <a:solidFill>
                  <a:srgbClr val="000000"/>
                </a:solidFill>
              </a:rPr>
              <a:t>1 півріччя 2018 </a:t>
            </a:r>
            <a:r>
              <a:rPr lang="uk-UA" sz="1300" b="0" dirty="0" smtClean="0">
                <a:solidFill>
                  <a:srgbClr val="000000"/>
                </a:solidFill>
              </a:rPr>
              <a:t>року</a:t>
            </a:r>
            <a:endParaRPr lang="uk-UA" sz="1800" dirty="0"/>
          </a:p>
        </p:txBody>
      </p:sp>
    </p:spTree>
    <p:extLst>
      <p:ext uri="{BB962C8B-B14F-4D97-AF65-F5344CB8AC3E}">
        <p14:creationId xmlns:p14="http://schemas.microsoft.com/office/powerpoint/2010/main" val="30533161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0" name="Місце для вмісту 9"/>
          <p:cNvGraphicFramePr>
            <a:graphicFrameLocks noGrp="1"/>
          </p:cNvGraphicFramePr>
          <p:nvPr>
            <p:ph sz="quarter" idx="13"/>
            <p:extLst>
              <p:ext uri="{D42A27DB-BD31-4B8C-83A1-F6EECF244321}">
                <p14:modId xmlns:p14="http://schemas.microsoft.com/office/powerpoint/2010/main" val="1145713083"/>
              </p:ext>
            </p:extLst>
          </p:nvPr>
        </p:nvGraphicFramePr>
        <p:xfrm>
          <a:off x="1051034" y="936829"/>
          <a:ext cx="3196422" cy="258966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uk-UA" sz="2000" dirty="0" smtClean="0">
                <a:solidFill>
                  <a:srgbClr val="000000"/>
                </a:solidFill>
              </a:rPr>
              <a:t>Діяльність в Україні систем переказу коштів </a:t>
            </a:r>
            <a:br>
              <a:rPr lang="uk-UA" sz="2000" dirty="0" smtClean="0">
                <a:solidFill>
                  <a:srgbClr val="000000"/>
                </a:solidFill>
              </a:rPr>
            </a:br>
            <a:r>
              <a:rPr lang="uk-UA" sz="1300" b="0" dirty="0" smtClean="0">
                <a:solidFill>
                  <a:srgbClr val="000000"/>
                </a:solidFill>
              </a:rPr>
              <a:t>1 півріччя 2018 року у розрізі країн</a:t>
            </a:r>
            <a:r>
              <a:rPr lang="uk-UA" sz="1600" dirty="0" smtClean="0">
                <a:solidFill>
                  <a:srgbClr val="000000"/>
                </a:solidFill>
              </a:rPr>
              <a:t> </a:t>
            </a:r>
            <a:endParaRPr lang="uk-UA" sz="1800" dirty="0"/>
          </a:p>
        </p:txBody>
      </p:sp>
      <p:sp>
        <p:nvSpPr>
          <p:cNvPr id="11" name="Прямокутник 10"/>
          <p:cNvSpPr/>
          <p:nvPr/>
        </p:nvSpPr>
        <p:spPr>
          <a:xfrm>
            <a:off x="1589031" y="966684"/>
            <a:ext cx="2129116" cy="241507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13" name="Прямокутник 12"/>
          <p:cNvSpPr/>
          <p:nvPr/>
        </p:nvSpPr>
        <p:spPr>
          <a:xfrm>
            <a:off x="1589030" y="950695"/>
            <a:ext cx="2129117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defRPr sz="1600" b="1" i="0" u="none" strike="noStrike" kern="1200" baseline="0">
                <a:solidFill>
                  <a:sysClr val="windowText" lastClr="000000">
                    <a:lumMod val="65000"/>
                    <a:lumOff val="35000"/>
                  </a:sysClr>
                </a:solidFill>
                <a:latin typeface="+mn-lt"/>
                <a:ea typeface="+mn-ea"/>
                <a:cs typeface="+mn-cs"/>
              </a:defRPr>
            </a:pPr>
            <a:r>
              <a:rPr lang="uk-UA" sz="1200" dirty="0">
                <a:solidFill>
                  <a:schemeClr val="bg1"/>
                </a:solidFill>
              </a:rPr>
              <a:t>ТОП – 5 країн в Україну</a:t>
            </a:r>
            <a:endParaRPr lang="uk-UA" sz="1200" dirty="0">
              <a:solidFill>
                <a:schemeClr val="bg1"/>
              </a:solidFill>
            </a:endParaRPr>
          </a:p>
        </p:txBody>
      </p:sp>
      <p:sp>
        <p:nvSpPr>
          <p:cNvPr id="3" name="Місце для номера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FB3B38-107A-41A8-AB75-3D42100AC2B6}" type="slidenum">
              <a:rPr lang="uk-UA" smtClean="0"/>
              <a:t>5</a:t>
            </a:fld>
            <a:endParaRPr lang="uk-UA"/>
          </a:p>
        </p:txBody>
      </p:sp>
      <p:graphicFrame>
        <p:nvGraphicFramePr>
          <p:cNvPr id="7" name="Діаграма 6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671628356"/>
              </p:ext>
            </p:extLst>
          </p:nvPr>
        </p:nvGraphicFramePr>
        <p:xfrm>
          <a:off x="5076056" y="1166418"/>
          <a:ext cx="3348075" cy="255746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8" name="Прямокутник 7"/>
          <p:cNvSpPr/>
          <p:nvPr/>
        </p:nvSpPr>
        <p:spPr>
          <a:xfrm>
            <a:off x="4430480" y="897245"/>
            <a:ext cx="4572000" cy="276999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defRPr sz="1600" b="1" i="0" u="none" strike="noStrike" kern="1200" baseline="0">
                <a:solidFill>
                  <a:sysClr val="windowText" lastClr="000000">
                    <a:lumMod val="65000"/>
                    <a:lumOff val="35000"/>
                  </a:sysClr>
                </a:solidFill>
                <a:latin typeface="+mn-lt"/>
                <a:ea typeface="+mn-ea"/>
                <a:cs typeface="+mn-cs"/>
              </a:defRPr>
            </a:pPr>
            <a:r>
              <a:rPr lang="uk-UA" sz="1200" smtClean="0">
                <a:solidFill>
                  <a:srgbClr val="000000"/>
                </a:solidFill>
              </a:rPr>
              <a:t>ТОП – 6 країн з України</a:t>
            </a:r>
            <a:endParaRPr lang="uk-UA" sz="1200">
              <a:solidFill>
                <a:srgbClr val="000000"/>
              </a:solidFill>
            </a:endParaRPr>
          </a:p>
        </p:txBody>
      </p:sp>
      <p:graphicFrame>
        <p:nvGraphicFramePr>
          <p:cNvPr id="15" name="Діаграма 1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271504736"/>
              </p:ext>
            </p:extLst>
          </p:nvPr>
        </p:nvGraphicFramePr>
        <p:xfrm>
          <a:off x="511401" y="3003798"/>
          <a:ext cx="4090087" cy="205378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graphicFrame>
        <p:nvGraphicFramePr>
          <p:cNvPr id="17" name="Діаграма 16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355534180"/>
              </p:ext>
            </p:extLst>
          </p:nvPr>
        </p:nvGraphicFramePr>
        <p:xfrm>
          <a:off x="5360334" y="1112200"/>
          <a:ext cx="3077010" cy="253967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graphicFrame>
        <p:nvGraphicFramePr>
          <p:cNvPr id="12" name="Діаграма 11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737853002"/>
              </p:ext>
            </p:extLst>
          </p:nvPr>
        </p:nvGraphicFramePr>
        <p:xfrm>
          <a:off x="4579718" y="3312784"/>
          <a:ext cx="4528787" cy="176877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6"/>
          </a:graphicData>
        </a:graphic>
      </p:graphicFrame>
      <p:sp>
        <p:nvSpPr>
          <p:cNvPr id="14" name="Прямокутник 13"/>
          <p:cNvSpPr/>
          <p:nvPr/>
        </p:nvSpPr>
        <p:spPr>
          <a:xfrm>
            <a:off x="5720893" y="966684"/>
            <a:ext cx="2129116" cy="241507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16" name="Прямокутник 15"/>
          <p:cNvSpPr/>
          <p:nvPr/>
        </p:nvSpPr>
        <p:spPr>
          <a:xfrm>
            <a:off x="5720892" y="950695"/>
            <a:ext cx="2129117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defRPr sz="1600" b="1" i="0" u="none" strike="noStrike" kern="1200" baseline="0">
                <a:solidFill>
                  <a:sysClr val="windowText" lastClr="000000">
                    <a:lumMod val="65000"/>
                    <a:lumOff val="35000"/>
                  </a:sysClr>
                </a:solidFill>
                <a:latin typeface="+mn-lt"/>
                <a:ea typeface="+mn-ea"/>
                <a:cs typeface="+mn-cs"/>
              </a:defRPr>
            </a:pPr>
            <a:r>
              <a:rPr lang="uk-UA" sz="1200" dirty="0">
                <a:solidFill>
                  <a:schemeClr val="bg1"/>
                </a:solidFill>
              </a:rPr>
              <a:t>ТОП – </a:t>
            </a:r>
            <a:r>
              <a:rPr lang="uk-UA" sz="1200" dirty="0" smtClean="0">
                <a:solidFill>
                  <a:schemeClr val="bg1"/>
                </a:solidFill>
              </a:rPr>
              <a:t>6 </a:t>
            </a:r>
            <a:r>
              <a:rPr lang="uk-UA" sz="1200" dirty="0">
                <a:solidFill>
                  <a:schemeClr val="bg1"/>
                </a:solidFill>
              </a:rPr>
              <a:t>країн </a:t>
            </a:r>
            <a:r>
              <a:rPr lang="uk-UA" sz="1200" dirty="0" smtClean="0">
                <a:solidFill>
                  <a:schemeClr val="bg1"/>
                </a:solidFill>
              </a:rPr>
              <a:t>з України</a:t>
            </a:r>
            <a:endParaRPr lang="uk-UA" sz="12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262547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uk-UA" sz="2000" dirty="0" smtClean="0">
                <a:solidFill>
                  <a:srgbClr val="000000"/>
                </a:solidFill>
              </a:rPr>
              <a:t>Діяльність в Україні систем переказу коштів </a:t>
            </a:r>
            <a:br>
              <a:rPr lang="uk-UA" sz="2000" dirty="0" smtClean="0">
                <a:solidFill>
                  <a:srgbClr val="000000"/>
                </a:solidFill>
              </a:rPr>
            </a:br>
            <a:r>
              <a:rPr lang="uk-UA" sz="1300" b="0" dirty="0">
                <a:solidFill>
                  <a:srgbClr val="000000"/>
                </a:solidFill>
              </a:rPr>
              <a:t>у </a:t>
            </a:r>
            <a:r>
              <a:rPr lang="uk-UA" sz="1300" b="0" dirty="0" smtClean="0">
                <a:solidFill>
                  <a:srgbClr val="000000"/>
                </a:solidFill>
              </a:rPr>
              <a:t>розрізі країн</a:t>
            </a:r>
            <a:r>
              <a:rPr lang="uk-UA" sz="1600" dirty="0" smtClean="0">
                <a:solidFill>
                  <a:srgbClr val="000000"/>
                </a:solidFill>
              </a:rPr>
              <a:t> </a:t>
            </a:r>
            <a:endParaRPr lang="uk-UA" sz="1800" dirty="0"/>
          </a:p>
        </p:txBody>
      </p:sp>
      <p:sp>
        <p:nvSpPr>
          <p:cNvPr id="3" name="Місце для номера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FB3B38-107A-41A8-AB75-3D42100AC2B6}" type="slidenum">
              <a:rPr lang="uk-UA" smtClean="0"/>
              <a:t>6</a:t>
            </a:fld>
            <a:endParaRPr lang="uk-UA"/>
          </a:p>
        </p:txBody>
      </p:sp>
      <p:sp>
        <p:nvSpPr>
          <p:cNvPr id="5" name="Прямокутник 4"/>
          <p:cNvSpPr/>
          <p:nvPr/>
        </p:nvSpPr>
        <p:spPr>
          <a:xfrm>
            <a:off x="792163" y="1024710"/>
            <a:ext cx="3820734" cy="61093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uk-UA" sz="1050" b="1" dirty="0" smtClean="0">
                <a:solidFill>
                  <a:srgbClr val="00000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Грошові перекази в Україну з країн з найбільшою кількістю українських трудових мігрантів*, </a:t>
            </a:r>
            <a:r>
              <a:rPr lang="uk-UA" sz="1050" b="1" dirty="0" smtClean="0">
                <a:solidFill>
                  <a:srgbClr val="00000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2018 </a:t>
            </a:r>
            <a:r>
              <a:rPr lang="uk-UA" sz="1050" b="1" dirty="0" smtClean="0">
                <a:solidFill>
                  <a:srgbClr val="00000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р. млн. </a:t>
            </a:r>
            <a:r>
              <a:rPr lang="uk-UA" sz="1050" b="1" dirty="0" err="1" smtClean="0">
                <a:solidFill>
                  <a:srgbClr val="00000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дол</a:t>
            </a:r>
            <a:r>
              <a:rPr lang="uk-UA" sz="1050" b="1" dirty="0" smtClean="0">
                <a:solidFill>
                  <a:srgbClr val="00000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. США</a:t>
            </a:r>
            <a:endParaRPr lang="uk-UA" sz="1050" dirty="0">
              <a:solidFill>
                <a:srgbClr val="000000"/>
              </a:solidFill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16" name="Прямокутник 15"/>
          <p:cNvSpPr/>
          <p:nvPr/>
        </p:nvSpPr>
        <p:spPr>
          <a:xfrm>
            <a:off x="871053" y="4722887"/>
            <a:ext cx="4572000" cy="229743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uk-UA" sz="900" dirty="0" smtClean="0">
                <a:solidFill>
                  <a:srgbClr val="00000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*- за даними Державної служби статистики України </a:t>
            </a:r>
            <a:endParaRPr lang="uk-UA" sz="900" dirty="0">
              <a:solidFill>
                <a:srgbClr val="000000"/>
              </a:solidFill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19" name="Прямокутник 18"/>
          <p:cNvSpPr/>
          <p:nvPr/>
        </p:nvSpPr>
        <p:spPr>
          <a:xfrm>
            <a:off x="4854527" y="1025041"/>
            <a:ext cx="3857636" cy="4380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uk-UA" sz="1050" b="1" dirty="0" smtClean="0">
                <a:solidFill>
                  <a:srgbClr val="00000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Грошові перекази в Україну з інших країн, що входять у ТОП-10, </a:t>
            </a:r>
            <a:r>
              <a:rPr lang="uk-UA" sz="1050" b="1" dirty="0" smtClean="0">
                <a:solidFill>
                  <a:srgbClr val="00000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2018 </a:t>
            </a:r>
            <a:r>
              <a:rPr lang="uk-UA" sz="1050" b="1" dirty="0" smtClean="0">
                <a:solidFill>
                  <a:srgbClr val="00000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р. млн. </a:t>
            </a:r>
            <a:r>
              <a:rPr lang="uk-UA" sz="1050" b="1" dirty="0" err="1" smtClean="0">
                <a:solidFill>
                  <a:srgbClr val="00000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дол</a:t>
            </a:r>
            <a:r>
              <a:rPr lang="uk-UA" sz="1050" b="1" dirty="0" smtClean="0">
                <a:solidFill>
                  <a:srgbClr val="00000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. США</a:t>
            </a:r>
            <a:endParaRPr lang="uk-UA" sz="1050" dirty="0">
              <a:solidFill>
                <a:srgbClr val="000000"/>
              </a:solidFill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9" name="Діаграма 8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467203518"/>
              </p:ext>
            </p:extLst>
          </p:nvPr>
        </p:nvGraphicFramePr>
        <p:xfrm>
          <a:off x="565486" y="1582733"/>
          <a:ext cx="4102646" cy="307408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10" name="Діаграма 9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533408021"/>
              </p:ext>
            </p:extLst>
          </p:nvPr>
        </p:nvGraphicFramePr>
        <p:xfrm>
          <a:off x="4572001" y="1487750"/>
          <a:ext cx="4208516" cy="338825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23747952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PowerPoint_4x3_NBU_Templ">
  <a:themeElements>
    <a:clrScheme name="Стандартная">
      <a:dk1>
        <a:srgbClr val="4D4D4F"/>
      </a:dk1>
      <a:lt1>
        <a:sysClr val="window" lastClr="FFFFFF"/>
      </a:lt1>
      <a:dk2>
        <a:srgbClr val="4D4D4F"/>
      </a:dk2>
      <a:lt2>
        <a:srgbClr val="057C48"/>
      </a:lt2>
      <a:accent1>
        <a:srgbClr val="057C48"/>
      </a:accent1>
      <a:accent2>
        <a:srgbClr val="91CA64"/>
      </a:accent2>
      <a:accent3>
        <a:srgbClr val="50748A"/>
      </a:accent3>
      <a:accent4>
        <a:srgbClr val="8D9DD0"/>
      </a:accent4>
      <a:accent5>
        <a:srgbClr val="A3417C"/>
      </a:accent5>
      <a:accent6>
        <a:srgbClr val="CD76B0"/>
      </a:accent6>
      <a:hlink>
        <a:srgbClr val="50748A"/>
      </a:hlink>
      <a:folHlink>
        <a:srgbClr val="8D9DD0"/>
      </a:folHlink>
    </a:clrScheme>
    <a:fontScheme name="Arial">
      <a:maj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custClrLst>
    <a:custClr name="Black">
      <a:srgbClr val="000000"/>
    </a:custClr>
    <a:custClr name="Grey">
      <a:srgbClr val="4D4D4F"/>
    </a:custClr>
    <a:custClr name="Dark Green">
      <a:srgbClr val="057C48"/>
    </a:custClr>
    <a:custClr name="Light Green">
      <a:srgbClr val="91CA64"/>
    </a:custClr>
    <a:custClr name="Dark Blue">
      <a:srgbClr val="50748A"/>
    </a:custClr>
    <a:custClr name="Light Blue">
      <a:srgbClr val="8D9DD0"/>
    </a:custClr>
    <a:custClr name="Dark Magenta">
      <a:srgbClr val="A3417C"/>
    </a:custClr>
    <a:custClr name="Light Magenta">
      <a:srgbClr val="CD76B0"/>
    </a:custClr>
    <a:custClr name="Light Rose">
      <a:srgbClr val="F79D91"/>
    </a:custClr>
    <a:custClr name="Peach">
      <a:srgbClr val="F9D491"/>
    </a:custClr>
  </a:custClrLst>
</a:theme>
</file>

<file path=ppt/theme/theme2.xml><?xml version="1.0" encoding="utf-8"?>
<a:theme xmlns:a="http://schemas.openxmlformats.org/drawingml/2006/main" name="Основні слайди">
  <a:themeElements>
    <a:clrScheme name="Стандартная">
      <a:dk1>
        <a:srgbClr val="4D4D4F"/>
      </a:dk1>
      <a:lt1>
        <a:sysClr val="window" lastClr="FFFFFF"/>
      </a:lt1>
      <a:dk2>
        <a:srgbClr val="4D4D4F"/>
      </a:dk2>
      <a:lt2>
        <a:srgbClr val="057C48"/>
      </a:lt2>
      <a:accent1>
        <a:srgbClr val="057C48"/>
      </a:accent1>
      <a:accent2>
        <a:srgbClr val="91CA64"/>
      </a:accent2>
      <a:accent3>
        <a:srgbClr val="50748A"/>
      </a:accent3>
      <a:accent4>
        <a:srgbClr val="8D9DD0"/>
      </a:accent4>
      <a:accent5>
        <a:srgbClr val="A3417C"/>
      </a:accent5>
      <a:accent6>
        <a:srgbClr val="CD76B0"/>
      </a:accent6>
      <a:hlink>
        <a:srgbClr val="50748A"/>
      </a:hlink>
      <a:folHlink>
        <a:srgbClr val="8D9DD0"/>
      </a:folHlink>
    </a:clrScheme>
    <a:fontScheme name="NBU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custClrLst>
    <a:custClr name="Black">
      <a:srgbClr val="000000"/>
    </a:custClr>
    <a:custClr name="Grey">
      <a:srgbClr val="4D4D4F"/>
    </a:custClr>
    <a:custClr name="Dark Green">
      <a:srgbClr val="057C48"/>
    </a:custClr>
    <a:custClr name="Light Green">
      <a:srgbClr val="91CA64"/>
    </a:custClr>
    <a:custClr name="Dark Blue">
      <a:srgbClr val="50748A"/>
    </a:custClr>
    <a:custClr name="Light Blue">
      <a:srgbClr val="8D9DD0"/>
    </a:custClr>
    <a:custClr name="Dark Magenta">
      <a:srgbClr val="A3417C"/>
    </a:custClr>
    <a:custClr name="Light Magenta">
      <a:srgbClr val="CD76B0"/>
    </a:custClr>
    <a:custClr name="Light Rose">
      <a:srgbClr val="F79D91"/>
    </a:custClr>
    <a:custClr name="Peach">
      <a:srgbClr val="F9D491"/>
    </a:custClr>
  </a:custClrLst>
</a:theme>
</file>

<file path=ppt/theme/theme3.xml><?xml version="1.0" encoding="utf-8"?>
<a:theme xmlns:a="http://schemas.openxmlformats.org/drawingml/2006/main" name="Фінальні слайди">
  <a:themeElements>
    <a:clrScheme name="Стандартная">
      <a:dk1>
        <a:srgbClr val="4D4D4F"/>
      </a:dk1>
      <a:lt1>
        <a:sysClr val="window" lastClr="FFFFFF"/>
      </a:lt1>
      <a:dk2>
        <a:srgbClr val="4D4D4F"/>
      </a:dk2>
      <a:lt2>
        <a:srgbClr val="057C48"/>
      </a:lt2>
      <a:accent1>
        <a:srgbClr val="057C48"/>
      </a:accent1>
      <a:accent2>
        <a:srgbClr val="91CA64"/>
      </a:accent2>
      <a:accent3>
        <a:srgbClr val="50748A"/>
      </a:accent3>
      <a:accent4>
        <a:srgbClr val="8D9DD0"/>
      </a:accent4>
      <a:accent5>
        <a:srgbClr val="A3417C"/>
      </a:accent5>
      <a:accent6>
        <a:srgbClr val="CD76B0"/>
      </a:accent6>
      <a:hlink>
        <a:srgbClr val="50748A"/>
      </a:hlink>
      <a:folHlink>
        <a:srgbClr val="8D9DD0"/>
      </a:folHlink>
    </a:clrScheme>
    <a:fontScheme name="Arial">
      <a:maj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custClrLst>
    <a:custClr name="Black">
      <a:srgbClr val="000000"/>
    </a:custClr>
    <a:custClr name="Grey">
      <a:srgbClr val="4D4D4F"/>
    </a:custClr>
    <a:custClr name="Dark Green">
      <a:srgbClr val="057C48"/>
    </a:custClr>
    <a:custClr name="Light Green">
      <a:srgbClr val="91CA64"/>
    </a:custClr>
    <a:custClr name="Dark Blue">
      <a:srgbClr val="50748A"/>
    </a:custClr>
    <a:custClr name="Light Blue">
      <a:srgbClr val="8D9DD0"/>
    </a:custClr>
    <a:custClr name="Dark Magenta">
      <a:srgbClr val="A3417C"/>
    </a:custClr>
    <a:custClr name="Light Magenta">
      <a:srgbClr val="CD76B0"/>
    </a:custClr>
    <a:custClr name="Light Rose">
      <a:srgbClr val="F79D91"/>
    </a:custClr>
    <a:custClr name="Peach">
      <a:srgbClr val="F9D491"/>
    </a:custClr>
  </a:custClrLst>
  <a:extLst>
    <a:ext uri="{05A4C25C-085E-4340-85A3-A5531E510DB2}">
      <thm15:themeFamily xmlns:thm15="http://schemas.microsoft.com/office/thememl/2012/main" name="NBU" id="{E1B85442-4EC0-4221-B0FD-5B3A1B76F041}" vid="{77553576-B0B3-4216-A017-847AA4C2EC4A}"/>
    </a:ext>
  </a:extLst>
</a:theme>
</file>

<file path=ppt/theme/theme4.xml><?xml version="1.0" encoding="utf-8"?>
<a:theme xmlns:a="http://schemas.openxmlformats.org/drawingml/2006/main" name="Титульні слайди">
  <a:themeElements>
    <a:clrScheme name="Стандартная">
      <a:dk1>
        <a:srgbClr val="4D4D4F"/>
      </a:dk1>
      <a:lt1>
        <a:sysClr val="window" lastClr="FFFFFF"/>
      </a:lt1>
      <a:dk2>
        <a:srgbClr val="4D4D4F"/>
      </a:dk2>
      <a:lt2>
        <a:srgbClr val="057C48"/>
      </a:lt2>
      <a:accent1>
        <a:srgbClr val="057C48"/>
      </a:accent1>
      <a:accent2>
        <a:srgbClr val="91CA64"/>
      </a:accent2>
      <a:accent3>
        <a:srgbClr val="50748A"/>
      </a:accent3>
      <a:accent4>
        <a:srgbClr val="8D9DD0"/>
      </a:accent4>
      <a:accent5>
        <a:srgbClr val="A3417C"/>
      </a:accent5>
      <a:accent6>
        <a:srgbClr val="CD76B0"/>
      </a:accent6>
      <a:hlink>
        <a:srgbClr val="50748A"/>
      </a:hlink>
      <a:folHlink>
        <a:srgbClr val="8D9DD0"/>
      </a:folHlink>
    </a:clrScheme>
    <a:fontScheme name="Arial">
      <a:maj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custClrLst>
    <a:custClr name="Black">
      <a:srgbClr val="000000"/>
    </a:custClr>
    <a:custClr name="Grey">
      <a:srgbClr val="4D4D4F"/>
    </a:custClr>
    <a:custClr name="Dark Green">
      <a:srgbClr val="057C48"/>
    </a:custClr>
    <a:custClr name="Light Green">
      <a:srgbClr val="91CA64"/>
    </a:custClr>
    <a:custClr name="Dark Blue">
      <a:srgbClr val="50748A"/>
    </a:custClr>
    <a:custClr name="Light Blue">
      <a:srgbClr val="8D9DD0"/>
    </a:custClr>
    <a:custClr name="Dark Magenta">
      <a:srgbClr val="A3417C"/>
    </a:custClr>
    <a:custClr name="Light Magenta">
      <a:srgbClr val="CD76B0"/>
    </a:custClr>
    <a:custClr name="Light Rose">
      <a:srgbClr val="F79D91"/>
    </a:custClr>
    <a:custClr name="Peach">
      <a:srgbClr val="F9D491"/>
    </a:custClr>
  </a:custClrLst>
</a:theme>
</file>

<file path=ppt/theme/theme5.xml><?xml version="1.0" encoding="utf-8"?>
<a:theme xmlns:a="http://schemas.openxmlformats.org/drawingml/2006/main" name="Тема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Override1.xml><?xml version="1.0" encoding="utf-8"?>
<a:themeOverride xmlns:a="http://schemas.openxmlformats.org/drawingml/2006/main">
  <a:clrScheme name="NBU">
    <a:dk1>
      <a:srgbClr val="0C0C0C"/>
    </a:dk1>
    <a:lt1>
      <a:srgbClr val="FFFFFF"/>
    </a:lt1>
    <a:dk2>
      <a:srgbClr val="255327"/>
    </a:dk2>
    <a:lt2>
      <a:srgbClr val="F1F8ED"/>
    </a:lt2>
    <a:accent1>
      <a:srgbClr val="255327"/>
    </a:accent1>
    <a:accent2>
      <a:srgbClr val="1C7935"/>
    </a:accent2>
    <a:accent3>
      <a:srgbClr val="5DB761"/>
    </a:accent3>
    <a:accent4>
      <a:srgbClr val="93CF96"/>
    </a:accent4>
    <a:accent5>
      <a:srgbClr val="DEF0D3"/>
    </a:accent5>
    <a:accent6>
      <a:srgbClr val="F1F8ED"/>
    </a:accent6>
    <a:hlink>
      <a:srgbClr val="0000FF"/>
    </a:hlink>
    <a:folHlink>
      <a:srgbClr val="800080"/>
    </a:folHlink>
  </a:clrScheme>
  <a:fontScheme name="Office">
    <a:maj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Angsana New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Cordia New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Couture">
    <a:fillStyleLst>
      <a:solidFill>
        <a:schemeClr val="phClr"/>
      </a:solidFill>
      <a:solidFill>
        <a:schemeClr val="phClr">
          <a:tint val="65000"/>
        </a:schemeClr>
      </a:solidFill>
      <a:solidFill>
        <a:schemeClr val="phClr">
          <a:shade val="80000"/>
          <a:satMod val="180000"/>
        </a:schemeClr>
      </a:solidFill>
    </a:fillStyleLst>
    <a:lnStyleLst>
      <a:ln w="9525" cap="flat" cmpd="sng" algn="ctr">
        <a:solidFill>
          <a:schemeClr val="phClr"/>
        </a:solidFill>
        <a:prstDash val="solid"/>
      </a:ln>
      <a:ln w="10795" cap="flat" cmpd="sng" algn="ctr">
        <a:solidFill>
          <a:schemeClr val="phClr"/>
        </a:solidFill>
        <a:prstDash val="solid"/>
      </a:ln>
      <a:ln w="17145" cap="flat" cmpd="sng" algn="ctr">
        <a:solidFill>
          <a:schemeClr val="phClr">
            <a:shade val="95000"/>
            <a:alpha val="50000"/>
            <a:satMod val="150000"/>
          </a:schemeClr>
        </a:solidFill>
        <a:prstDash val="solid"/>
      </a:ln>
    </a:lnStyleLst>
    <a:effectStyleLst>
      <a:effectStyle>
        <a:effectLst/>
      </a:effectStyle>
      <a:effectStyle>
        <a:effectLst/>
      </a:effectStyle>
      <a:effectStyle>
        <a:effectLst>
          <a:outerShdw blurRad="44450" dist="13970" dir="5400000" algn="ctr" rotWithShape="0">
            <a:srgbClr val="000000">
              <a:alpha val="45000"/>
            </a:srgbClr>
          </a:outerShdw>
        </a:effectLst>
        <a:scene3d>
          <a:camera prst="orthographicFront">
            <a:rot lat="0" lon="0" rev="0"/>
          </a:camera>
          <a:lightRig rig="twoPt" dir="tl"/>
        </a:scene3d>
        <a:sp3d prstMaterial="flat">
          <a:bevelT w="19050" h="31750" prst="coolSlant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2.xml><?xml version="1.0" encoding="utf-8"?>
<a:themeOverride xmlns:a="http://schemas.openxmlformats.org/drawingml/2006/main">
  <a:clrScheme name="Офіс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A5A5A5"/>
    </a:accent3>
    <a:accent4>
      <a:srgbClr val="FFC000"/>
    </a:accent4>
    <a:accent5>
      <a:srgbClr val="4472C4"/>
    </a:accent5>
    <a:accent6>
      <a:srgbClr val="70AD47"/>
    </a:accent6>
    <a:hlink>
      <a:srgbClr val="0563C1"/>
    </a:hlink>
    <a:folHlink>
      <a:srgbClr val="954F72"/>
    </a:folHlink>
  </a:clrScheme>
  <a:fontScheme name="Офіс">
    <a:majorFont>
      <a:latin typeface="Calibri Light" panose="020F0302020204030204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 panose="020F0502020204030204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Офіс">
    <a:fillStyleLst>
      <a:solidFill>
        <a:schemeClr val="phClr"/>
      </a:solidFill>
      <a:gradFill rotWithShape="1">
        <a:gsLst>
          <a:gs pos="0">
            <a:schemeClr val="phClr">
              <a:lumMod val="110000"/>
              <a:satMod val="105000"/>
              <a:tint val="67000"/>
            </a:schemeClr>
          </a:gs>
          <a:gs pos="50000">
            <a:schemeClr val="phClr">
              <a:lumMod val="105000"/>
              <a:satMod val="103000"/>
              <a:tint val="73000"/>
            </a:schemeClr>
          </a:gs>
          <a:gs pos="100000">
            <a:schemeClr val="phClr">
              <a:lumMod val="105000"/>
              <a:satMod val="109000"/>
              <a:tint val="81000"/>
            </a:schemeClr>
          </a:gs>
        </a:gsLst>
        <a:lin ang="5400000" scaled="0"/>
      </a:gradFill>
      <a:gradFill rotWithShape="1">
        <a:gsLst>
          <a:gs pos="0">
            <a:schemeClr val="phClr">
              <a:satMod val="103000"/>
              <a:lumMod val="102000"/>
              <a:tint val="94000"/>
            </a:schemeClr>
          </a:gs>
          <a:gs pos="50000">
            <a:schemeClr val="phClr">
              <a:satMod val="110000"/>
              <a:lumMod val="100000"/>
              <a:shade val="100000"/>
            </a:schemeClr>
          </a:gs>
          <a:gs pos="100000">
            <a:schemeClr val="phClr">
              <a:lumMod val="99000"/>
              <a:satMod val="120000"/>
              <a:shade val="78000"/>
            </a:schemeClr>
          </a:gs>
        </a:gsLst>
        <a:lin ang="5400000" scaled="0"/>
      </a:gradFill>
    </a:fillStyleLst>
    <a:lnStyleLst>
      <a:ln w="6350" cap="flat" cmpd="sng" algn="ctr">
        <a:solidFill>
          <a:schemeClr val="phClr"/>
        </a:solidFill>
        <a:prstDash val="solid"/>
        <a:miter lim="800000"/>
      </a:ln>
      <a:ln w="12700" cap="flat" cmpd="sng" algn="ctr">
        <a:solidFill>
          <a:schemeClr val="phClr"/>
        </a:solidFill>
        <a:prstDash val="solid"/>
        <a:miter lim="800000"/>
      </a:ln>
      <a:ln w="19050" cap="flat" cmpd="sng" algn="ctr">
        <a:solidFill>
          <a:schemeClr val="phClr"/>
        </a:solidFill>
        <a:prstDash val="solid"/>
        <a:miter lim="800000"/>
      </a:ln>
    </a:lnStyleLst>
    <a:effectStyleLst>
      <a:effectStyle>
        <a:effectLst/>
      </a:effectStyle>
      <a:effectStyle>
        <a:effectLst/>
      </a:effectStyle>
      <a:effectStyle>
        <a:effectLst>
          <a:outerShdw blurRad="57150" dist="19050" dir="5400000" algn="ctr" rotWithShape="0">
            <a:srgbClr val="000000">
              <a:alpha val="63000"/>
            </a:srgbClr>
          </a:outerShdw>
        </a:effectLst>
      </a:effectStyle>
    </a:effectStyleLst>
    <a:bgFillStyleLst>
      <a:solidFill>
        <a:schemeClr val="phClr"/>
      </a:solidFill>
      <a:solidFill>
        <a:schemeClr val="phClr">
          <a:tint val="95000"/>
          <a:satMod val="170000"/>
        </a:schemeClr>
      </a:solidFill>
      <a:gradFill rotWithShape="1">
        <a:gsLst>
          <a:gs pos="0">
            <a:schemeClr val="phClr">
              <a:tint val="93000"/>
              <a:satMod val="150000"/>
              <a:shade val="98000"/>
              <a:lumMod val="102000"/>
            </a:schemeClr>
          </a:gs>
          <a:gs pos="50000">
            <a:schemeClr val="phClr">
              <a:tint val="98000"/>
              <a:satMod val="130000"/>
              <a:shade val="90000"/>
              <a:lumMod val="103000"/>
            </a:schemeClr>
          </a:gs>
          <a:gs pos="100000">
            <a:schemeClr val="phClr">
              <a:shade val="63000"/>
              <a:satMod val="120000"/>
            </a:schemeClr>
          </a:gs>
        </a:gsLst>
        <a:lin ang="5400000" scaled="0"/>
      </a:gradFill>
    </a:bgFillStyleLst>
  </a:fmtScheme>
</a:themeOverride>
</file>

<file path=ppt/theme/themeOverride3.xml><?xml version="1.0" encoding="utf-8"?>
<a:themeOverride xmlns:a="http://schemas.openxmlformats.org/drawingml/2006/main">
  <a:clrScheme name="Офіс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A5A5A5"/>
    </a:accent3>
    <a:accent4>
      <a:srgbClr val="FFC000"/>
    </a:accent4>
    <a:accent5>
      <a:srgbClr val="4472C4"/>
    </a:accent5>
    <a:accent6>
      <a:srgbClr val="70AD47"/>
    </a:accent6>
    <a:hlink>
      <a:srgbClr val="0563C1"/>
    </a:hlink>
    <a:folHlink>
      <a:srgbClr val="954F72"/>
    </a:folHlink>
  </a:clrScheme>
  <a:fontScheme name="Офіс">
    <a:majorFont>
      <a:latin typeface="Calibri Light" panose="020F0302020204030204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 panose="020F0502020204030204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Офіс">
    <a:fillStyleLst>
      <a:solidFill>
        <a:schemeClr val="phClr"/>
      </a:solidFill>
      <a:gradFill rotWithShape="1">
        <a:gsLst>
          <a:gs pos="0">
            <a:schemeClr val="phClr">
              <a:lumMod val="110000"/>
              <a:satMod val="105000"/>
              <a:tint val="67000"/>
            </a:schemeClr>
          </a:gs>
          <a:gs pos="50000">
            <a:schemeClr val="phClr">
              <a:lumMod val="105000"/>
              <a:satMod val="103000"/>
              <a:tint val="73000"/>
            </a:schemeClr>
          </a:gs>
          <a:gs pos="100000">
            <a:schemeClr val="phClr">
              <a:lumMod val="105000"/>
              <a:satMod val="109000"/>
              <a:tint val="81000"/>
            </a:schemeClr>
          </a:gs>
        </a:gsLst>
        <a:lin ang="5400000" scaled="0"/>
      </a:gradFill>
      <a:gradFill rotWithShape="1">
        <a:gsLst>
          <a:gs pos="0">
            <a:schemeClr val="phClr">
              <a:satMod val="103000"/>
              <a:lumMod val="102000"/>
              <a:tint val="94000"/>
            </a:schemeClr>
          </a:gs>
          <a:gs pos="50000">
            <a:schemeClr val="phClr">
              <a:satMod val="110000"/>
              <a:lumMod val="100000"/>
              <a:shade val="100000"/>
            </a:schemeClr>
          </a:gs>
          <a:gs pos="100000">
            <a:schemeClr val="phClr">
              <a:lumMod val="99000"/>
              <a:satMod val="120000"/>
              <a:shade val="78000"/>
            </a:schemeClr>
          </a:gs>
        </a:gsLst>
        <a:lin ang="5400000" scaled="0"/>
      </a:gradFill>
    </a:fillStyleLst>
    <a:lnStyleLst>
      <a:ln w="6350" cap="flat" cmpd="sng" algn="ctr">
        <a:solidFill>
          <a:schemeClr val="phClr"/>
        </a:solidFill>
        <a:prstDash val="solid"/>
        <a:miter lim="800000"/>
      </a:ln>
      <a:ln w="12700" cap="flat" cmpd="sng" algn="ctr">
        <a:solidFill>
          <a:schemeClr val="phClr"/>
        </a:solidFill>
        <a:prstDash val="solid"/>
        <a:miter lim="800000"/>
      </a:ln>
      <a:ln w="19050" cap="flat" cmpd="sng" algn="ctr">
        <a:solidFill>
          <a:schemeClr val="phClr"/>
        </a:solidFill>
        <a:prstDash val="solid"/>
        <a:miter lim="800000"/>
      </a:ln>
    </a:lnStyleLst>
    <a:effectStyleLst>
      <a:effectStyle>
        <a:effectLst/>
      </a:effectStyle>
      <a:effectStyle>
        <a:effectLst/>
      </a:effectStyle>
      <a:effectStyle>
        <a:effectLst>
          <a:outerShdw blurRad="57150" dist="19050" dir="5400000" algn="ctr" rotWithShape="0">
            <a:srgbClr val="000000">
              <a:alpha val="63000"/>
            </a:srgbClr>
          </a:outerShdw>
        </a:effectLst>
      </a:effectStyle>
    </a:effectStyleLst>
    <a:bgFillStyleLst>
      <a:solidFill>
        <a:schemeClr val="phClr"/>
      </a:solidFill>
      <a:solidFill>
        <a:schemeClr val="phClr">
          <a:tint val="95000"/>
          <a:satMod val="170000"/>
        </a:schemeClr>
      </a:solidFill>
      <a:gradFill rotWithShape="1">
        <a:gsLst>
          <a:gs pos="0">
            <a:schemeClr val="phClr">
              <a:tint val="93000"/>
              <a:satMod val="150000"/>
              <a:shade val="98000"/>
              <a:lumMod val="102000"/>
            </a:schemeClr>
          </a:gs>
          <a:gs pos="50000">
            <a:schemeClr val="phClr">
              <a:tint val="98000"/>
              <a:satMod val="130000"/>
              <a:shade val="90000"/>
              <a:lumMod val="103000"/>
            </a:schemeClr>
          </a:gs>
          <a:gs pos="100000">
            <a:schemeClr val="phClr">
              <a:shade val="63000"/>
              <a:satMod val="120000"/>
            </a:schemeClr>
          </a:gs>
        </a:gsLst>
        <a:lin ang="5400000" scaled="0"/>
      </a:gradFill>
    </a:bgFillStyleLst>
  </a:fmtScheme>
</a:themeOverride>
</file>

<file path=ppt/theme/themeOverride4.xml><?xml version="1.0" encoding="utf-8"?>
<a:themeOverride xmlns:a="http://schemas.openxmlformats.org/drawingml/2006/main">
  <a:clrScheme name="Офіс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A5A5A5"/>
    </a:accent3>
    <a:accent4>
      <a:srgbClr val="FFC000"/>
    </a:accent4>
    <a:accent5>
      <a:srgbClr val="4472C4"/>
    </a:accent5>
    <a:accent6>
      <a:srgbClr val="70AD47"/>
    </a:accent6>
    <a:hlink>
      <a:srgbClr val="0563C1"/>
    </a:hlink>
    <a:folHlink>
      <a:srgbClr val="954F72"/>
    </a:folHlink>
  </a:clrScheme>
  <a:fontScheme name="Офіс">
    <a:majorFont>
      <a:latin typeface="Calibri Light" panose="020F0302020204030204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 panose="020F0502020204030204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Офіс">
    <a:fillStyleLst>
      <a:solidFill>
        <a:schemeClr val="phClr"/>
      </a:solidFill>
      <a:gradFill rotWithShape="1">
        <a:gsLst>
          <a:gs pos="0">
            <a:schemeClr val="phClr">
              <a:lumMod val="110000"/>
              <a:satMod val="105000"/>
              <a:tint val="67000"/>
            </a:schemeClr>
          </a:gs>
          <a:gs pos="50000">
            <a:schemeClr val="phClr">
              <a:lumMod val="105000"/>
              <a:satMod val="103000"/>
              <a:tint val="73000"/>
            </a:schemeClr>
          </a:gs>
          <a:gs pos="100000">
            <a:schemeClr val="phClr">
              <a:lumMod val="105000"/>
              <a:satMod val="109000"/>
              <a:tint val="81000"/>
            </a:schemeClr>
          </a:gs>
        </a:gsLst>
        <a:lin ang="5400000" scaled="0"/>
      </a:gradFill>
      <a:gradFill rotWithShape="1">
        <a:gsLst>
          <a:gs pos="0">
            <a:schemeClr val="phClr">
              <a:satMod val="103000"/>
              <a:lumMod val="102000"/>
              <a:tint val="94000"/>
            </a:schemeClr>
          </a:gs>
          <a:gs pos="50000">
            <a:schemeClr val="phClr">
              <a:satMod val="110000"/>
              <a:lumMod val="100000"/>
              <a:shade val="100000"/>
            </a:schemeClr>
          </a:gs>
          <a:gs pos="100000">
            <a:schemeClr val="phClr">
              <a:lumMod val="99000"/>
              <a:satMod val="120000"/>
              <a:shade val="78000"/>
            </a:schemeClr>
          </a:gs>
        </a:gsLst>
        <a:lin ang="5400000" scaled="0"/>
      </a:gradFill>
    </a:fillStyleLst>
    <a:lnStyleLst>
      <a:ln w="6350" cap="flat" cmpd="sng" algn="ctr">
        <a:solidFill>
          <a:schemeClr val="phClr"/>
        </a:solidFill>
        <a:prstDash val="solid"/>
        <a:miter lim="800000"/>
      </a:ln>
      <a:ln w="12700" cap="flat" cmpd="sng" algn="ctr">
        <a:solidFill>
          <a:schemeClr val="phClr"/>
        </a:solidFill>
        <a:prstDash val="solid"/>
        <a:miter lim="800000"/>
      </a:ln>
      <a:ln w="19050" cap="flat" cmpd="sng" algn="ctr">
        <a:solidFill>
          <a:schemeClr val="phClr"/>
        </a:solidFill>
        <a:prstDash val="solid"/>
        <a:miter lim="800000"/>
      </a:ln>
    </a:lnStyleLst>
    <a:effectStyleLst>
      <a:effectStyle>
        <a:effectLst/>
      </a:effectStyle>
      <a:effectStyle>
        <a:effectLst/>
      </a:effectStyle>
      <a:effectStyle>
        <a:effectLst>
          <a:outerShdw blurRad="57150" dist="19050" dir="5400000" algn="ctr" rotWithShape="0">
            <a:srgbClr val="000000">
              <a:alpha val="63000"/>
            </a:srgbClr>
          </a:outerShdw>
        </a:effectLst>
      </a:effectStyle>
    </a:effectStyleLst>
    <a:bgFillStyleLst>
      <a:solidFill>
        <a:schemeClr val="phClr"/>
      </a:solidFill>
      <a:solidFill>
        <a:schemeClr val="phClr">
          <a:tint val="95000"/>
          <a:satMod val="170000"/>
        </a:schemeClr>
      </a:solidFill>
      <a:gradFill rotWithShape="1">
        <a:gsLst>
          <a:gs pos="0">
            <a:schemeClr val="phClr">
              <a:tint val="93000"/>
              <a:satMod val="150000"/>
              <a:shade val="98000"/>
              <a:lumMod val="102000"/>
            </a:schemeClr>
          </a:gs>
          <a:gs pos="50000">
            <a:schemeClr val="phClr">
              <a:tint val="98000"/>
              <a:satMod val="130000"/>
              <a:shade val="90000"/>
              <a:lumMod val="103000"/>
            </a:schemeClr>
          </a:gs>
          <a:gs pos="100000">
            <a:schemeClr val="phClr">
              <a:shade val="63000"/>
              <a:satMod val="120000"/>
            </a:schemeClr>
          </a:gs>
        </a:gsLst>
        <a:lin ang="5400000" scaled="0"/>
      </a:gradFill>
    </a:bgFillStyleLst>
  </a:fmtScheme>
</a:themeOverride>
</file>

<file path=ppt/theme/themeOverride5.xml><?xml version="1.0" encoding="utf-8"?>
<a:themeOverride xmlns:a="http://schemas.openxmlformats.org/drawingml/2006/main">
  <a:clrScheme name="Офіс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A5A5A5"/>
    </a:accent3>
    <a:accent4>
      <a:srgbClr val="FFC000"/>
    </a:accent4>
    <a:accent5>
      <a:srgbClr val="4472C4"/>
    </a:accent5>
    <a:accent6>
      <a:srgbClr val="70AD47"/>
    </a:accent6>
    <a:hlink>
      <a:srgbClr val="0563C1"/>
    </a:hlink>
    <a:folHlink>
      <a:srgbClr val="954F72"/>
    </a:folHlink>
  </a:clrScheme>
  <a:fontScheme name="Офіс">
    <a:majorFont>
      <a:latin typeface="Calibri Light" panose="020F0302020204030204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 panose="020F0502020204030204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Офіс">
    <a:fillStyleLst>
      <a:solidFill>
        <a:schemeClr val="phClr"/>
      </a:solidFill>
      <a:gradFill rotWithShape="1">
        <a:gsLst>
          <a:gs pos="0">
            <a:schemeClr val="phClr">
              <a:lumMod val="110000"/>
              <a:satMod val="105000"/>
              <a:tint val="67000"/>
            </a:schemeClr>
          </a:gs>
          <a:gs pos="50000">
            <a:schemeClr val="phClr">
              <a:lumMod val="105000"/>
              <a:satMod val="103000"/>
              <a:tint val="73000"/>
            </a:schemeClr>
          </a:gs>
          <a:gs pos="100000">
            <a:schemeClr val="phClr">
              <a:lumMod val="105000"/>
              <a:satMod val="109000"/>
              <a:tint val="81000"/>
            </a:schemeClr>
          </a:gs>
        </a:gsLst>
        <a:lin ang="5400000" scaled="0"/>
      </a:gradFill>
      <a:gradFill rotWithShape="1">
        <a:gsLst>
          <a:gs pos="0">
            <a:schemeClr val="phClr">
              <a:satMod val="103000"/>
              <a:lumMod val="102000"/>
              <a:tint val="94000"/>
            </a:schemeClr>
          </a:gs>
          <a:gs pos="50000">
            <a:schemeClr val="phClr">
              <a:satMod val="110000"/>
              <a:lumMod val="100000"/>
              <a:shade val="100000"/>
            </a:schemeClr>
          </a:gs>
          <a:gs pos="100000">
            <a:schemeClr val="phClr">
              <a:lumMod val="99000"/>
              <a:satMod val="120000"/>
              <a:shade val="78000"/>
            </a:schemeClr>
          </a:gs>
        </a:gsLst>
        <a:lin ang="5400000" scaled="0"/>
      </a:gradFill>
    </a:fillStyleLst>
    <a:lnStyleLst>
      <a:ln w="6350" cap="flat" cmpd="sng" algn="ctr">
        <a:solidFill>
          <a:schemeClr val="phClr"/>
        </a:solidFill>
        <a:prstDash val="solid"/>
        <a:miter lim="800000"/>
      </a:ln>
      <a:ln w="12700" cap="flat" cmpd="sng" algn="ctr">
        <a:solidFill>
          <a:schemeClr val="phClr"/>
        </a:solidFill>
        <a:prstDash val="solid"/>
        <a:miter lim="800000"/>
      </a:ln>
      <a:ln w="19050" cap="flat" cmpd="sng" algn="ctr">
        <a:solidFill>
          <a:schemeClr val="phClr"/>
        </a:solidFill>
        <a:prstDash val="solid"/>
        <a:miter lim="800000"/>
      </a:ln>
    </a:lnStyleLst>
    <a:effectStyleLst>
      <a:effectStyle>
        <a:effectLst/>
      </a:effectStyle>
      <a:effectStyle>
        <a:effectLst/>
      </a:effectStyle>
      <a:effectStyle>
        <a:effectLst>
          <a:outerShdw blurRad="57150" dist="19050" dir="5400000" algn="ctr" rotWithShape="0">
            <a:srgbClr val="000000">
              <a:alpha val="63000"/>
            </a:srgbClr>
          </a:outerShdw>
        </a:effectLst>
      </a:effectStyle>
    </a:effectStyleLst>
    <a:bgFillStyleLst>
      <a:solidFill>
        <a:schemeClr val="phClr"/>
      </a:solidFill>
      <a:solidFill>
        <a:schemeClr val="phClr">
          <a:tint val="95000"/>
          <a:satMod val="170000"/>
        </a:schemeClr>
      </a:solidFill>
      <a:gradFill rotWithShape="1">
        <a:gsLst>
          <a:gs pos="0">
            <a:schemeClr val="phClr">
              <a:tint val="93000"/>
              <a:satMod val="150000"/>
              <a:shade val="98000"/>
              <a:lumMod val="102000"/>
            </a:schemeClr>
          </a:gs>
          <a:gs pos="50000">
            <a:schemeClr val="phClr">
              <a:tint val="98000"/>
              <a:satMod val="130000"/>
              <a:shade val="90000"/>
              <a:lumMod val="103000"/>
            </a:schemeClr>
          </a:gs>
          <a:gs pos="100000">
            <a:schemeClr val="phClr">
              <a:shade val="63000"/>
              <a:satMod val="120000"/>
            </a:schemeClr>
          </a:gs>
        </a:gsLst>
        <a:lin ang="5400000" scaled="0"/>
      </a:gradFill>
    </a:bgFillStyleLst>
  </a:fmtScheme>
</a:themeOverride>
</file>

<file path=ppt/theme/themeOverride6.xml><?xml version="1.0" encoding="utf-8"?>
<a:themeOverride xmlns:a="http://schemas.openxmlformats.org/drawingml/2006/main">
  <a:clrScheme name="Офіс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A5A5A5"/>
    </a:accent3>
    <a:accent4>
      <a:srgbClr val="FFC000"/>
    </a:accent4>
    <a:accent5>
      <a:srgbClr val="4472C4"/>
    </a:accent5>
    <a:accent6>
      <a:srgbClr val="70AD47"/>
    </a:accent6>
    <a:hlink>
      <a:srgbClr val="0563C1"/>
    </a:hlink>
    <a:folHlink>
      <a:srgbClr val="954F72"/>
    </a:folHlink>
  </a:clrScheme>
  <a:fontScheme name="Офіс">
    <a:majorFont>
      <a:latin typeface="Calibri Light" panose="020F0302020204030204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 panose="020F0502020204030204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Офіс">
    <a:fillStyleLst>
      <a:solidFill>
        <a:schemeClr val="phClr"/>
      </a:solidFill>
      <a:gradFill rotWithShape="1">
        <a:gsLst>
          <a:gs pos="0">
            <a:schemeClr val="phClr">
              <a:lumMod val="110000"/>
              <a:satMod val="105000"/>
              <a:tint val="67000"/>
            </a:schemeClr>
          </a:gs>
          <a:gs pos="50000">
            <a:schemeClr val="phClr">
              <a:lumMod val="105000"/>
              <a:satMod val="103000"/>
              <a:tint val="73000"/>
            </a:schemeClr>
          </a:gs>
          <a:gs pos="100000">
            <a:schemeClr val="phClr">
              <a:lumMod val="105000"/>
              <a:satMod val="109000"/>
              <a:tint val="81000"/>
            </a:schemeClr>
          </a:gs>
        </a:gsLst>
        <a:lin ang="5400000" scaled="0"/>
      </a:gradFill>
      <a:gradFill rotWithShape="1">
        <a:gsLst>
          <a:gs pos="0">
            <a:schemeClr val="phClr">
              <a:satMod val="103000"/>
              <a:lumMod val="102000"/>
              <a:tint val="94000"/>
            </a:schemeClr>
          </a:gs>
          <a:gs pos="50000">
            <a:schemeClr val="phClr">
              <a:satMod val="110000"/>
              <a:lumMod val="100000"/>
              <a:shade val="100000"/>
            </a:schemeClr>
          </a:gs>
          <a:gs pos="100000">
            <a:schemeClr val="phClr">
              <a:lumMod val="99000"/>
              <a:satMod val="120000"/>
              <a:shade val="78000"/>
            </a:schemeClr>
          </a:gs>
        </a:gsLst>
        <a:lin ang="5400000" scaled="0"/>
      </a:gradFill>
    </a:fillStyleLst>
    <a:lnStyleLst>
      <a:ln w="6350" cap="flat" cmpd="sng" algn="ctr">
        <a:solidFill>
          <a:schemeClr val="phClr"/>
        </a:solidFill>
        <a:prstDash val="solid"/>
        <a:miter lim="800000"/>
      </a:ln>
      <a:ln w="12700" cap="flat" cmpd="sng" algn="ctr">
        <a:solidFill>
          <a:schemeClr val="phClr"/>
        </a:solidFill>
        <a:prstDash val="solid"/>
        <a:miter lim="800000"/>
      </a:ln>
      <a:ln w="19050" cap="flat" cmpd="sng" algn="ctr">
        <a:solidFill>
          <a:schemeClr val="phClr"/>
        </a:solidFill>
        <a:prstDash val="solid"/>
        <a:miter lim="800000"/>
      </a:ln>
    </a:lnStyleLst>
    <a:effectStyleLst>
      <a:effectStyle>
        <a:effectLst/>
      </a:effectStyle>
      <a:effectStyle>
        <a:effectLst/>
      </a:effectStyle>
      <a:effectStyle>
        <a:effectLst>
          <a:outerShdw blurRad="57150" dist="19050" dir="5400000" algn="ctr" rotWithShape="0">
            <a:srgbClr val="000000">
              <a:alpha val="63000"/>
            </a:srgbClr>
          </a:outerShdw>
        </a:effectLst>
      </a:effectStyle>
    </a:effectStyleLst>
    <a:bgFillStyleLst>
      <a:solidFill>
        <a:schemeClr val="phClr"/>
      </a:solidFill>
      <a:solidFill>
        <a:schemeClr val="phClr">
          <a:tint val="95000"/>
          <a:satMod val="170000"/>
        </a:schemeClr>
      </a:solidFill>
      <a:gradFill rotWithShape="1">
        <a:gsLst>
          <a:gs pos="0">
            <a:schemeClr val="phClr">
              <a:tint val="93000"/>
              <a:satMod val="150000"/>
              <a:shade val="98000"/>
              <a:lumMod val="102000"/>
            </a:schemeClr>
          </a:gs>
          <a:gs pos="50000">
            <a:schemeClr val="phClr">
              <a:tint val="98000"/>
              <a:satMod val="130000"/>
              <a:shade val="90000"/>
              <a:lumMod val="103000"/>
            </a:schemeClr>
          </a:gs>
          <a:gs pos="100000">
            <a:schemeClr val="phClr">
              <a:shade val="63000"/>
              <a:satMod val="120000"/>
            </a:schemeClr>
          </a:gs>
        </a:gsLst>
        <a:lin ang="5400000" scaled="0"/>
      </a:gradFill>
    </a:bgFillStyleLst>
  </a:fmtScheme>
</a:themeOverride>
</file>

<file path=ppt/theme/themeOverride7.xml><?xml version="1.0" encoding="utf-8"?>
<a:themeOverride xmlns:a="http://schemas.openxmlformats.org/drawingml/2006/main">
  <a:clrScheme name="Офіс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A5A5A5"/>
    </a:accent3>
    <a:accent4>
      <a:srgbClr val="FFC000"/>
    </a:accent4>
    <a:accent5>
      <a:srgbClr val="4472C4"/>
    </a:accent5>
    <a:accent6>
      <a:srgbClr val="70AD47"/>
    </a:accent6>
    <a:hlink>
      <a:srgbClr val="0563C1"/>
    </a:hlink>
    <a:folHlink>
      <a:srgbClr val="954F72"/>
    </a:folHlink>
  </a:clrScheme>
  <a:fontScheme name="Офіс">
    <a:majorFont>
      <a:latin typeface="Calibri Light" panose="020F0302020204030204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 panose="020F0502020204030204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Офіс">
    <a:fillStyleLst>
      <a:solidFill>
        <a:schemeClr val="phClr"/>
      </a:solidFill>
      <a:gradFill rotWithShape="1">
        <a:gsLst>
          <a:gs pos="0">
            <a:schemeClr val="phClr">
              <a:lumMod val="110000"/>
              <a:satMod val="105000"/>
              <a:tint val="67000"/>
            </a:schemeClr>
          </a:gs>
          <a:gs pos="50000">
            <a:schemeClr val="phClr">
              <a:lumMod val="105000"/>
              <a:satMod val="103000"/>
              <a:tint val="73000"/>
            </a:schemeClr>
          </a:gs>
          <a:gs pos="100000">
            <a:schemeClr val="phClr">
              <a:lumMod val="105000"/>
              <a:satMod val="109000"/>
              <a:tint val="81000"/>
            </a:schemeClr>
          </a:gs>
        </a:gsLst>
        <a:lin ang="5400000" scaled="0"/>
      </a:gradFill>
      <a:gradFill rotWithShape="1">
        <a:gsLst>
          <a:gs pos="0">
            <a:schemeClr val="phClr">
              <a:satMod val="103000"/>
              <a:lumMod val="102000"/>
              <a:tint val="94000"/>
            </a:schemeClr>
          </a:gs>
          <a:gs pos="50000">
            <a:schemeClr val="phClr">
              <a:satMod val="110000"/>
              <a:lumMod val="100000"/>
              <a:shade val="100000"/>
            </a:schemeClr>
          </a:gs>
          <a:gs pos="100000">
            <a:schemeClr val="phClr">
              <a:lumMod val="99000"/>
              <a:satMod val="120000"/>
              <a:shade val="78000"/>
            </a:schemeClr>
          </a:gs>
        </a:gsLst>
        <a:lin ang="5400000" scaled="0"/>
      </a:gradFill>
    </a:fillStyleLst>
    <a:lnStyleLst>
      <a:ln w="6350" cap="flat" cmpd="sng" algn="ctr">
        <a:solidFill>
          <a:schemeClr val="phClr"/>
        </a:solidFill>
        <a:prstDash val="solid"/>
        <a:miter lim="800000"/>
      </a:ln>
      <a:ln w="12700" cap="flat" cmpd="sng" algn="ctr">
        <a:solidFill>
          <a:schemeClr val="phClr"/>
        </a:solidFill>
        <a:prstDash val="solid"/>
        <a:miter lim="800000"/>
      </a:ln>
      <a:ln w="19050" cap="flat" cmpd="sng" algn="ctr">
        <a:solidFill>
          <a:schemeClr val="phClr"/>
        </a:solidFill>
        <a:prstDash val="solid"/>
        <a:miter lim="800000"/>
      </a:ln>
    </a:lnStyleLst>
    <a:effectStyleLst>
      <a:effectStyle>
        <a:effectLst/>
      </a:effectStyle>
      <a:effectStyle>
        <a:effectLst/>
      </a:effectStyle>
      <a:effectStyle>
        <a:effectLst>
          <a:outerShdw blurRad="57150" dist="19050" dir="5400000" algn="ctr" rotWithShape="0">
            <a:srgbClr val="000000">
              <a:alpha val="63000"/>
            </a:srgbClr>
          </a:outerShdw>
        </a:effectLst>
      </a:effectStyle>
    </a:effectStyleLst>
    <a:bgFillStyleLst>
      <a:solidFill>
        <a:schemeClr val="phClr"/>
      </a:solidFill>
      <a:solidFill>
        <a:schemeClr val="phClr">
          <a:tint val="95000"/>
          <a:satMod val="170000"/>
        </a:schemeClr>
      </a:solidFill>
      <a:gradFill rotWithShape="1">
        <a:gsLst>
          <a:gs pos="0">
            <a:schemeClr val="phClr">
              <a:tint val="93000"/>
              <a:satMod val="150000"/>
              <a:shade val="98000"/>
              <a:lumMod val="102000"/>
            </a:schemeClr>
          </a:gs>
          <a:gs pos="50000">
            <a:schemeClr val="phClr">
              <a:tint val="98000"/>
              <a:satMod val="130000"/>
              <a:shade val="90000"/>
              <a:lumMod val="103000"/>
            </a:schemeClr>
          </a:gs>
          <a:gs pos="100000">
            <a:schemeClr val="phClr">
              <a:shade val="63000"/>
              <a:satMod val="120000"/>
            </a:schemeClr>
          </a:gs>
        </a:gsLst>
        <a:lin ang="5400000" scaled="0"/>
      </a:gradFill>
    </a:bgFillStyleLst>
  </a:fmtScheme>
</a:themeOverride>
</file>

<file path=ppt/theme/themeOverride8.xml><?xml version="1.0" encoding="utf-8"?>
<a:themeOverride xmlns:a="http://schemas.openxmlformats.org/drawingml/2006/main">
  <a:clrScheme name="Офіс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A5A5A5"/>
    </a:accent3>
    <a:accent4>
      <a:srgbClr val="FFC000"/>
    </a:accent4>
    <a:accent5>
      <a:srgbClr val="4472C4"/>
    </a:accent5>
    <a:accent6>
      <a:srgbClr val="70AD47"/>
    </a:accent6>
    <a:hlink>
      <a:srgbClr val="0563C1"/>
    </a:hlink>
    <a:folHlink>
      <a:srgbClr val="954F72"/>
    </a:folHlink>
  </a:clrScheme>
  <a:fontScheme name="Офіс">
    <a:majorFont>
      <a:latin typeface="Calibri Light" panose="020F0302020204030204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 panose="020F0502020204030204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Офіс">
    <a:fillStyleLst>
      <a:solidFill>
        <a:schemeClr val="phClr"/>
      </a:solidFill>
      <a:gradFill rotWithShape="1">
        <a:gsLst>
          <a:gs pos="0">
            <a:schemeClr val="phClr">
              <a:lumMod val="110000"/>
              <a:satMod val="105000"/>
              <a:tint val="67000"/>
            </a:schemeClr>
          </a:gs>
          <a:gs pos="50000">
            <a:schemeClr val="phClr">
              <a:lumMod val="105000"/>
              <a:satMod val="103000"/>
              <a:tint val="73000"/>
            </a:schemeClr>
          </a:gs>
          <a:gs pos="100000">
            <a:schemeClr val="phClr">
              <a:lumMod val="105000"/>
              <a:satMod val="109000"/>
              <a:tint val="81000"/>
            </a:schemeClr>
          </a:gs>
        </a:gsLst>
        <a:lin ang="5400000" scaled="0"/>
      </a:gradFill>
      <a:gradFill rotWithShape="1">
        <a:gsLst>
          <a:gs pos="0">
            <a:schemeClr val="phClr">
              <a:satMod val="103000"/>
              <a:lumMod val="102000"/>
              <a:tint val="94000"/>
            </a:schemeClr>
          </a:gs>
          <a:gs pos="50000">
            <a:schemeClr val="phClr">
              <a:satMod val="110000"/>
              <a:lumMod val="100000"/>
              <a:shade val="100000"/>
            </a:schemeClr>
          </a:gs>
          <a:gs pos="100000">
            <a:schemeClr val="phClr">
              <a:lumMod val="99000"/>
              <a:satMod val="120000"/>
              <a:shade val="78000"/>
            </a:schemeClr>
          </a:gs>
        </a:gsLst>
        <a:lin ang="5400000" scaled="0"/>
      </a:gradFill>
    </a:fillStyleLst>
    <a:lnStyleLst>
      <a:ln w="6350" cap="flat" cmpd="sng" algn="ctr">
        <a:solidFill>
          <a:schemeClr val="phClr"/>
        </a:solidFill>
        <a:prstDash val="solid"/>
        <a:miter lim="800000"/>
      </a:ln>
      <a:ln w="12700" cap="flat" cmpd="sng" algn="ctr">
        <a:solidFill>
          <a:schemeClr val="phClr"/>
        </a:solidFill>
        <a:prstDash val="solid"/>
        <a:miter lim="800000"/>
      </a:ln>
      <a:ln w="19050" cap="flat" cmpd="sng" algn="ctr">
        <a:solidFill>
          <a:schemeClr val="phClr"/>
        </a:solidFill>
        <a:prstDash val="solid"/>
        <a:miter lim="800000"/>
      </a:ln>
    </a:lnStyleLst>
    <a:effectStyleLst>
      <a:effectStyle>
        <a:effectLst/>
      </a:effectStyle>
      <a:effectStyle>
        <a:effectLst/>
      </a:effectStyle>
      <a:effectStyle>
        <a:effectLst>
          <a:outerShdw blurRad="57150" dist="19050" dir="5400000" algn="ctr" rotWithShape="0">
            <a:srgbClr val="000000">
              <a:alpha val="63000"/>
            </a:srgbClr>
          </a:outerShdw>
        </a:effectLst>
      </a:effectStyle>
    </a:effectStyleLst>
    <a:bgFillStyleLst>
      <a:solidFill>
        <a:schemeClr val="phClr"/>
      </a:solidFill>
      <a:solidFill>
        <a:schemeClr val="phClr">
          <a:tint val="95000"/>
          <a:satMod val="170000"/>
        </a:schemeClr>
      </a:solidFill>
      <a:gradFill rotWithShape="1">
        <a:gsLst>
          <a:gs pos="0">
            <a:schemeClr val="phClr">
              <a:tint val="93000"/>
              <a:satMod val="150000"/>
              <a:shade val="98000"/>
              <a:lumMod val="102000"/>
            </a:schemeClr>
          </a:gs>
          <a:gs pos="50000">
            <a:schemeClr val="phClr">
              <a:tint val="98000"/>
              <a:satMod val="130000"/>
              <a:shade val="90000"/>
              <a:lumMod val="103000"/>
            </a:schemeClr>
          </a:gs>
          <a:gs pos="100000">
            <a:schemeClr val="phClr">
              <a:shade val="63000"/>
              <a:satMod val="120000"/>
            </a:schemeClr>
          </a:gs>
        </a:gsLst>
        <a:lin ang="5400000" scaled="0"/>
      </a:gradFill>
    </a:bgFillStyleLst>
  </a:fmtScheme>
</a:themeOverride>
</file>

<file path=ppt/theme/themeOverride9.xml><?xml version="1.0" encoding="utf-8"?>
<a:themeOverride xmlns:a="http://schemas.openxmlformats.org/drawingml/2006/main">
  <a:clrScheme name="Офіс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A5A5A5"/>
    </a:accent3>
    <a:accent4>
      <a:srgbClr val="FFC000"/>
    </a:accent4>
    <a:accent5>
      <a:srgbClr val="4472C4"/>
    </a:accent5>
    <a:accent6>
      <a:srgbClr val="70AD47"/>
    </a:accent6>
    <a:hlink>
      <a:srgbClr val="0563C1"/>
    </a:hlink>
    <a:folHlink>
      <a:srgbClr val="954F72"/>
    </a:folHlink>
  </a:clrScheme>
  <a:fontScheme name="Офіс">
    <a:majorFont>
      <a:latin typeface="Calibri Light" panose="020F0302020204030204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 panose="020F0502020204030204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Офіс">
    <a:fillStyleLst>
      <a:solidFill>
        <a:schemeClr val="phClr"/>
      </a:solidFill>
      <a:gradFill rotWithShape="1">
        <a:gsLst>
          <a:gs pos="0">
            <a:schemeClr val="phClr">
              <a:lumMod val="110000"/>
              <a:satMod val="105000"/>
              <a:tint val="67000"/>
            </a:schemeClr>
          </a:gs>
          <a:gs pos="50000">
            <a:schemeClr val="phClr">
              <a:lumMod val="105000"/>
              <a:satMod val="103000"/>
              <a:tint val="73000"/>
            </a:schemeClr>
          </a:gs>
          <a:gs pos="100000">
            <a:schemeClr val="phClr">
              <a:lumMod val="105000"/>
              <a:satMod val="109000"/>
              <a:tint val="81000"/>
            </a:schemeClr>
          </a:gs>
        </a:gsLst>
        <a:lin ang="5400000" scaled="0"/>
      </a:gradFill>
      <a:gradFill rotWithShape="1">
        <a:gsLst>
          <a:gs pos="0">
            <a:schemeClr val="phClr">
              <a:satMod val="103000"/>
              <a:lumMod val="102000"/>
              <a:tint val="94000"/>
            </a:schemeClr>
          </a:gs>
          <a:gs pos="50000">
            <a:schemeClr val="phClr">
              <a:satMod val="110000"/>
              <a:lumMod val="100000"/>
              <a:shade val="100000"/>
            </a:schemeClr>
          </a:gs>
          <a:gs pos="100000">
            <a:schemeClr val="phClr">
              <a:lumMod val="99000"/>
              <a:satMod val="120000"/>
              <a:shade val="78000"/>
            </a:schemeClr>
          </a:gs>
        </a:gsLst>
        <a:lin ang="5400000" scaled="0"/>
      </a:gradFill>
    </a:fillStyleLst>
    <a:lnStyleLst>
      <a:ln w="6350" cap="flat" cmpd="sng" algn="ctr">
        <a:solidFill>
          <a:schemeClr val="phClr"/>
        </a:solidFill>
        <a:prstDash val="solid"/>
        <a:miter lim="800000"/>
      </a:ln>
      <a:ln w="12700" cap="flat" cmpd="sng" algn="ctr">
        <a:solidFill>
          <a:schemeClr val="phClr"/>
        </a:solidFill>
        <a:prstDash val="solid"/>
        <a:miter lim="800000"/>
      </a:ln>
      <a:ln w="19050" cap="flat" cmpd="sng" algn="ctr">
        <a:solidFill>
          <a:schemeClr val="phClr"/>
        </a:solidFill>
        <a:prstDash val="solid"/>
        <a:miter lim="800000"/>
      </a:ln>
    </a:lnStyleLst>
    <a:effectStyleLst>
      <a:effectStyle>
        <a:effectLst/>
      </a:effectStyle>
      <a:effectStyle>
        <a:effectLst/>
      </a:effectStyle>
      <a:effectStyle>
        <a:effectLst>
          <a:outerShdw blurRad="57150" dist="19050" dir="5400000" algn="ctr" rotWithShape="0">
            <a:srgbClr val="000000">
              <a:alpha val="63000"/>
            </a:srgbClr>
          </a:outerShdw>
        </a:effectLst>
      </a:effectStyle>
    </a:effectStyleLst>
    <a:bgFillStyleLst>
      <a:solidFill>
        <a:schemeClr val="phClr"/>
      </a:solidFill>
      <a:solidFill>
        <a:schemeClr val="phClr">
          <a:tint val="95000"/>
          <a:satMod val="170000"/>
        </a:schemeClr>
      </a:solidFill>
      <a:gradFill rotWithShape="1">
        <a:gsLst>
          <a:gs pos="0">
            <a:schemeClr val="phClr">
              <a:tint val="93000"/>
              <a:satMod val="150000"/>
              <a:shade val="98000"/>
              <a:lumMod val="102000"/>
            </a:schemeClr>
          </a:gs>
          <a:gs pos="50000">
            <a:schemeClr val="phClr">
              <a:tint val="98000"/>
              <a:satMod val="130000"/>
              <a:shade val="90000"/>
              <a:lumMod val="103000"/>
            </a:schemeClr>
          </a:gs>
          <a:gs pos="100000">
            <a:schemeClr val="phClr">
              <a:shade val="63000"/>
              <a:satMod val="120000"/>
            </a:schemeClr>
          </a:gs>
        </a:gsLst>
        <a:lin ang="5400000" scaled="0"/>
      </a:gradFill>
    </a:bgFillStyleLst>
  </a:fmtScheme>
</a:themeOverride>
</file>

<file path=ppt/theme/themeOverride10.xml><?xml version="1.0" encoding="utf-8"?>
<a:themeOverride xmlns:a="http://schemas.openxmlformats.org/drawingml/2006/main">
  <a:clrScheme name="Офіс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A5A5A5"/>
    </a:accent3>
    <a:accent4>
      <a:srgbClr val="FFC000"/>
    </a:accent4>
    <a:accent5>
      <a:srgbClr val="4472C4"/>
    </a:accent5>
    <a:accent6>
      <a:srgbClr val="70AD47"/>
    </a:accent6>
    <a:hlink>
      <a:srgbClr val="0563C1"/>
    </a:hlink>
    <a:folHlink>
      <a:srgbClr val="954F72"/>
    </a:folHlink>
  </a:clrScheme>
  <a:fontScheme name="Офіс">
    <a:majorFont>
      <a:latin typeface="Calibri Light" panose="020F0302020204030204"/>
      <a:ea typeface=""/>
      <a:cs typeface=""/>
      <a:font script="Jpan" typeface="游ゴシック Light"/>
      <a:font script="Hang" typeface="맑은 고딕"/>
      <a:font script="Hans" typeface="等线 Light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 panose="020F0502020204030204"/>
      <a:ea typeface=""/>
      <a:cs typeface=""/>
      <a:font script="Jpan" typeface="游ゴシック"/>
      <a:font script="Hang" typeface="맑은 고딕"/>
      <a:font script="Hans" typeface="等线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Офіс">
    <a:fillStyleLst>
      <a:solidFill>
        <a:schemeClr val="phClr"/>
      </a:solidFill>
      <a:gradFill rotWithShape="1">
        <a:gsLst>
          <a:gs pos="0">
            <a:schemeClr val="phClr">
              <a:lumMod val="110000"/>
              <a:satMod val="105000"/>
              <a:tint val="67000"/>
            </a:schemeClr>
          </a:gs>
          <a:gs pos="50000">
            <a:schemeClr val="phClr">
              <a:lumMod val="105000"/>
              <a:satMod val="103000"/>
              <a:tint val="73000"/>
            </a:schemeClr>
          </a:gs>
          <a:gs pos="100000">
            <a:schemeClr val="phClr">
              <a:lumMod val="105000"/>
              <a:satMod val="109000"/>
              <a:tint val="81000"/>
            </a:schemeClr>
          </a:gs>
        </a:gsLst>
        <a:lin ang="5400000" scaled="0"/>
      </a:gradFill>
      <a:gradFill rotWithShape="1">
        <a:gsLst>
          <a:gs pos="0">
            <a:schemeClr val="phClr">
              <a:satMod val="103000"/>
              <a:lumMod val="102000"/>
              <a:tint val="94000"/>
            </a:schemeClr>
          </a:gs>
          <a:gs pos="50000">
            <a:schemeClr val="phClr">
              <a:satMod val="110000"/>
              <a:lumMod val="100000"/>
              <a:shade val="100000"/>
            </a:schemeClr>
          </a:gs>
          <a:gs pos="100000">
            <a:schemeClr val="phClr">
              <a:lumMod val="99000"/>
              <a:satMod val="120000"/>
              <a:shade val="78000"/>
            </a:schemeClr>
          </a:gs>
        </a:gsLst>
        <a:lin ang="5400000" scaled="0"/>
      </a:gradFill>
    </a:fillStyleLst>
    <a:lnStyleLst>
      <a:ln w="6350" cap="flat" cmpd="sng" algn="ctr">
        <a:solidFill>
          <a:schemeClr val="phClr"/>
        </a:solidFill>
        <a:prstDash val="solid"/>
        <a:miter lim="800000"/>
      </a:ln>
      <a:ln w="12700" cap="flat" cmpd="sng" algn="ctr">
        <a:solidFill>
          <a:schemeClr val="phClr"/>
        </a:solidFill>
        <a:prstDash val="solid"/>
        <a:miter lim="800000"/>
      </a:ln>
      <a:ln w="19050" cap="flat" cmpd="sng" algn="ctr">
        <a:solidFill>
          <a:schemeClr val="phClr"/>
        </a:solidFill>
        <a:prstDash val="solid"/>
        <a:miter lim="800000"/>
      </a:ln>
    </a:lnStyleLst>
    <a:effectStyleLst>
      <a:effectStyle>
        <a:effectLst/>
      </a:effectStyle>
      <a:effectStyle>
        <a:effectLst/>
      </a:effectStyle>
      <a:effectStyle>
        <a:effectLst>
          <a:outerShdw blurRad="57150" dist="19050" dir="5400000" algn="ctr" rotWithShape="0">
            <a:srgbClr val="000000">
              <a:alpha val="63000"/>
            </a:srgbClr>
          </a:outerShdw>
        </a:effectLst>
      </a:effectStyle>
    </a:effectStyleLst>
    <a:bgFillStyleLst>
      <a:solidFill>
        <a:schemeClr val="phClr"/>
      </a:solidFill>
      <a:solidFill>
        <a:schemeClr val="phClr">
          <a:tint val="95000"/>
          <a:satMod val="170000"/>
        </a:schemeClr>
      </a:solidFill>
      <a:gradFill rotWithShape="1">
        <a:gsLst>
          <a:gs pos="0">
            <a:schemeClr val="phClr">
              <a:tint val="93000"/>
              <a:satMod val="150000"/>
              <a:shade val="98000"/>
              <a:lumMod val="102000"/>
            </a:schemeClr>
          </a:gs>
          <a:gs pos="50000">
            <a:schemeClr val="phClr">
              <a:tint val="98000"/>
              <a:satMod val="130000"/>
              <a:shade val="90000"/>
              <a:lumMod val="103000"/>
            </a:schemeClr>
          </a:gs>
          <a:gs pos="100000">
            <a:schemeClr val="phClr">
              <a:shade val="63000"/>
              <a:satMod val="120000"/>
            </a:schemeClr>
          </a:gs>
        </a:gsLst>
        <a:lin ang="5400000" scaled="0"/>
      </a:gradFill>
    </a:bgFillStyleLst>
  </a:fmtScheme>
</a:themeOverride>
</file>

<file path=ppt/theme/themeOverride11.xml><?xml version="1.0" encoding="utf-8"?>
<a:themeOverride xmlns:a="http://schemas.openxmlformats.org/drawingml/2006/main">
  <a:clrScheme name="Офіс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A5A5A5"/>
    </a:accent3>
    <a:accent4>
      <a:srgbClr val="FFC000"/>
    </a:accent4>
    <a:accent5>
      <a:srgbClr val="4472C4"/>
    </a:accent5>
    <a:accent6>
      <a:srgbClr val="70AD47"/>
    </a:accent6>
    <a:hlink>
      <a:srgbClr val="0563C1"/>
    </a:hlink>
    <a:folHlink>
      <a:srgbClr val="954F72"/>
    </a:folHlink>
  </a:clrScheme>
  <a:fontScheme name="Офіс">
    <a:majorFont>
      <a:latin typeface="Calibri Light" panose="020F0302020204030204"/>
      <a:ea typeface=""/>
      <a:cs typeface=""/>
      <a:font script="Jpan" typeface="游ゴシック Light"/>
      <a:font script="Hang" typeface="맑은 고딕"/>
      <a:font script="Hans" typeface="等线 Light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 panose="020F0502020204030204"/>
      <a:ea typeface=""/>
      <a:cs typeface=""/>
      <a:font script="Jpan" typeface="游ゴシック"/>
      <a:font script="Hang" typeface="맑은 고딕"/>
      <a:font script="Hans" typeface="等线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Офіс">
    <a:fillStyleLst>
      <a:solidFill>
        <a:schemeClr val="phClr"/>
      </a:solidFill>
      <a:gradFill rotWithShape="1">
        <a:gsLst>
          <a:gs pos="0">
            <a:schemeClr val="phClr">
              <a:lumMod val="110000"/>
              <a:satMod val="105000"/>
              <a:tint val="67000"/>
            </a:schemeClr>
          </a:gs>
          <a:gs pos="50000">
            <a:schemeClr val="phClr">
              <a:lumMod val="105000"/>
              <a:satMod val="103000"/>
              <a:tint val="73000"/>
            </a:schemeClr>
          </a:gs>
          <a:gs pos="100000">
            <a:schemeClr val="phClr">
              <a:lumMod val="105000"/>
              <a:satMod val="109000"/>
              <a:tint val="81000"/>
            </a:schemeClr>
          </a:gs>
        </a:gsLst>
        <a:lin ang="5400000" scaled="0"/>
      </a:gradFill>
      <a:gradFill rotWithShape="1">
        <a:gsLst>
          <a:gs pos="0">
            <a:schemeClr val="phClr">
              <a:satMod val="103000"/>
              <a:lumMod val="102000"/>
              <a:tint val="94000"/>
            </a:schemeClr>
          </a:gs>
          <a:gs pos="50000">
            <a:schemeClr val="phClr">
              <a:satMod val="110000"/>
              <a:lumMod val="100000"/>
              <a:shade val="100000"/>
            </a:schemeClr>
          </a:gs>
          <a:gs pos="100000">
            <a:schemeClr val="phClr">
              <a:lumMod val="99000"/>
              <a:satMod val="120000"/>
              <a:shade val="78000"/>
            </a:schemeClr>
          </a:gs>
        </a:gsLst>
        <a:lin ang="5400000" scaled="0"/>
      </a:gradFill>
    </a:fillStyleLst>
    <a:lnStyleLst>
      <a:ln w="6350" cap="flat" cmpd="sng" algn="ctr">
        <a:solidFill>
          <a:schemeClr val="phClr"/>
        </a:solidFill>
        <a:prstDash val="solid"/>
        <a:miter lim="800000"/>
      </a:ln>
      <a:ln w="12700" cap="flat" cmpd="sng" algn="ctr">
        <a:solidFill>
          <a:schemeClr val="phClr"/>
        </a:solidFill>
        <a:prstDash val="solid"/>
        <a:miter lim="800000"/>
      </a:ln>
      <a:ln w="19050" cap="flat" cmpd="sng" algn="ctr">
        <a:solidFill>
          <a:schemeClr val="phClr"/>
        </a:solidFill>
        <a:prstDash val="solid"/>
        <a:miter lim="800000"/>
      </a:ln>
    </a:lnStyleLst>
    <a:effectStyleLst>
      <a:effectStyle>
        <a:effectLst/>
      </a:effectStyle>
      <a:effectStyle>
        <a:effectLst/>
      </a:effectStyle>
      <a:effectStyle>
        <a:effectLst>
          <a:outerShdw blurRad="57150" dist="19050" dir="5400000" algn="ctr" rotWithShape="0">
            <a:srgbClr val="000000">
              <a:alpha val="63000"/>
            </a:srgbClr>
          </a:outerShdw>
        </a:effectLst>
      </a:effectStyle>
    </a:effectStyleLst>
    <a:bgFillStyleLst>
      <a:solidFill>
        <a:schemeClr val="phClr"/>
      </a:solidFill>
      <a:solidFill>
        <a:schemeClr val="phClr">
          <a:tint val="95000"/>
          <a:satMod val="170000"/>
        </a:schemeClr>
      </a:solidFill>
      <a:gradFill rotWithShape="1">
        <a:gsLst>
          <a:gs pos="0">
            <a:schemeClr val="phClr">
              <a:tint val="93000"/>
              <a:satMod val="150000"/>
              <a:shade val="98000"/>
              <a:lumMod val="102000"/>
            </a:schemeClr>
          </a:gs>
          <a:gs pos="50000">
            <a:schemeClr val="phClr">
              <a:tint val="98000"/>
              <a:satMod val="130000"/>
              <a:shade val="90000"/>
              <a:lumMod val="103000"/>
            </a:schemeClr>
          </a:gs>
          <a:gs pos="100000">
            <a:schemeClr val="phClr">
              <a:shade val="63000"/>
              <a:satMod val="120000"/>
            </a:schemeClr>
          </a:gs>
        </a:gsLst>
        <a:lin ang="5400000" scaled="0"/>
      </a:gradFill>
    </a:bgFillStyleLst>
  </a:fmt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>PowerPoint_16x9_NBU_Temp</Template>
  <TotalTime>1499</TotalTime>
  <Words>537</Words>
  <Application>Microsoft Office PowerPoint</Application>
  <PresentationFormat>Екран (16:9)</PresentationFormat>
  <Paragraphs>150</Paragraphs>
  <Slides>6</Slides>
  <Notes>0</Notes>
  <HiddenSlides>0</HiddenSlides>
  <MMClips>0</MMClips>
  <ScaleCrop>false</ScaleCrop>
  <HeadingPairs>
    <vt:vector size="6" baseType="variant">
      <vt:variant>
        <vt:lpstr>Використані шрифти</vt:lpstr>
      </vt:variant>
      <vt:variant>
        <vt:i4>5</vt:i4>
      </vt:variant>
      <vt:variant>
        <vt:lpstr>Тема</vt:lpstr>
      </vt:variant>
      <vt:variant>
        <vt:i4>4</vt:i4>
      </vt:variant>
      <vt:variant>
        <vt:lpstr>Заголовки слайдів</vt:lpstr>
      </vt:variant>
      <vt:variant>
        <vt:i4>6</vt:i4>
      </vt:variant>
    </vt:vector>
  </HeadingPairs>
  <TitlesOfParts>
    <vt:vector size="15" baseType="lpstr">
      <vt:lpstr>Arial</vt:lpstr>
      <vt:lpstr>Calibri</vt:lpstr>
      <vt:lpstr>Symbol</vt:lpstr>
      <vt:lpstr>Tahoma</vt:lpstr>
      <vt:lpstr>Wingdings</vt:lpstr>
      <vt:lpstr>PowerPoint_4x3_NBU_Templ</vt:lpstr>
      <vt:lpstr>Основні слайди</vt:lpstr>
      <vt:lpstr>Фінальні слайди</vt:lpstr>
      <vt:lpstr>Титульні слайди</vt:lpstr>
      <vt:lpstr>Презентація PowerPoint</vt:lpstr>
      <vt:lpstr>Платіжний ландшафт України – системи переказу, 01.10.2018 </vt:lpstr>
      <vt:lpstr>Діяльність в Україні систем переказу коштів  за 2017 рік</vt:lpstr>
      <vt:lpstr>Діяльність в Україні систем переказу коштів  1 півріччя 2018 року</vt:lpstr>
      <vt:lpstr>Діяльність в Україні систем переказу коштів  1 півріччя 2018 року у розрізі країн </vt:lpstr>
      <vt:lpstr>Діяльність в Україні систем переказу коштів  у розрізі країн </vt:lpstr>
    </vt:vector>
  </TitlesOfParts>
  <Company>NBU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Презентація PowerPoint</dc:title>
  <dc:creator>Піскунова Юлія Борисівна</dc:creator>
  <cp:lastModifiedBy>Святенко Анна Юріївна</cp:lastModifiedBy>
  <cp:revision>150</cp:revision>
  <cp:lastPrinted>2018-10-16T06:28:12Z</cp:lastPrinted>
  <dcterms:created xsi:type="dcterms:W3CDTF">2018-07-17T12:14:19Z</dcterms:created>
  <dcterms:modified xsi:type="dcterms:W3CDTF">2018-10-16T14:52:11Z</dcterms:modified>
</cp:coreProperties>
</file>