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4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10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1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3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4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5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6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7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8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9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20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1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62" r:id="rId2"/>
  </p:sldMasterIdLst>
  <p:notesMasterIdLst>
    <p:notesMasterId r:id="rId27"/>
  </p:notesMasterIdLst>
  <p:handoutMasterIdLst>
    <p:handoutMasterId r:id="rId28"/>
  </p:handoutMasterIdLst>
  <p:sldIdLst>
    <p:sldId id="380" r:id="rId3"/>
    <p:sldId id="406" r:id="rId4"/>
    <p:sldId id="383" r:id="rId5"/>
    <p:sldId id="384" r:id="rId6"/>
    <p:sldId id="385" r:id="rId7"/>
    <p:sldId id="389" r:id="rId8"/>
    <p:sldId id="418" r:id="rId9"/>
    <p:sldId id="391" r:id="rId10"/>
    <p:sldId id="412" r:id="rId11"/>
    <p:sldId id="387" r:id="rId12"/>
    <p:sldId id="404" r:id="rId13"/>
    <p:sldId id="392" r:id="rId14"/>
    <p:sldId id="415" r:id="rId15"/>
    <p:sldId id="394" r:id="rId16"/>
    <p:sldId id="395" r:id="rId17"/>
    <p:sldId id="396" r:id="rId18"/>
    <p:sldId id="397" r:id="rId19"/>
    <p:sldId id="398" r:id="rId20"/>
    <p:sldId id="399" r:id="rId21"/>
    <p:sldId id="400" r:id="rId22"/>
    <p:sldId id="401" r:id="rId23"/>
    <p:sldId id="419" r:id="rId24"/>
    <p:sldId id="414" r:id="rId25"/>
    <p:sldId id="329" r:id="rId26"/>
  </p:sldIdLst>
  <p:sldSz cx="12192000" cy="6858000"/>
  <p:notesSz cx="6797675" cy="99298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van Vyshnevskiy" initials="IV" lastIdx="2" clrIdx="0">
    <p:extLst>
      <p:ext uri="{19B8F6BF-5375-455C-9EA6-DF929625EA0E}">
        <p15:presenceInfo xmlns:p15="http://schemas.microsoft.com/office/powerpoint/2012/main" userId="f9d1ede39d05f53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837"/>
    <a:srgbClr val="008543"/>
    <a:srgbClr val="008000"/>
    <a:srgbClr val="009900"/>
    <a:srgbClr val="FFB3B5"/>
    <a:srgbClr val="FF7979"/>
    <a:srgbClr val="7DC5FF"/>
    <a:srgbClr val="002F6C"/>
    <a:srgbClr val="5D417E"/>
    <a:srgbClr val="7695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67" autoAdjust="0"/>
    <p:restoredTop sz="95865" autoAdjust="0"/>
  </p:normalViewPr>
  <p:slideViewPr>
    <p:cSldViewPr>
      <p:cViewPr varScale="1">
        <p:scale>
          <a:sx n="83" d="100"/>
          <a:sy n="83" d="100"/>
        </p:scale>
        <p:origin x="451" y="8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8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9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0.xlsx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uk-UA" dirty="0" smtClean="0"/>
              <a:t>ВВП</a:t>
            </a:r>
            <a:r>
              <a:rPr lang="en-US" dirty="0" smtClean="0"/>
              <a:t>, </a:t>
            </a:r>
            <a:r>
              <a:rPr lang="uk-UA" dirty="0" smtClean="0"/>
              <a:t>інфляція</a:t>
            </a:r>
            <a:r>
              <a:rPr lang="en-US" dirty="0" smtClean="0"/>
              <a:t>, </a:t>
            </a:r>
            <a:r>
              <a:rPr lang="uk-UA" dirty="0" smtClean="0"/>
              <a:t>ОВДП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Зростання ВВП у %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Arkusz1!$A$2:$A$6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Arkusz1!$B$2:$B$6</c:f>
              <c:numCache>
                <c:formatCode>General</c:formatCode>
                <c:ptCount val="5"/>
                <c:pt idx="0">
                  <c:v>0</c:v>
                </c:pt>
                <c:pt idx="1">
                  <c:v>-6.6</c:v>
                </c:pt>
                <c:pt idx="2">
                  <c:v>-9.8000000000000007</c:v>
                </c:pt>
                <c:pt idx="3">
                  <c:v>2.2999999999999998</c:v>
                </c:pt>
                <c:pt idx="4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586-4B33-8AB1-218548814025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Рівень інфляції у %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Arkusz1!$A$2:$A$6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Arkusz1!$C$2:$C$6</c:f>
              <c:numCache>
                <c:formatCode>General</c:formatCode>
                <c:ptCount val="5"/>
                <c:pt idx="0">
                  <c:v>-0.3</c:v>
                </c:pt>
                <c:pt idx="1">
                  <c:v>12.1</c:v>
                </c:pt>
                <c:pt idx="2">
                  <c:v>48.7</c:v>
                </c:pt>
                <c:pt idx="3">
                  <c:v>13.9</c:v>
                </c:pt>
                <c:pt idx="4">
                  <c:v>12.8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586-4B33-8AB1-218548814025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Середньозважена дохідність ОВДП,%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Arkusz1!$A$2:$A$6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Arkusz1!$D$2:$D$6</c:f>
              <c:numCache>
                <c:formatCode>General</c:formatCode>
                <c:ptCount val="5"/>
                <c:pt idx="0">
                  <c:v>12.96</c:v>
                </c:pt>
                <c:pt idx="1">
                  <c:v>15.24</c:v>
                </c:pt>
                <c:pt idx="2">
                  <c:v>17</c:v>
                </c:pt>
                <c:pt idx="3">
                  <c:v>14.86</c:v>
                </c:pt>
                <c:pt idx="4">
                  <c:v>15.02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586-4B33-8AB1-2185488140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16040064"/>
        <c:axId val="116041600"/>
      </c:lineChart>
      <c:catAx>
        <c:axId val="116040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16041600"/>
        <c:crosses val="autoZero"/>
        <c:auto val="1"/>
        <c:lblAlgn val="ctr"/>
        <c:lblOffset val="100"/>
        <c:noMultiLvlLbl val="0"/>
      </c:catAx>
      <c:valAx>
        <c:axId val="1160416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16040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0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Банківські активи, млрд. грн.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7.3487205125356489E-2"/>
                  <c:y val="-2.65750086944221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2411-4D77-A8C1-A64AD5C9C799}"/>
                </c:ext>
              </c:extLst>
            </c:dLbl>
            <c:dLbl>
              <c:idx val="4"/>
              <c:layout>
                <c:manualLayout>
                  <c:x val="-2.9394882050142578E-2"/>
                  <c:y val="-3.72050121721910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2411-4D77-A8C1-A64AD5C9C79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Sheet1!$B$2:$B$6</c:f>
              <c:numCache>
                <c:formatCode>#,##0</c:formatCode>
                <c:ptCount val="5"/>
                <c:pt idx="0">
                  <c:v>1277.50865109651</c:v>
                </c:pt>
                <c:pt idx="1">
                  <c:v>1316.7178696866501</c:v>
                </c:pt>
                <c:pt idx="2">
                  <c:v>1252.5704427619198</c:v>
                </c:pt>
                <c:pt idx="3">
                  <c:v>1256.2986223808498</c:v>
                </c:pt>
                <c:pt idx="4">
                  <c:v>1336.3579999999999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411-4D77-A8C1-A64AD5C9C79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ОВДП, млрд. грн.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6.1239337604463727E-2"/>
                  <c:y val="-2.65750086944221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2411-4D77-A8C1-A64AD5C9C799}"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2411-4D77-A8C1-A64AD5C9C79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Sheet1!$C$2:$C$6</c:f>
              <c:numCache>
                <c:formatCode>#,##0</c:formatCode>
                <c:ptCount val="5"/>
                <c:pt idx="0">
                  <c:v>93.951440509480008</c:v>
                </c:pt>
                <c:pt idx="1">
                  <c:v>109.91628999185001</c:v>
                </c:pt>
                <c:pt idx="2">
                  <c:v>89.291816086909989</c:v>
                </c:pt>
                <c:pt idx="3">
                  <c:v>247.88212555568001</c:v>
                </c:pt>
                <c:pt idx="4">
                  <c:v>352.17256902259965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411-4D77-A8C1-A64AD5C9C7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9310080"/>
        <c:axId val="59311616"/>
      </c:lineChart>
      <c:lineChart>
        <c:grouping val="standar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Частка облігацій в активах, %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8.8184646150427884E-2"/>
                  <c:y val="-1.59450052166533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2411-4D77-A8C1-A64AD5C9C799}"/>
                </c:ext>
              </c:extLst>
            </c:dLbl>
            <c:dLbl>
              <c:idx val="4"/>
              <c:layout>
                <c:manualLayout>
                  <c:x val="9.7982940167141968E-3"/>
                  <c:y val="7.97250260832664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2411-4D77-A8C1-A64AD5C9C79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Sheet1!$D$2:$D$6</c:f>
              <c:numCache>
                <c:formatCode>0%</c:formatCode>
                <c:ptCount val="5"/>
                <c:pt idx="0">
                  <c:v>7.3542703940861529E-2</c:v>
                </c:pt>
                <c:pt idx="1">
                  <c:v>8.3477480272981838E-2</c:v>
                </c:pt>
                <c:pt idx="2">
                  <c:v>7.1286861831116974E-2</c:v>
                </c:pt>
                <c:pt idx="3">
                  <c:v>0.19731146810135874</c:v>
                </c:pt>
                <c:pt idx="4">
                  <c:v>0.26353160532028069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411-4D77-A8C1-A64AD5C9C7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9319040"/>
        <c:axId val="59313152"/>
      </c:lineChart>
      <c:catAx>
        <c:axId val="59310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9311616"/>
        <c:crosses val="autoZero"/>
        <c:auto val="1"/>
        <c:lblAlgn val="ctr"/>
        <c:lblOffset val="100"/>
        <c:noMultiLvlLbl val="0"/>
      </c:catAx>
      <c:valAx>
        <c:axId val="59311616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15000"/>
                  <a:lumOff val="85000"/>
                </a:schemeClr>
              </a:solidFill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solidFill>
              <a:schemeClr val="accent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9310080"/>
        <c:crosses val="autoZero"/>
        <c:crossBetween val="between"/>
        <c:majorUnit val="500"/>
      </c:valAx>
      <c:valAx>
        <c:axId val="59313152"/>
        <c:scaling>
          <c:orientation val="minMax"/>
        </c:scaling>
        <c:delete val="0"/>
        <c:axPos val="r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9319040"/>
        <c:crosses val="max"/>
        <c:crossBetween val="between"/>
      </c:valAx>
      <c:catAx>
        <c:axId val="5931904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crossAx val="5931315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uk-UA" dirty="0" smtClean="0"/>
              <a:t>К-сть активних банків в Україні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Active banks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AE-46D6-B210-E3F8ACC0EC8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Active banks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3AE-46D6-B210-E3F8ACC0EC8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59717120"/>
        <c:axId val="59718656"/>
      </c:barChart>
      <c:catAx>
        <c:axId val="5971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59718656"/>
        <c:crosses val="autoZero"/>
        <c:auto val="1"/>
        <c:lblAlgn val="ctr"/>
        <c:lblOffset val="100"/>
        <c:noMultiLvlLbl val="0"/>
      </c:catAx>
      <c:valAx>
        <c:axId val="597186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crossAx val="5971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uk-UA" dirty="0" smtClean="0"/>
              <a:t>Активи банків</a:t>
            </a:r>
            <a:r>
              <a:rPr lang="en-US" dirty="0" smtClean="0"/>
              <a:t>, </a:t>
            </a:r>
            <a:r>
              <a:rPr lang="en-US" dirty="0"/>
              <a:t>%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Державні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Sheet1!$B$1:$C$1</c:f>
              <c:strCache>
                <c:ptCount val="2"/>
                <c:pt idx="0">
                  <c:v>2017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54.9</c:v>
                </c:pt>
                <c:pt idx="1">
                  <c:v>22.1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9F6-49E4-80FF-E3961ABCD8BA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Приватні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Sheet1!$B$1:$C$1</c:f>
              <c:strCache>
                <c:ptCount val="2"/>
                <c:pt idx="0">
                  <c:v>2017</c:v>
                </c:pt>
                <c:pt idx="1">
                  <c:v>2014</c:v>
                </c:pt>
              </c:strCache>
            </c:strRef>
          </c:cat>
          <c:val>
            <c:numRef>
              <c:f>Sheet1!$B$3:$C$3</c:f>
              <c:numCache>
                <c:formatCode>General</c:formatCode>
                <c:ptCount val="2"/>
                <c:pt idx="0">
                  <c:v>14</c:v>
                </c:pt>
                <c:pt idx="1">
                  <c:v>47.1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9F6-49E4-80FF-E3961ABCD8BA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Іноземні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Sheet1!$B$1:$C$1</c:f>
              <c:strCache>
                <c:ptCount val="2"/>
                <c:pt idx="0">
                  <c:v>2017</c:v>
                </c:pt>
                <c:pt idx="1">
                  <c:v>2014</c:v>
                </c:pt>
              </c:strCache>
            </c:strRef>
          </c:cat>
          <c:val>
            <c:numRef>
              <c:f>Sheet1!$B$4:$C$4</c:f>
              <c:numCache>
                <c:formatCode>General</c:formatCode>
                <c:ptCount val="2"/>
                <c:pt idx="0">
                  <c:v>31.1</c:v>
                </c:pt>
                <c:pt idx="1">
                  <c:v>30.8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9F6-49E4-80FF-E3961ABCD8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9845248"/>
        <c:axId val="59851136"/>
      </c:barChart>
      <c:catAx>
        <c:axId val="598452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9851136"/>
        <c:crosses val="autoZero"/>
        <c:auto val="1"/>
        <c:lblAlgn val="ctr"/>
        <c:lblOffset val="100"/>
        <c:noMultiLvlLbl val="0"/>
      </c:catAx>
      <c:valAx>
        <c:axId val="598511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9845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uk-UA" b="0" dirty="0" smtClean="0"/>
              <a:t>Сприятливе ділове середовище</a:t>
            </a:r>
            <a:endParaRPr lang="en-US" b="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3.9228801634524045E-2"/>
          <c:y val="0.47829703994333933"/>
          <c:w val="0.92154239673095106"/>
          <c:h val="0.40331127448225007"/>
        </c:manualLayout>
      </c:layout>
      <c:areaChart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3A-4A23-984A-93D9A95627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Column2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53A-4A23-984A-93D9A956272F}"/>
                </c:ext>
              </c:extLst>
            </c:dLbl>
            <c:dLbl>
              <c:idx val="1"/>
              <c:layout>
                <c:manualLayout>
                  <c:x val="-0.12298124135522005"/>
                  <c:y val="3.50779793679524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453A-4A23-984A-93D9A95627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0</c:v>
                </c:pt>
                <c:pt idx="1">
                  <c:v>62.8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53A-4A23-984A-93D9A95627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9887616"/>
        <c:axId val="59889152"/>
      </c:areaChart>
      <c:catAx>
        <c:axId val="598876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9889152"/>
        <c:crosses val="autoZero"/>
        <c:auto val="1"/>
        <c:lblAlgn val="ctr"/>
        <c:lblOffset val="100"/>
        <c:noMultiLvlLbl val="0"/>
      </c:catAx>
      <c:valAx>
        <c:axId val="5988915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one"/>
        <c:crossAx val="5988761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uk-UA" dirty="0" smtClean="0"/>
              <a:t>Макроекономічна</a:t>
            </a:r>
            <a:r>
              <a:rPr lang="uk-UA" baseline="0" dirty="0" smtClean="0"/>
              <a:t> стабільність 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areaChart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50000"/>
                    <a:satMod val="300000"/>
                  </a:schemeClr>
                </a:gs>
                <a:gs pos="35000">
                  <a:schemeClr val="accent1">
                    <a:tint val="37000"/>
                    <a:satMod val="300000"/>
                  </a:schemeClr>
                </a:gs>
                <a:gs pos="100000">
                  <a:schemeClr val="accent1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A17-4169-A4EA-A94BB18F474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Column2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50000"/>
                    <a:satMod val="300000"/>
                  </a:schemeClr>
                </a:gs>
                <a:gs pos="35000">
                  <a:schemeClr val="accent2">
                    <a:tint val="37000"/>
                    <a:satMod val="300000"/>
                  </a:schemeClr>
                </a:gs>
                <a:gs pos="100000">
                  <a:schemeClr val="accent2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A17-4169-A4EA-A94BB18F4749}"/>
                </c:ext>
              </c:extLst>
            </c:dLbl>
            <c:dLbl>
              <c:idx val="1"/>
              <c:layout>
                <c:manualLayout>
                  <c:x val="-0.12298124135522005"/>
                  <c:y val="3.50779793679524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1A17-4169-A4EA-A94BB18F474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0</c:v>
                </c:pt>
                <c:pt idx="1">
                  <c:v>60.6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A17-4169-A4EA-A94BB18F47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9940864"/>
        <c:axId val="59942400"/>
      </c:areaChart>
      <c:catAx>
        <c:axId val="59940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9942400"/>
        <c:crosses val="autoZero"/>
        <c:auto val="1"/>
        <c:lblAlgn val="ctr"/>
        <c:lblOffset val="100"/>
        <c:noMultiLvlLbl val="0"/>
      </c:catAx>
      <c:valAx>
        <c:axId val="5994240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one"/>
        <c:crossAx val="5994086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uk-UA" dirty="0" smtClean="0"/>
              <a:t>Політичні ризики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areaChart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50000"/>
                    <a:satMod val="300000"/>
                  </a:schemeClr>
                </a:gs>
                <a:gs pos="35000">
                  <a:schemeClr val="accent1">
                    <a:tint val="37000"/>
                    <a:satMod val="300000"/>
                  </a:schemeClr>
                </a:gs>
                <a:gs pos="100000">
                  <a:schemeClr val="accent1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361-44DA-B7F3-DE0E31F89CA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rgbClr val="FFB3B5">
                <a:alpha val="34902"/>
              </a:srgbClr>
            </a:solidFill>
            <a:ln w="9525" cap="flat" cmpd="sng" algn="ctr">
              <a:solidFill>
                <a:schemeClr val="accent1"/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361-44DA-B7F3-DE0E31F89CA1}"/>
                </c:ext>
              </c:extLst>
            </c:dLbl>
            <c:dLbl>
              <c:idx val="1"/>
              <c:layout>
                <c:manualLayout>
                  <c:x val="-0.12298124135522005"/>
                  <c:y val="3.50779793679524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F361-44DA-B7F3-DE0E31F89CA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0</c:v>
                </c:pt>
                <c:pt idx="1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361-44DA-B7F3-DE0E31F89C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1403136"/>
        <c:axId val="61404672"/>
      </c:areaChart>
      <c:catAx>
        <c:axId val="614031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61404672"/>
        <c:crosses val="autoZero"/>
        <c:auto val="1"/>
        <c:lblAlgn val="ctr"/>
        <c:lblOffset val="100"/>
        <c:noMultiLvlLbl val="0"/>
      </c:catAx>
      <c:valAx>
        <c:axId val="6140467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one"/>
        <c:crossAx val="6140313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uk-UA" dirty="0" smtClean="0"/>
              <a:t>Суми договорів за видами устаткування</a:t>
            </a:r>
            <a:r>
              <a:rPr lang="en-US" dirty="0" smtClean="0"/>
              <a:t>, </a:t>
            </a:r>
            <a:r>
              <a:rPr lang="uk-UA" dirty="0" smtClean="0"/>
              <a:t>грн.</a:t>
            </a:r>
            <a:endParaRPr lang="uk-UA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5659229836706606"/>
          <c:y val="1.4191597568983579E-2"/>
          <c:w val="0.84340770163293377"/>
          <c:h val="0.67161820509141645"/>
        </c:manualLayout>
      </c:layout>
      <c:barChart>
        <c:barDir val="col"/>
        <c:grouping val="stacked"/>
        <c:varyColors val="0"/>
        <c:ser>
          <c:idx val="1"/>
          <c:order val="1"/>
          <c:tx>
            <c:strRef>
              <c:f>Лист1!$C$1</c:f>
              <c:strCache>
                <c:ptCount val="1"/>
                <c:pt idx="0">
                  <c:v>Інше</c:v>
                </c:pt>
              </c:strCache>
            </c:strRef>
          </c:tx>
          <c:invertIfNegative val="0"/>
          <c:dLbls>
            <c:delete val="1"/>
          </c:dLbls>
          <c:cat>
            <c:numRef>
              <c:f>Лист1!$A$2:$A$7</c:f>
              <c:numCache>
                <c:formatCode>m/d/yyyy</c:formatCode>
                <c:ptCount val="6"/>
                <c:pt idx="0">
                  <c:v>41274</c:v>
                </c:pt>
                <c:pt idx="1">
                  <c:v>41639</c:v>
                </c:pt>
                <c:pt idx="2">
                  <c:v>42004</c:v>
                </c:pt>
                <c:pt idx="3">
                  <c:v>42369</c:v>
                </c:pt>
                <c:pt idx="4">
                  <c:v>42735</c:v>
                </c:pt>
                <c:pt idx="5" formatCode="dd/mm/yyyy">
                  <c:v>43008</c:v>
                </c:pt>
              </c:numCache>
            </c:numRef>
          </c:cat>
          <c:val>
            <c:numRef>
              <c:f>Лист1!$C$2:$C$7</c:f>
              <c:numCache>
                <c:formatCode>#,##0</c:formatCode>
                <c:ptCount val="6"/>
                <c:pt idx="0">
                  <c:v>8581</c:v>
                </c:pt>
                <c:pt idx="1">
                  <c:v>8655</c:v>
                </c:pt>
                <c:pt idx="2">
                  <c:v>6851</c:v>
                </c:pt>
                <c:pt idx="3">
                  <c:v>5872</c:v>
                </c:pt>
                <c:pt idx="4">
                  <c:v>4478</c:v>
                </c:pt>
                <c:pt idx="5">
                  <c:v>4930.7000000000007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2A4-4EDD-915E-63D46A707AA7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Комп'ютерне та телекомунікаційне обладнання </c:v>
                </c:pt>
              </c:strCache>
            </c:strRef>
          </c:tx>
          <c:spPr>
            <a:ln w="25400">
              <a:noFill/>
            </a:ln>
          </c:spPr>
          <c:invertIfNegative val="0"/>
          <c:dLbls>
            <c:delete val="1"/>
          </c:dLbls>
          <c:cat>
            <c:numRef>
              <c:f>Лист1!$A$2:$A$7</c:f>
              <c:numCache>
                <c:formatCode>m/d/yyyy</c:formatCode>
                <c:ptCount val="6"/>
                <c:pt idx="0">
                  <c:v>41274</c:v>
                </c:pt>
                <c:pt idx="1">
                  <c:v>41639</c:v>
                </c:pt>
                <c:pt idx="2">
                  <c:v>42004</c:v>
                </c:pt>
                <c:pt idx="3">
                  <c:v>42369</c:v>
                </c:pt>
                <c:pt idx="4">
                  <c:v>42735</c:v>
                </c:pt>
                <c:pt idx="5" formatCode="dd/mm/yyyy">
                  <c:v>43008</c:v>
                </c:pt>
              </c:numCache>
            </c:numRef>
          </c:cat>
          <c:val>
            <c:numRef>
              <c:f>Лист1!$D$2:$D$7</c:f>
              <c:numCache>
                <c:formatCode>#,##0</c:formatCode>
                <c:ptCount val="6"/>
                <c:pt idx="0">
                  <c:v>1940</c:v>
                </c:pt>
                <c:pt idx="1">
                  <c:v>1044</c:v>
                </c:pt>
                <c:pt idx="2">
                  <c:v>483</c:v>
                </c:pt>
                <c:pt idx="3">
                  <c:v>25</c:v>
                </c:pt>
                <c:pt idx="4">
                  <c:v>26</c:v>
                </c:pt>
                <c:pt idx="5">
                  <c:v>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2A4-4EDD-915E-63D46A707AA7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Сільськогосподарська техніка </c:v>
                </c:pt>
              </c:strCache>
            </c:strRef>
          </c:tx>
          <c:spPr>
            <a:ln w="25400"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Лист1!$A$2:$A$7</c:f>
              <c:numCache>
                <c:formatCode>m/d/yyyy</c:formatCode>
                <c:ptCount val="6"/>
                <c:pt idx="0">
                  <c:v>41274</c:v>
                </c:pt>
                <c:pt idx="1">
                  <c:v>41639</c:v>
                </c:pt>
                <c:pt idx="2">
                  <c:v>42004</c:v>
                </c:pt>
                <c:pt idx="3">
                  <c:v>42369</c:v>
                </c:pt>
                <c:pt idx="4">
                  <c:v>42735</c:v>
                </c:pt>
                <c:pt idx="5" formatCode="dd/mm/yyyy">
                  <c:v>43008</c:v>
                </c:pt>
              </c:numCache>
            </c:numRef>
          </c:cat>
          <c:val>
            <c:numRef>
              <c:f>Лист1!$E$2:$E$7</c:f>
              <c:numCache>
                <c:formatCode>#,##0</c:formatCode>
                <c:ptCount val="6"/>
                <c:pt idx="0">
                  <c:v>6477</c:v>
                </c:pt>
                <c:pt idx="1">
                  <c:v>7675</c:v>
                </c:pt>
                <c:pt idx="2">
                  <c:v>8876</c:v>
                </c:pt>
                <c:pt idx="3">
                  <c:v>5736</c:v>
                </c:pt>
                <c:pt idx="4">
                  <c:v>4845</c:v>
                </c:pt>
                <c:pt idx="5">
                  <c:v>5353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2A4-4EDD-915E-63D46A707AA7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Транспорт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Лист1!$A$2:$A$7</c:f>
              <c:numCache>
                <c:formatCode>m/d/yyyy</c:formatCode>
                <c:ptCount val="6"/>
                <c:pt idx="0">
                  <c:v>41274</c:v>
                </c:pt>
                <c:pt idx="1">
                  <c:v>41639</c:v>
                </c:pt>
                <c:pt idx="2">
                  <c:v>42004</c:v>
                </c:pt>
                <c:pt idx="3">
                  <c:v>42369</c:v>
                </c:pt>
                <c:pt idx="4">
                  <c:v>42735</c:v>
                </c:pt>
                <c:pt idx="5" formatCode="dd/mm/yyyy">
                  <c:v>43008</c:v>
                </c:pt>
              </c:numCache>
            </c:numRef>
          </c:cat>
          <c:val>
            <c:numRef>
              <c:f>Лист1!$F$2:$F$7</c:f>
              <c:numCache>
                <c:formatCode>#,##0</c:formatCode>
                <c:ptCount val="6"/>
                <c:pt idx="0">
                  <c:v>24425</c:v>
                </c:pt>
                <c:pt idx="1">
                  <c:v>50469</c:v>
                </c:pt>
                <c:pt idx="2">
                  <c:v>42363</c:v>
                </c:pt>
                <c:pt idx="3">
                  <c:v>14714</c:v>
                </c:pt>
                <c:pt idx="4">
                  <c:v>13828</c:v>
                </c:pt>
                <c:pt idx="5">
                  <c:v>13822.7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016-4FE9-BEE0-95DADBADC51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87909504"/>
        <c:axId val="88090880"/>
      </c:barChar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Усього</c:v>
                </c:pt>
              </c:strCache>
            </c:strRef>
          </c:tx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Лист1!$A$2:$A$7</c:f>
              <c:numCache>
                <c:formatCode>m/d/yyyy</c:formatCode>
                <c:ptCount val="6"/>
                <c:pt idx="0">
                  <c:v>41274</c:v>
                </c:pt>
                <c:pt idx="1">
                  <c:v>41639</c:v>
                </c:pt>
                <c:pt idx="2">
                  <c:v>42004</c:v>
                </c:pt>
                <c:pt idx="3">
                  <c:v>42369</c:v>
                </c:pt>
                <c:pt idx="4">
                  <c:v>42735</c:v>
                </c:pt>
                <c:pt idx="5" formatCode="dd/mm/yyyy">
                  <c:v>43008</c:v>
                </c:pt>
              </c:numCache>
            </c:numRef>
          </c:cat>
          <c:val>
            <c:numRef>
              <c:f>Лист1!$B$2:$B$7</c:f>
              <c:numCache>
                <c:formatCode>#,##0</c:formatCode>
                <c:ptCount val="6"/>
                <c:pt idx="0">
                  <c:v>41423</c:v>
                </c:pt>
                <c:pt idx="1">
                  <c:v>67842</c:v>
                </c:pt>
                <c:pt idx="2">
                  <c:v>58573</c:v>
                </c:pt>
                <c:pt idx="3">
                  <c:v>26348</c:v>
                </c:pt>
                <c:pt idx="4">
                  <c:v>23178</c:v>
                </c:pt>
                <c:pt idx="5">
                  <c:v>24139.4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2A4-4EDD-915E-63D46A707A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8226432"/>
        <c:axId val="88179456"/>
      </c:lineChart>
      <c:dateAx>
        <c:axId val="87909504"/>
        <c:scaling>
          <c:orientation val="minMax"/>
        </c:scaling>
        <c:delete val="1"/>
        <c:axPos val="b"/>
        <c:numFmt formatCode="m/d/yyyy" sourceLinked="1"/>
        <c:majorTickMark val="none"/>
        <c:minorTickMark val="none"/>
        <c:tickLblPos val="none"/>
        <c:crossAx val="88090880"/>
        <c:crosses val="autoZero"/>
        <c:auto val="1"/>
        <c:lblOffset val="100"/>
        <c:baseTimeUnit val="years"/>
      </c:dateAx>
      <c:valAx>
        <c:axId val="88090880"/>
        <c:scaling>
          <c:orientation val="minMax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crossAx val="87909504"/>
        <c:crosses val="autoZero"/>
        <c:crossBetween val="between"/>
      </c:valAx>
      <c:valAx>
        <c:axId val="88179456"/>
        <c:scaling>
          <c:orientation val="minMax"/>
        </c:scaling>
        <c:delete val="0"/>
        <c:axPos val="r"/>
        <c:numFmt formatCode="#,##0" sourceLinked="1"/>
        <c:majorTickMark val="out"/>
        <c:minorTickMark val="none"/>
        <c:tickLblPos val="nextTo"/>
        <c:crossAx val="88226432"/>
        <c:crosses val="max"/>
        <c:crossBetween val="between"/>
      </c:valAx>
      <c:dateAx>
        <c:axId val="88226432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88179456"/>
        <c:crosses val="autoZero"/>
        <c:auto val="1"/>
        <c:lblOffset val="100"/>
        <c:baseTimeUnit val="months"/>
      </c:dateAx>
      <c:dTable>
        <c:showHorzBorder val="1"/>
        <c:showVertBorder val="1"/>
        <c:showOutline val="1"/>
        <c:showKeys val="1"/>
      </c:dTable>
    </c:plotArea>
    <c:plotVisOnly val="1"/>
    <c:dispBlanksAs val="zero"/>
    <c:showDLblsOverMax val="0"/>
  </c:chart>
  <c:txPr>
    <a:bodyPr/>
    <a:lstStyle/>
    <a:p>
      <a:pPr>
        <a:defRPr sz="11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uk-UA" dirty="0" smtClean="0">
                <a:latin typeface="Arial Narrow" pitchFamily="34" charset="0"/>
              </a:rPr>
              <a:t>Лізинг</a:t>
            </a:r>
            <a:r>
              <a:rPr lang="uk-UA" baseline="0" dirty="0" smtClean="0">
                <a:latin typeface="Arial Narrow" pitchFamily="34" charset="0"/>
              </a:rPr>
              <a:t> в Японії – </a:t>
            </a:r>
            <a:r>
              <a:rPr lang="en-US" dirty="0" smtClean="0">
                <a:latin typeface="Arial Narrow" pitchFamily="34" charset="0"/>
              </a:rPr>
              <a:t>2017</a:t>
            </a:r>
            <a:r>
              <a:rPr lang="uk-UA" dirty="0" smtClean="0">
                <a:latin typeface="Arial Narrow" pitchFamily="34" charset="0"/>
              </a:rPr>
              <a:t> р.</a:t>
            </a:r>
            <a:endParaRPr lang="en-US" dirty="0">
              <a:latin typeface="Arial Narrow" pitchFamily="34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Leasing NBV Japan 2017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CFF6-4BB8-89EA-E0749A99531F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CFF6-4BB8-89EA-E0749A99531F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CFF6-4BB8-89EA-E0749A99531F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CFF6-4BB8-89EA-E0749A99531F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CFF6-4BB8-89EA-E0749A99531F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hade val="51000"/>
                      <a:satMod val="130000"/>
                    </a:schemeClr>
                  </a:gs>
                  <a:gs pos="80000">
                    <a:schemeClr val="accent6">
                      <a:shade val="93000"/>
                      <a:satMod val="130000"/>
                    </a:schemeClr>
                  </a:gs>
                  <a:gs pos="100000">
                    <a:schemeClr val="accent6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CFF6-4BB8-89EA-E0749A99531F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uk-UA" smtClean="0"/>
                      <a:t>ІТ та телеком.</a:t>
                    </a:r>
                    <a:r>
                      <a:rPr lang="uk-UA" baseline="0" dirty="0"/>
                      <a:t>
</a:t>
                    </a:r>
                    <a:fld id="{4E7A4558-5071-4D2A-A6E4-4171AFB1E0D2}" type="PERCENTAGE">
                      <a:rPr lang="en-US" baseline="0"/>
                      <a:pPr/>
                      <a:t>[PERCENTAGE]</a:t>
                    </a:fld>
                    <a:endParaRPr lang="uk-UA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CFF6-4BB8-89EA-E0749A99531F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uk-UA" smtClean="0"/>
                      <a:t>Транспорт</a:t>
                    </a:r>
                    <a:r>
                      <a:rPr lang="uk-UA" baseline="0" dirty="0"/>
                      <a:t>
</a:t>
                    </a:r>
                    <a:fld id="{7DCCB4B7-91C2-478D-91DD-6A696D3445BF}" type="PERCENTAGE">
                      <a:rPr lang="en-US" baseline="0"/>
                      <a:pPr/>
                      <a:t>[PERCENTAGE]</a:t>
                    </a:fld>
                    <a:endParaRPr lang="uk-UA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CFF6-4BB8-89EA-E0749A99531F}"/>
                </c:ext>
              </c:extLst>
            </c:dLbl>
            <c:dLbl>
              <c:idx val="2"/>
              <c:layout>
                <c:manualLayout>
                  <c:x val="-0.19184028285356208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Комерційне та для обслуговування </a:t>
                    </a:r>
                    <a:fld id="{9EA88C42-8481-4D84-AEBA-542BC3A537A5}" type="PERCENTAGE">
                      <a:rPr lang="ru-RU" baseline="0" smtClean="0"/>
                      <a:pPr/>
                      <a:t>[PERCENTAGE]</a:t>
                    </a:fld>
                    <a:endParaRPr lang="ru-RU" dirty="0" smtClean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781656813960244"/>
                      <c:h val="0.226263236833334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CFF6-4BB8-89EA-E0749A99531F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uk-UA" smtClean="0"/>
                      <a:t>Техніка</a:t>
                    </a:r>
                    <a:r>
                      <a:rPr lang="uk-UA" baseline="0" dirty="0"/>
                      <a:t>
</a:t>
                    </a:r>
                    <a:fld id="{A4C16699-24E2-47E9-B92D-51B0BD07333C}" type="PERCENTAGE">
                      <a:rPr lang="en-US" baseline="0"/>
                      <a:pPr/>
                      <a:t>[PERCENTAGE]</a:t>
                    </a:fld>
                    <a:endParaRPr lang="uk-UA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CFF6-4BB8-89EA-E0749A99531F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uk-UA" smtClean="0"/>
                      <a:t>Офісне обладнання</a:t>
                    </a:r>
                    <a:r>
                      <a:rPr lang="uk-UA" baseline="0" dirty="0"/>
                      <a:t>
</a:t>
                    </a:r>
                    <a:fld id="{2ED6FA3D-38C5-4165-8206-AB89AF8231E7}" type="PERCENTAGE">
                      <a:rPr lang="en-US" baseline="0"/>
                      <a:pPr/>
                      <a:t>[PERCENTAGE]</a:t>
                    </a:fld>
                    <a:endParaRPr lang="uk-UA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CFF6-4BB8-89EA-E0749A99531F}"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uk-UA" smtClean="0"/>
                      <a:t>Інше</a:t>
                    </a:r>
                    <a:r>
                      <a:rPr lang="uk-UA" baseline="0" dirty="0"/>
                      <a:t>
</a:t>
                    </a:r>
                    <a:fld id="{6BB26B86-1C28-4104-875A-473F7D7268C7}" type="PERCENTAGE">
                      <a:rPr lang="en-US" baseline="0"/>
                      <a:pPr/>
                      <a:t>[PERCENTAGE]</a:t>
                    </a:fld>
                    <a:endParaRPr lang="uk-UA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CFF6-4BB8-89EA-E0749A99531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Arial Narrow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Arkusz1!$A$2:$A$7</c:f>
              <c:strCache>
                <c:ptCount val="6"/>
                <c:pt idx="0">
                  <c:v>IT&amp; Telecom</c:v>
                </c:pt>
                <c:pt idx="1">
                  <c:v>Transport</c:v>
                </c:pt>
                <c:pt idx="2">
                  <c:v>Commercial and service</c:v>
                </c:pt>
                <c:pt idx="3">
                  <c:v>Machines </c:v>
                </c:pt>
                <c:pt idx="4">
                  <c:v>Office equipmnet</c:v>
                </c:pt>
                <c:pt idx="5">
                  <c:v>Other</c:v>
                </c:pt>
              </c:strCache>
            </c:strRef>
          </c:cat>
          <c:val>
            <c:numRef>
              <c:f>Arkusz1!$B$2:$B$7</c:f>
              <c:numCache>
                <c:formatCode>General</c:formatCode>
                <c:ptCount val="6"/>
                <c:pt idx="0">
                  <c:v>32.200000000000003</c:v>
                </c:pt>
                <c:pt idx="1">
                  <c:v>13.7</c:v>
                </c:pt>
                <c:pt idx="2">
                  <c:v>12.5</c:v>
                </c:pt>
                <c:pt idx="3">
                  <c:v>12.4</c:v>
                </c:pt>
                <c:pt idx="4">
                  <c:v>8.7000000000000011</c:v>
                </c:pt>
                <c:pt idx="5">
                  <c:v>20.5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2F7-4E2C-8C13-8FDA737AAAA2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Arial Narrow" pitchFamily="34" charset="0"/>
                <a:ea typeface="+mn-ea"/>
                <a:cs typeface="+mn-cs"/>
              </a:defRPr>
            </a:pPr>
            <a:r>
              <a:rPr lang="uk-UA" dirty="0" smtClean="0"/>
              <a:t>Лізинг у Німеччині</a:t>
            </a:r>
            <a:r>
              <a:rPr lang="pl-PL" dirty="0" smtClean="0"/>
              <a:t> </a:t>
            </a:r>
            <a:r>
              <a:rPr lang="uk-UA" dirty="0" smtClean="0"/>
              <a:t>- </a:t>
            </a:r>
            <a:r>
              <a:rPr lang="pl-PL" dirty="0" smtClean="0"/>
              <a:t>2017</a:t>
            </a:r>
            <a:r>
              <a:rPr lang="uk-UA" dirty="0" smtClean="0"/>
              <a:t> р.</a:t>
            </a:r>
            <a:endParaRPr lang="pl-PL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Arial Narrow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Leasing NBV Germany 2017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9525" cap="flat" cmpd="sng" algn="ctr">
                <a:solidFill>
                  <a:schemeClr val="accent1">
                    <a:shade val="50000"/>
                    <a:shade val="95000"/>
                    <a:satMod val="105000"/>
                  </a:schemeClr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0-3C34-4F16-8115-95519BD6494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9525" cap="flat" cmpd="sng" algn="ctr">
                <a:solidFill>
                  <a:schemeClr val="accent2">
                    <a:shade val="50000"/>
                    <a:shade val="95000"/>
                    <a:satMod val="105000"/>
                  </a:schemeClr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3C34-4F16-8115-95519BD6494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9525" cap="flat" cmpd="sng" algn="ctr">
                <a:solidFill>
                  <a:schemeClr val="accent3">
                    <a:shade val="50000"/>
                    <a:shade val="95000"/>
                    <a:satMod val="105000"/>
                  </a:schemeClr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2-3C34-4F16-8115-95519BD6494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9525" cap="flat" cmpd="sng" algn="ctr">
                <a:solidFill>
                  <a:schemeClr val="accent4">
                    <a:shade val="50000"/>
                    <a:shade val="95000"/>
                    <a:satMod val="105000"/>
                  </a:schemeClr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3C34-4F16-8115-95519BD6494F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ru-RU" smtClean="0"/>
                      <a:t>Пасажирський та вантажний транспорт</a:t>
                    </a:r>
                    <a:r>
                      <a:rPr lang="ru-RU" baseline="0" dirty="0"/>
                      <a:t>
</a:t>
                    </a:r>
                    <a:fld id="{A70CCC10-38F9-4681-9927-233303F9264A}" type="PERCENTAGE">
                      <a:rPr lang="ru-RU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3C34-4F16-8115-95519BD6494F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ru-RU" dirty="0" smtClean="0"/>
                      <a:t>Техніка</a:t>
                    </a:r>
                    <a:r>
                      <a:rPr lang="ru-RU" baseline="0" dirty="0"/>
                      <a:t>
</a:t>
                    </a:r>
                    <a:fld id="{9ECE6428-497B-42E6-AF90-217121C98301}" type="PERCENTAGE">
                      <a:rPr lang="en-US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C34-4F16-8115-95519BD6494F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ru-RU" smtClean="0"/>
                      <a:t>Офісне та ІТ обладнання</a:t>
                    </a:r>
                    <a:r>
                      <a:rPr lang="ru-RU" baseline="0" dirty="0"/>
                      <a:t>
</a:t>
                    </a:r>
                    <a:fld id="{1CF2D65A-9B38-488B-9A24-CFCE3A20DA5E}" type="PERCENTAGE">
                      <a:rPr lang="ru-RU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3C34-4F16-8115-95519BD6494F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ru-RU" smtClean="0"/>
                      <a:t>Інше</a:t>
                    </a:r>
                    <a:r>
                      <a:rPr lang="ru-RU" baseline="0" dirty="0"/>
                      <a:t>
</a:t>
                    </a:r>
                    <a:fld id="{60764C26-5CAC-4E86-8732-8A9B25DB5714}" type="PERCENTAGE">
                      <a:rPr lang="en-US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C34-4F16-8115-95519BD6494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dk1"/>
                    </a:solidFill>
                    <a:latin typeface="Arial Narrow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Arkusz1!$A$2:$A$5</c:f>
              <c:strCache>
                <c:ptCount val="4"/>
                <c:pt idx="0">
                  <c:v>Light and heavy transport</c:v>
                </c:pt>
                <c:pt idx="1">
                  <c:v>Machines</c:v>
                </c:pt>
                <c:pt idx="2">
                  <c:v>Office equipment &amp; IT</c:v>
                </c:pt>
                <c:pt idx="3">
                  <c:v>Other</c:v>
                </c:pt>
              </c:strCache>
            </c:strRef>
          </c:cat>
          <c:val>
            <c:numRef>
              <c:f>Arkusz1!$B$2:$B$5</c:f>
              <c:numCache>
                <c:formatCode>General</c:formatCode>
                <c:ptCount val="4"/>
                <c:pt idx="0">
                  <c:v>77</c:v>
                </c:pt>
                <c:pt idx="1">
                  <c:v>8</c:v>
                </c:pt>
                <c:pt idx="2">
                  <c:v>6</c:v>
                </c:pt>
                <c:pt idx="3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63A-40DE-87C1-45C194A6E8BF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pPr>
            <a:r>
              <a:rPr lang="uk-UA" dirty="0" smtClean="0"/>
              <a:t>Лізинг у Польщі – </a:t>
            </a:r>
            <a:r>
              <a:rPr lang="pl-PL" dirty="0" smtClean="0"/>
              <a:t>2017</a:t>
            </a:r>
            <a:r>
              <a:rPr lang="uk-UA" dirty="0" smtClean="0"/>
              <a:t> р.</a:t>
            </a:r>
            <a:endParaRPr lang="pl-PL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/>
              </a:solidFill>
              <a:latin typeface="Arial Narrow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Leasing NBV Poland 2017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E611-47B8-BDC1-1A3337C3EFB0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F5CD-4C06-B39D-8B89C9E442E2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E611-47B8-BDC1-1A3337C3EFB0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F5CD-4C06-B39D-8B89C9E442E2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ru-RU" dirty="0" smtClean="0"/>
                      <a:t>Пасажирський транспорт (до 3,5 т)</a:t>
                    </a:r>
                    <a:r>
                      <a:rPr lang="ru-RU" baseline="0" dirty="0" smtClean="0"/>
                      <a:t>
</a:t>
                    </a:r>
                    <a:fld id="{F8B15AD6-13E5-49A2-8AF4-6E817F076C14}" type="PERCENTAGE">
                      <a:rPr lang="ru-RU" baseline="0" smtClean="0"/>
                      <a:pPr/>
                      <a:t>[PERCENTAGE]</a:t>
                    </a:fld>
                    <a:endParaRPr lang="ru-RU" baseline="0" dirty="0" smtClean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E611-47B8-BDC1-1A3337C3EFB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ru-RU" smtClean="0"/>
                      <a:t>Вантажний транспорт</a:t>
                    </a:r>
                    <a:r>
                      <a:rPr lang="ru-RU" baseline="0" dirty="0"/>
                      <a:t>
</a:t>
                    </a:r>
                    <a:fld id="{D48E5492-0BE7-4098-8C47-731F9E5BCCF7}" type="PERCENTAGE">
                      <a:rPr lang="en-US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F5CD-4C06-B39D-8B89C9E442E2}"/>
                </c:ext>
              </c:extLst>
            </c:dLbl>
            <c:dLbl>
              <c:idx val="2"/>
              <c:layout>
                <c:manualLayout>
                  <c:x val="0.18565188663247939"/>
                  <c:y val="0.1692023535846444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Техніка та інше обладнання (у тому числі ІТ)</a:t>
                    </a:r>
                    <a:r>
                      <a:rPr lang="ru-RU" baseline="0" dirty="0"/>
                      <a:t>
</a:t>
                    </a:r>
                    <a:fld id="{47703A1F-5995-41DF-814F-F021069D43F1}" type="PERCENTAGE">
                      <a:rPr lang="ru-RU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885837246153935"/>
                      <c:h val="0.2747290899301786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E611-47B8-BDC1-1A3337C3EFB0}"/>
                </c:ext>
              </c:extLst>
            </c:dLbl>
            <c:dLbl>
              <c:idx val="3"/>
              <c:layout>
                <c:manualLayout>
                  <c:x val="-0.19140015144516132"/>
                  <c:y val="4.343249610442156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Інше</a:t>
                    </a:r>
                    <a:r>
                      <a:rPr lang="ru-RU" baseline="0" dirty="0" smtClean="0"/>
                      <a:t>
</a:t>
                    </a:r>
                    <a:fld id="{E33BDF77-EB9B-4333-BBC8-1980063249C7}" type="PERCENTAGE">
                      <a:rPr lang="en-US" baseline="0" smtClean="0"/>
                      <a:pPr/>
                      <a:t>[PERCENTAGE]</a:t>
                    </a:fld>
                    <a:endParaRPr lang="ru-RU" baseline="0" dirty="0" smtClean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F5CD-4C06-B39D-8B89C9E442E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Arial Narrow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Arkusz1!$A$2:$A$5</c:f>
              <c:strCache>
                <c:ptCount val="4"/>
                <c:pt idx="0">
                  <c:v>Light vehicles (up to 3,5T)</c:v>
                </c:pt>
                <c:pt idx="1">
                  <c:v>Heavy transport </c:v>
                </c:pt>
                <c:pt idx="2">
                  <c:v>Machines and other equipment (inc IT)</c:v>
                </c:pt>
                <c:pt idx="3">
                  <c:v>Other</c:v>
                </c:pt>
              </c:strCache>
            </c:strRef>
          </c:cat>
          <c:val>
            <c:numRef>
              <c:f>Arkusz1!$B$2:$B$5</c:f>
              <c:numCache>
                <c:formatCode>General</c:formatCode>
                <c:ptCount val="4"/>
                <c:pt idx="0">
                  <c:v>45</c:v>
                </c:pt>
                <c:pt idx="1">
                  <c:v>25.9</c:v>
                </c:pt>
                <c:pt idx="2">
                  <c:v>27.2</c:v>
                </c:pt>
                <c:pt idx="3">
                  <c:v>1.9000000000000001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DA0-4BE3-9247-DC07F3117E38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Arial Narrow" pitchFamily="34" charset="0"/>
                <a:ea typeface="+mn-ea"/>
                <a:cs typeface="+mn-cs"/>
              </a:defRPr>
            </a:pPr>
            <a:r>
              <a:rPr lang="uk-UA" dirty="0" smtClean="0"/>
              <a:t>Лізинг в Чилі – </a:t>
            </a:r>
            <a:r>
              <a:rPr lang="pl-PL" dirty="0" smtClean="0"/>
              <a:t>201</a:t>
            </a:r>
            <a:r>
              <a:rPr lang="en-US" dirty="0" smtClean="0"/>
              <a:t>6</a:t>
            </a:r>
            <a:r>
              <a:rPr lang="uk-UA" dirty="0" smtClean="0"/>
              <a:t> р.</a:t>
            </a:r>
            <a:endParaRPr lang="pl-PL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Arial Narrow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Leasing NBV Germany 2017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9525" cap="flat" cmpd="sng" algn="ctr">
                <a:solidFill>
                  <a:schemeClr val="accent1">
                    <a:shade val="50000"/>
                    <a:shade val="95000"/>
                    <a:satMod val="105000"/>
                  </a:schemeClr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EF20-4E14-87AA-555D9A66B1B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9525" cap="flat" cmpd="sng" algn="ctr">
                <a:solidFill>
                  <a:schemeClr val="accent2">
                    <a:shade val="50000"/>
                    <a:shade val="95000"/>
                    <a:satMod val="105000"/>
                  </a:schemeClr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E344-4309-91F0-29876E1A609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9525" cap="flat" cmpd="sng" algn="ctr">
                <a:solidFill>
                  <a:schemeClr val="accent3">
                    <a:shade val="50000"/>
                    <a:shade val="95000"/>
                    <a:satMod val="105000"/>
                  </a:schemeClr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2-E344-4309-91F0-29876E1A609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9525" cap="flat" cmpd="sng" algn="ctr">
                <a:solidFill>
                  <a:schemeClr val="accent4">
                    <a:shade val="50000"/>
                    <a:shade val="95000"/>
                    <a:satMod val="105000"/>
                  </a:schemeClr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E344-4309-91F0-29876E1A6099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9525" cap="flat" cmpd="sng" algn="ctr">
                <a:solidFill>
                  <a:schemeClr val="accent5">
                    <a:shade val="50000"/>
                    <a:shade val="95000"/>
                    <a:satMod val="105000"/>
                  </a:schemeClr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4-E344-4309-91F0-29876E1A6099}"/>
              </c:ext>
            </c:extLst>
          </c:dPt>
          <c:dLbls>
            <c:dLbl>
              <c:idx val="0"/>
              <c:layout>
                <c:manualLayout>
                  <c:x val="0.12872400142674206"/>
                  <c:y val="-5.5121946127266591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Транспорт</a:t>
                    </a:r>
                    <a:r>
                      <a:rPr lang="ru-RU" baseline="0" dirty="0"/>
                      <a:t>
</a:t>
                    </a:r>
                    <a:fld id="{E16B469D-7AC9-440B-961F-85D6435F91CA}" type="PERCENTAGE">
                      <a:rPr lang="en-US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EF20-4E14-87AA-555D9A66B1BF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ru-RU" smtClean="0"/>
                      <a:t>Нерухомість</a:t>
                    </a:r>
                    <a:r>
                      <a:rPr lang="ru-RU" baseline="0" dirty="0"/>
                      <a:t>
</a:t>
                    </a:r>
                    <a:fld id="{3A53B515-D43A-4E4F-99A9-FCD9DBCC0F5A}" type="PERCENTAGE">
                      <a:rPr lang="en-US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E344-4309-91F0-29876E1A6099}"/>
                </c:ext>
              </c:extLst>
            </c:dLbl>
            <c:dLbl>
              <c:idx val="2"/>
              <c:layout>
                <c:manualLayout>
                  <c:x val="4.6240963479691324E-2"/>
                  <c:y val="-1.4462333974758275E-2"/>
                </c:manualLayout>
              </c:layout>
              <c:tx>
                <c:rich>
                  <a:bodyPr/>
                  <a:lstStyle/>
                  <a:p>
                    <a:r>
                      <a:rPr lang="ru-RU" baseline="0" dirty="0" smtClean="0"/>
                      <a:t>ІТ</a:t>
                    </a:r>
                    <a:r>
                      <a:rPr lang="ru-RU" baseline="0" dirty="0"/>
                      <a:t>
</a:t>
                    </a:r>
                    <a:r>
                      <a:rPr lang="ru-RU" baseline="0" dirty="0" smtClean="0"/>
                      <a:t>обладнання </a:t>
                    </a:r>
                    <a:fld id="{ACF6BFC2-E7E7-4ABA-AF8B-B09F976F091B}" type="PERCENTAGE">
                      <a:rPr lang="en-US" baseline="0" smtClean="0"/>
                      <a:pPr/>
                      <a:t>[PERCENTAGE]</a:t>
                    </a:fld>
                    <a:endParaRPr lang="ru-RU" baseline="0" dirty="0" smtClean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883154308390682"/>
                      <c:h val="0.1653895003497099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E344-4309-91F0-29876E1A6099}"/>
                </c:ext>
              </c:extLst>
            </c:dLbl>
            <c:dLbl>
              <c:idx val="3"/>
              <c:layout>
                <c:manualLayout>
                  <c:x val="-7.7857455409437934E-2"/>
                  <c:y val="-0.13535028411759997"/>
                </c:manualLayout>
              </c:layout>
              <c:tx>
                <c:rich>
                  <a:bodyPr/>
                  <a:lstStyle/>
                  <a:p>
                    <a:r>
                      <a:rPr lang="ru-RU" smtClean="0"/>
                      <a:t>Медичне обладнання</a:t>
                    </a:r>
                    <a:r>
                      <a:rPr lang="ru-RU" baseline="0" dirty="0"/>
                      <a:t>
</a:t>
                    </a:r>
                    <a:fld id="{1A71D4EC-351D-448E-9111-F8B177E7E752}" type="PERCENTAGE">
                      <a:rPr lang="en-US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E344-4309-91F0-29876E1A6099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ru-RU" smtClean="0"/>
                      <a:t>Інше</a:t>
                    </a:r>
                    <a:r>
                      <a:rPr lang="ru-RU" baseline="0" dirty="0"/>
                      <a:t>
</a:t>
                    </a:r>
                    <a:fld id="{C454A630-1F0E-4C67-A558-554E7D38E630}" type="PERCENTAGE">
                      <a:rPr lang="en-US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E344-4309-91F0-29876E1A609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dk1"/>
                    </a:solidFill>
                    <a:latin typeface="Arial Narrow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Arkusz1!$A$2:$A$6</c:f>
              <c:strCache>
                <c:ptCount val="5"/>
                <c:pt idx="0">
                  <c:v>Transport</c:v>
                </c:pt>
                <c:pt idx="1">
                  <c:v>Real estate </c:v>
                </c:pt>
                <c:pt idx="2">
                  <c:v>IT equipment</c:v>
                </c:pt>
                <c:pt idx="3">
                  <c:v>Medical equipment</c:v>
                </c:pt>
                <c:pt idx="4">
                  <c:v>Other</c:v>
                </c:pt>
              </c:strCache>
            </c:strRef>
          </c:cat>
          <c:val>
            <c:numRef>
              <c:f>Arkusz1!$B$2:$B$6</c:f>
              <c:numCache>
                <c:formatCode>General</c:formatCode>
                <c:ptCount val="5"/>
                <c:pt idx="0">
                  <c:v>6.26</c:v>
                </c:pt>
                <c:pt idx="1">
                  <c:v>53.290000000000013</c:v>
                </c:pt>
                <c:pt idx="2">
                  <c:v>3.73</c:v>
                </c:pt>
                <c:pt idx="3">
                  <c:v>1.56</c:v>
                </c:pt>
                <c:pt idx="4">
                  <c:v>35.160000000000011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20-4E14-87AA-555D9A66B1BF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pPr>
            <a:r>
              <a:rPr lang="uk-UA" dirty="0" smtClean="0"/>
              <a:t>Лізинг</a:t>
            </a:r>
            <a:r>
              <a:rPr lang="uk-UA" baseline="0" dirty="0" smtClean="0"/>
              <a:t> в Естонії –</a:t>
            </a:r>
            <a:r>
              <a:rPr lang="pl-PL" dirty="0" smtClean="0"/>
              <a:t> 201</a:t>
            </a:r>
            <a:r>
              <a:rPr lang="en-US" dirty="0" smtClean="0"/>
              <a:t>6</a:t>
            </a:r>
            <a:r>
              <a:rPr lang="uk-UA" dirty="0" smtClean="0"/>
              <a:t> р.</a:t>
            </a:r>
            <a:endParaRPr lang="pl-PL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/>
              </a:solidFill>
              <a:latin typeface="Arial Narrow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Leasing NBV Estonia 2016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EAD-48F9-829F-B33FDA45ADCA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EAD-48F9-829F-B33FDA45ADCA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EAD-48F9-829F-B33FDA45ADCA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EAD-48F9-829F-B33FDA45ADCA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ru-RU" smtClean="0"/>
                      <a:t>Дорожний</a:t>
                    </a:r>
                    <a:r>
                      <a:rPr lang="ru-RU" baseline="0" smtClean="0"/>
                      <a:t> транспорт</a:t>
                    </a:r>
                    <a:r>
                      <a:rPr lang="ru-RU" baseline="0" dirty="0"/>
                      <a:t>
</a:t>
                    </a:r>
                    <a:fld id="{56114391-A08E-4E44-9443-AA377A579069}" type="PERCENTAGE">
                      <a:rPr lang="en-US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EAD-48F9-829F-B33FDA45ADCA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ru-RU" smtClean="0"/>
                      <a:t>Автомобілі</a:t>
                    </a:r>
                    <a:r>
                      <a:rPr lang="ru-RU" baseline="0" dirty="0"/>
                      <a:t>
</a:t>
                    </a:r>
                    <a:fld id="{C9283A55-8A1B-4BF1-89F0-BD938313154C}" type="PERCENTAGE">
                      <a:rPr lang="en-US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EAD-48F9-829F-B33FDA45ADCA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ru-RU" smtClean="0"/>
                      <a:t>Устаткування</a:t>
                    </a:r>
                    <a:r>
                      <a:rPr lang="ru-RU" baseline="0" dirty="0"/>
                      <a:t>
</a:t>
                    </a:r>
                    <a:fld id="{B63DA005-E70D-467F-871E-E13413097909}" type="PERCENTAGE">
                      <a:rPr lang="en-US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EAD-48F9-829F-B33FDA45ADCA}"/>
                </c:ext>
              </c:extLst>
            </c:dLbl>
            <c:dLbl>
              <c:idx val="3"/>
              <c:layout>
                <c:manualLayout>
                  <c:x val="-0.19140015144516132"/>
                  <c:y val="4.343249610442156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Нерухомість</a:t>
                    </a:r>
                    <a:r>
                      <a:rPr lang="ru-RU" baseline="0" dirty="0"/>
                      <a:t>
</a:t>
                    </a:r>
                    <a:fld id="{77CEEA1E-F0CE-46A7-A2AF-9AAA2A92AA05}" type="PERCENTAGE">
                      <a:rPr lang="en-US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EAD-48F9-829F-B33FDA45ADC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Arial Narrow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Arkusz1!$A$2:$A$5</c:f>
              <c:strCache>
                <c:ptCount val="4"/>
                <c:pt idx="0">
                  <c:v>Road transport vehicle</c:v>
                </c:pt>
                <c:pt idx="1">
                  <c:v>Motorcars</c:v>
                </c:pt>
                <c:pt idx="2">
                  <c:v>Equipment </c:v>
                </c:pt>
                <c:pt idx="3">
                  <c:v>Real estate</c:v>
                </c:pt>
              </c:strCache>
            </c:strRef>
          </c:cat>
          <c:val>
            <c:numRef>
              <c:f>Arkusz1!$B$2:$B$5</c:f>
              <c:numCache>
                <c:formatCode>General</c:formatCode>
                <c:ptCount val="4"/>
                <c:pt idx="0">
                  <c:v>20</c:v>
                </c:pt>
                <c:pt idx="1">
                  <c:v>48</c:v>
                </c:pt>
                <c:pt idx="2">
                  <c:v>31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EAD-48F9-829F-B33FDA45ADCA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pPr>
            <a:r>
              <a:rPr lang="uk-UA" dirty="0" smtClean="0"/>
              <a:t>Лізинг в Україні –</a:t>
            </a:r>
            <a:r>
              <a:rPr lang="pl-PL" dirty="0" smtClean="0"/>
              <a:t> 201</a:t>
            </a:r>
            <a:r>
              <a:rPr lang="en-US" dirty="0" smtClean="0"/>
              <a:t>6</a:t>
            </a:r>
            <a:r>
              <a:rPr lang="uk-UA" dirty="0" smtClean="0"/>
              <a:t> р.</a:t>
            </a:r>
            <a:endParaRPr lang="pl-PL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/>
              </a:solidFill>
              <a:latin typeface="Arial Narrow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Leasing NBV Ukraine 2016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3267-4E5F-8290-EB51D1475A50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3267-4E5F-8290-EB51D1475A50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3267-4E5F-8290-EB51D1475A50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3267-4E5F-8290-EB51D1475A50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ru-RU" smtClean="0"/>
                      <a:t>Транспорт</a:t>
                    </a:r>
                    <a:r>
                      <a:rPr lang="ru-RU" baseline="0" dirty="0"/>
                      <a:t>
</a:t>
                    </a:r>
                    <a:fld id="{7A717B83-8497-4D38-AD9F-D4C644E0249F}" type="PERCENTAGE">
                      <a:rPr lang="en-US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267-4E5F-8290-EB51D1475A5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ru-RU" smtClean="0"/>
                      <a:t>Сільське господарство</a:t>
                    </a:r>
                    <a:r>
                      <a:rPr lang="ru-RU" baseline="0" dirty="0"/>
                      <a:t>
</a:t>
                    </a:r>
                    <a:fld id="{DC3910FE-2636-42FE-849C-A5A52489EADE}" type="PERCENTAGE">
                      <a:rPr lang="en-US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267-4E5F-8290-EB51D1475A5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ru-RU" smtClean="0"/>
                      <a:t>Інше</a:t>
                    </a:r>
                    <a:r>
                      <a:rPr lang="ru-RU" baseline="0" dirty="0"/>
                      <a:t>
</a:t>
                    </a:r>
                    <a:fld id="{67569438-8853-4C05-B87B-1B8050BC4044}" type="PERCENTAGE">
                      <a:rPr lang="en-US" baseline="0"/>
                      <a:pPr/>
                      <a:t>[PERCENTAGE]</a:t>
                    </a:fld>
                    <a:endParaRPr lang="ru-RU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267-4E5F-8290-EB51D1475A50}"/>
                </c:ext>
              </c:extLst>
            </c:dLbl>
            <c:dLbl>
              <c:idx val="3"/>
              <c:layout>
                <c:manualLayout>
                  <c:x val="-0.19140015144516132"/>
                  <c:y val="4.343249610442156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267-4E5F-8290-EB51D1475A5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Arial Narrow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Arkusz1!$A$2:$A$4</c:f>
              <c:strCache>
                <c:ptCount val="3"/>
                <c:pt idx="0">
                  <c:v>Transport</c:v>
                </c:pt>
                <c:pt idx="1">
                  <c:v>Agriculture</c:v>
                </c:pt>
                <c:pt idx="2">
                  <c:v>Other</c:v>
                </c:pt>
              </c:strCache>
            </c:strRef>
          </c:cat>
          <c:val>
            <c:numRef>
              <c:f>Arkusz1!$B$2:$B$4</c:f>
              <c:numCache>
                <c:formatCode>0%</c:formatCode>
                <c:ptCount val="3"/>
                <c:pt idx="0">
                  <c:v>0.60000000000000064</c:v>
                </c:pt>
                <c:pt idx="1">
                  <c:v>0.21000000000000016</c:v>
                </c:pt>
                <c:pt idx="2">
                  <c:v>0.19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267-4E5F-8290-EB51D1475A50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uk-UA" dirty="0" smtClean="0"/>
              <a:t>Польща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Leasing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Sheet1!$A$2:$A$53</c:f>
              <c:strCache>
                <c:ptCount val="52"/>
                <c:pt idx="0">
                  <c:v>2017-04-02</c:v>
                </c:pt>
                <c:pt idx="51">
                  <c:v>2018-03-25</c:v>
                </c:pt>
              </c:strCache>
            </c:strRef>
          </c:cat>
          <c:val>
            <c:numRef>
              <c:f>Sheet1!$B$2:$B$53</c:f>
              <c:numCache>
                <c:formatCode>General</c:formatCode>
                <c:ptCount val="52"/>
                <c:pt idx="0">
                  <c:v>45</c:v>
                </c:pt>
                <c:pt idx="1">
                  <c:v>43</c:v>
                </c:pt>
                <c:pt idx="2">
                  <c:v>42</c:v>
                </c:pt>
                <c:pt idx="3">
                  <c:v>40</c:v>
                </c:pt>
                <c:pt idx="4">
                  <c:v>32</c:v>
                </c:pt>
                <c:pt idx="5">
                  <c:v>43</c:v>
                </c:pt>
                <c:pt idx="6">
                  <c:v>43</c:v>
                </c:pt>
                <c:pt idx="7">
                  <c:v>40</c:v>
                </c:pt>
                <c:pt idx="8">
                  <c:v>48</c:v>
                </c:pt>
                <c:pt idx="9">
                  <c:v>40</c:v>
                </c:pt>
                <c:pt idx="10">
                  <c:v>41</c:v>
                </c:pt>
                <c:pt idx="11">
                  <c:v>43</c:v>
                </c:pt>
                <c:pt idx="12">
                  <c:v>46</c:v>
                </c:pt>
                <c:pt idx="13">
                  <c:v>40</c:v>
                </c:pt>
                <c:pt idx="14">
                  <c:v>50</c:v>
                </c:pt>
                <c:pt idx="15">
                  <c:v>40</c:v>
                </c:pt>
                <c:pt idx="16">
                  <c:v>43</c:v>
                </c:pt>
                <c:pt idx="17">
                  <c:v>42</c:v>
                </c:pt>
                <c:pt idx="18">
                  <c:v>47</c:v>
                </c:pt>
                <c:pt idx="19">
                  <c:v>33</c:v>
                </c:pt>
                <c:pt idx="20">
                  <c:v>48</c:v>
                </c:pt>
                <c:pt idx="21">
                  <c:v>46</c:v>
                </c:pt>
                <c:pt idx="22">
                  <c:v>54</c:v>
                </c:pt>
                <c:pt idx="23">
                  <c:v>46</c:v>
                </c:pt>
                <c:pt idx="24">
                  <c:v>47</c:v>
                </c:pt>
                <c:pt idx="25">
                  <c:v>49</c:v>
                </c:pt>
                <c:pt idx="26">
                  <c:v>45</c:v>
                </c:pt>
                <c:pt idx="27">
                  <c:v>44</c:v>
                </c:pt>
                <c:pt idx="28">
                  <c:v>45</c:v>
                </c:pt>
                <c:pt idx="29">
                  <c:v>50</c:v>
                </c:pt>
                <c:pt idx="30">
                  <c:v>43</c:v>
                </c:pt>
                <c:pt idx="31">
                  <c:v>48</c:v>
                </c:pt>
                <c:pt idx="32">
                  <c:v>46</c:v>
                </c:pt>
                <c:pt idx="33">
                  <c:v>45</c:v>
                </c:pt>
                <c:pt idx="34">
                  <c:v>46</c:v>
                </c:pt>
                <c:pt idx="35">
                  <c:v>45</c:v>
                </c:pt>
                <c:pt idx="36">
                  <c:v>44</c:v>
                </c:pt>
                <c:pt idx="37">
                  <c:v>40</c:v>
                </c:pt>
                <c:pt idx="38">
                  <c:v>40</c:v>
                </c:pt>
                <c:pt idx="39">
                  <c:v>47</c:v>
                </c:pt>
                <c:pt idx="40">
                  <c:v>53</c:v>
                </c:pt>
                <c:pt idx="41">
                  <c:v>51</c:v>
                </c:pt>
                <c:pt idx="42">
                  <c:v>50</c:v>
                </c:pt>
                <c:pt idx="43">
                  <c:v>47</c:v>
                </c:pt>
                <c:pt idx="44">
                  <c:v>49</c:v>
                </c:pt>
                <c:pt idx="45">
                  <c:v>46</c:v>
                </c:pt>
                <c:pt idx="46">
                  <c:v>53</c:v>
                </c:pt>
                <c:pt idx="47">
                  <c:v>49</c:v>
                </c:pt>
                <c:pt idx="48">
                  <c:v>51</c:v>
                </c:pt>
                <c:pt idx="49">
                  <c:v>48</c:v>
                </c:pt>
                <c:pt idx="50">
                  <c:v>54</c:v>
                </c:pt>
                <c:pt idx="51">
                  <c:v>44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7E7-4C48-BEB6-CDDD4B888B6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pożyczka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Sheet1!$A$2:$A$53</c:f>
              <c:strCache>
                <c:ptCount val="52"/>
                <c:pt idx="0">
                  <c:v>2017-04-02</c:v>
                </c:pt>
                <c:pt idx="51">
                  <c:v>2018-03-25</c:v>
                </c:pt>
              </c:strCache>
            </c:strRef>
          </c:cat>
          <c:val>
            <c:numRef>
              <c:f>Sheet1!$C$2:$C$53</c:f>
              <c:numCache>
                <c:formatCode>General</c:formatCode>
                <c:ptCount val="52"/>
                <c:pt idx="0">
                  <c:v>24</c:v>
                </c:pt>
                <c:pt idx="1">
                  <c:v>24</c:v>
                </c:pt>
                <c:pt idx="2">
                  <c:v>19</c:v>
                </c:pt>
                <c:pt idx="3">
                  <c:v>21</c:v>
                </c:pt>
                <c:pt idx="4">
                  <c:v>20</c:v>
                </c:pt>
                <c:pt idx="5">
                  <c:v>23</c:v>
                </c:pt>
                <c:pt idx="6">
                  <c:v>20</c:v>
                </c:pt>
                <c:pt idx="7">
                  <c:v>25</c:v>
                </c:pt>
                <c:pt idx="8">
                  <c:v>24</c:v>
                </c:pt>
                <c:pt idx="9">
                  <c:v>23</c:v>
                </c:pt>
                <c:pt idx="10">
                  <c:v>23</c:v>
                </c:pt>
                <c:pt idx="11">
                  <c:v>28</c:v>
                </c:pt>
                <c:pt idx="12">
                  <c:v>26</c:v>
                </c:pt>
                <c:pt idx="13">
                  <c:v>27</c:v>
                </c:pt>
                <c:pt idx="14">
                  <c:v>28</c:v>
                </c:pt>
                <c:pt idx="15">
                  <c:v>25</c:v>
                </c:pt>
                <c:pt idx="16">
                  <c:v>26</c:v>
                </c:pt>
                <c:pt idx="17">
                  <c:v>23</c:v>
                </c:pt>
                <c:pt idx="18">
                  <c:v>23</c:v>
                </c:pt>
                <c:pt idx="19">
                  <c:v>23</c:v>
                </c:pt>
                <c:pt idx="20">
                  <c:v>25</c:v>
                </c:pt>
                <c:pt idx="21">
                  <c:v>25</c:v>
                </c:pt>
                <c:pt idx="22">
                  <c:v>24</c:v>
                </c:pt>
                <c:pt idx="23">
                  <c:v>24</c:v>
                </c:pt>
                <c:pt idx="24">
                  <c:v>23</c:v>
                </c:pt>
                <c:pt idx="25">
                  <c:v>23</c:v>
                </c:pt>
                <c:pt idx="26">
                  <c:v>25</c:v>
                </c:pt>
                <c:pt idx="27">
                  <c:v>24</c:v>
                </c:pt>
                <c:pt idx="28">
                  <c:v>26</c:v>
                </c:pt>
                <c:pt idx="29">
                  <c:v>24</c:v>
                </c:pt>
                <c:pt idx="30">
                  <c:v>20</c:v>
                </c:pt>
                <c:pt idx="31">
                  <c:v>21</c:v>
                </c:pt>
                <c:pt idx="32">
                  <c:v>28</c:v>
                </c:pt>
                <c:pt idx="33">
                  <c:v>23</c:v>
                </c:pt>
                <c:pt idx="34">
                  <c:v>21</c:v>
                </c:pt>
                <c:pt idx="35">
                  <c:v>22</c:v>
                </c:pt>
                <c:pt idx="36">
                  <c:v>26</c:v>
                </c:pt>
                <c:pt idx="37">
                  <c:v>26</c:v>
                </c:pt>
                <c:pt idx="38">
                  <c:v>18</c:v>
                </c:pt>
                <c:pt idx="39">
                  <c:v>23</c:v>
                </c:pt>
                <c:pt idx="40">
                  <c:v>25</c:v>
                </c:pt>
                <c:pt idx="41">
                  <c:v>27</c:v>
                </c:pt>
                <c:pt idx="42">
                  <c:v>28</c:v>
                </c:pt>
                <c:pt idx="43">
                  <c:v>25</c:v>
                </c:pt>
                <c:pt idx="44">
                  <c:v>26</c:v>
                </c:pt>
                <c:pt idx="45">
                  <c:v>28</c:v>
                </c:pt>
                <c:pt idx="46">
                  <c:v>26</c:v>
                </c:pt>
                <c:pt idx="47">
                  <c:v>25</c:v>
                </c:pt>
                <c:pt idx="48">
                  <c:v>21</c:v>
                </c:pt>
                <c:pt idx="49">
                  <c:v>27</c:v>
                </c:pt>
                <c:pt idx="50">
                  <c:v>28</c:v>
                </c:pt>
                <c:pt idx="51">
                  <c:v>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7E7-4C48-BEB6-CDDD4B888B61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kredyt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Sheet1!$A$2:$A$53</c:f>
              <c:strCache>
                <c:ptCount val="52"/>
                <c:pt idx="0">
                  <c:v>2017-04-02</c:v>
                </c:pt>
                <c:pt idx="51">
                  <c:v>2018-03-25</c:v>
                </c:pt>
              </c:strCache>
            </c:strRef>
          </c:cat>
          <c:val>
            <c:numRef>
              <c:f>Sheet1!$D$2:$D$53</c:f>
              <c:numCache>
                <c:formatCode>General</c:formatCode>
                <c:ptCount val="52"/>
                <c:pt idx="0">
                  <c:v>92</c:v>
                </c:pt>
                <c:pt idx="1">
                  <c:v>81</c:v>
                </c:pt>
                <c:pt idx="2">
                  <c:v>83</c:v>
                </c:pt>
                <c:pt idx="3">
                  <c:v>85</c:v>
                </c:pt>
                <c:pt idx="4">
                  <c:v>76</c:v>
                </c:pt>
                <c:pt idx="5">
                  <c:v>93</c:v>
                </c:pt>
                <c:pt idx="6">
                  <c:v>88</c:v>
                </c:pt>
                <c:pt idx="7">
                  <c:v>91</c:v>
                </c:pt>
                <c:pt idx="8">
                  <c:v>81</c:v>
                </c:pt>
                <c:pt idx="9">
                  <c:v>83</c:v>
                </c:pt>
                <c:pt idx="10">
                  <c:v>86</c:v>
                </c:pt>
                <c:pt idx="11">
                  <c:v>89</c:v>
                </c:pt>
                <c:pt idx="12">
                  <c:v>93</c:v>
                </c:pt>
                <c:pt idx="13">
                  <c:v>80</c:v>
                </c:pt>
                <c:pt idx="14">
                  <c:v>93</c:v>
                </c:pt>
                <c:pt idx="15">
                  <c:v>89</c:v>
                </c:pt>
                <c:pt idx="16">
                  <c:v>93</c:v>
                </c:pt>
                <c:pt idx="17">
                  <c:v>80</c:v>
                </c:pt>
                <c:pt idx="18">
                  <c:v>87</c:v>
                </c:pt>
                <c:pt idx="19">
                  <c:v>84</c:v>
                </c:pt>
                <c:pt idx="20">
                  <c:v>87</c:v>
                </c:pt>
                <c:pt idx="21">
                  <c:v>93</c:v>
                </c:pt>
                <c:pt idx="22">
                  <c:v>81</c:v>
                </c:pt>
                <c:pt idx="23">
                  <c:v>84</c:v>
                </c:pt>
                <c:pt idx="24">
                  <c:v>81</c:v>
                </c:pt>
                <c:pt idx="25">
                  <c:v>94</c:v>
                </c:pt>
                <c:pt idx="26">
                  <c:v>80</c:v>
                </c:pt>
                <c:pt idx="27">
                  <c:v>82</c:v>
                </c:pt>
                <c:pt idx="28">
                  <c:v>85</c:v>
                </c:pt>
                <c:pt idx="29">
                  <c:v>85</c:v>
                </c:pt>
                <c:pt idx="30">
                  <c:v>82</c:v>
                </c:pt>
                <c:pt idx="31">
                  <c:v>81</c:v>
                </c:pt>
                <c:pt idx="32">
                  <c:v>83</c:v>
                </c:pt>
                <c:pt idx="33">
                  <c:v>85</c:v>
                </c:pt>
                <c:pt idx="34">
                  <c:v>76</c:v>
                </c:pt>
                <c:pt idx="35">
                  <c:v>76</c:v>
                </c:pt>
                <c:pt idx="36">
                  <c:v>82</c:v>
                </c:pt>
                <c:pt idx="37">
                  <c:v>66</c:v>
                </c:pt>
                <c:pt idx="38">
                  <c:v>79</c:v>
                </c:pt>
                <c:pt idx="39">
                  <c:v>81</c:v>
                </c:pt>
                <c:pt idx="40">
                  <c:v>95</c:v>
                </c:pt>
                <c:pt idx="41">
                  <c:v>96</c:v>
                </c:pt>
                <c:pt idx="42">
                  <c:v>100</c:v>
                </c:pt>
                <c:pt idx="43">
                  <c:v>91</c:v>
                </c:pt>
                <c:pt idx="44">
                  <c:v>88</c:v>
                </c:pt>
                <c:pt idx="45">
                  <c:v>90</c:v>
                </c:pt>
                <c:pt idx="46">
                  <c:v>93</c:v>
                </c:pt>
                <c:pt idx="47">
                  <c:v>95</c:v>
                </c:pt>
                <c:pt idx="48">
                  <c:v>88</c:v>
                </c:pt>
                <c:pt idx="49">
                  <c:v>90</c:v>
                </c:pt>
                <c:pt idx="50">
                  <c:v>86</c:v>
                </c:pt>
                <c:pt idx="51">
                  <c:v>85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7E7-4C48-BEB6-CDDD4B888B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5206912"/>
        <c:axId val="65233280"/>
      </c:lineChart>
      <c:catAx>
        <c:axId val="65206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65233280"/>
        <c:crosses val="autoZero"/>
        <c:auto val="0"/>
        <c:lblAlgn val="ctr"/>
        <c:lblOffset val="100"/>
        <c:noMultiLvlLbl val="0"/>
      </c:catAx>
      <c:valAx>
        <c:axId val="652332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65206912"/>
        <c:crossesAt val="1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uk-UA" dirty="0" smtClean="0"/>
              <a:t>Україна</a:t>
            </a:r>
            <a:r>
              <a:rPr lang="en-US" dirty="0" smtClean="0"/>
              <a:t> 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Кредит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Sheet1!$A$2:$A$53</c:f>
              <c:strCache>
                <c:ptCount val="52"/>
                <c:pt idx="0">
                  <c:v>2017-04-02</c:v>
                </c:pt>
                <c:pt idx="51">
                  <c:v>2018-03-25</c:v>
                </c:pt>
              </c:strCache>
            </c:strRef>
          </c:cat>
          <c:val>
            <c:numRef>
              <c:f>Sheet1!$B$2:$B$53</c:f>
              <c:numCache>
                <c:formatCode>General</c:formatCode>
                <c:ptCount val="52"/>
                <c:pt idx="0">
                  <c:v>69</c:v>
                </c:pt>
                <c:pt idx="1">
                  <c:v>62</c:v>
                </c:pt>
                <c:pt idx="2">
                  <c:v>64</c:v>
                </c:pt>
                <c:pt idx="3">
                  <c:v>67</c:v>
                </c:pt>
                <c:pt idx="4">
                  <c:v>63</c:v>
                </c:pt>
                <c:pt idx="5">
                  <c:v>58</c:v>
                </c:pt>
                <c:pt idx="6">
                  <c:v>66</c:v>
                </c:pt>
                <c:pt idx="7">
                  <c:v>68</c:v>
                </c:pt>
                <c:pt idx="8">
                  <c:v>70</c:v>
                </c:pt>
                <c:pt idx="9">
                  <c:v>75</c:v>
                </c:pt>
                <c:pt idx="10">
                  <c:v>77</c:v>
                </c:pt>
                <c:pt idx="11">
                  <c:v>82</c:v>
                </c:pt>
                <c:pt idx="12">
                  <c:v>80</c:v>
                </c:pt>
                <c:pt idx="13">
                  <c:v>82</c:v>
                </c:pt>
                <c:pt idx="14">
                  <c:v>77</c:v>
                </c:pt>
                <c:pt idx="15">
                  <c:v>77</c:v>
                </c:pt>
                <c:pt idx="16">
                  <c:v>77</c:v>
                </c:pt>
                <c:pt idx="17">
                  <c:v>74</c:v>
                </c:pt>
                <c:pt idx="18">
                  <c:v>77</c:v>
                </c:pt>
                <c:pt idx="19">
                  <c:v>86</c:v>
                </c:pt>
                <c:pt idx="20">
                  <c:v>82</c:v>
                </c:pt>
                <c:pt idx="21">
                  <c:v>86</c:v>
                </c:pt>
                <c:pt idx="22">
                  <c:v>74</c:v>
                </c:pt>
                <c:pt idx="23">
                  <c:v>78</c:v>
                </c:pt>
                <c:pt idx="24">
                  <c:v>76</c:v>
                </c:pt>
                <c:pt idx="25">
                  <c:v>80</c:v>
                </c:pt>
                <c:pt idx="26">
                  <c:v>83</c:v>
                </c:pt>
                <c:pt idx="27">
                  <c:v>77</c:v>
                </c:pt>
                <c:pt idx="28">
                  <c:v>77</c:v>
                </c:pt>
                <c:pt idx="29">
                  <c:v>81</c:v>
                </c:pt>
                <c:pt idx="30">
                  <c:v>75</c:v>
                </c:pt>
                <c:pt idx="31">
                  <c:v>70</c:v>
                </c:pt>
                <c:pt idx="32">
                  <c:v>79</c:v>
                </c:pt>
                <c:pt idx="33">
                  <c:v>80</c:v>
                </c:pt>
                <c:pt idx="34">
                  <c:v>79</c:v>
                </c:pt>
                <c:pt idx="35">
                  <c:v>77</c:v>
                </c:pt>
                <c:pt idx="36">
                  <c:v>83</c:v>
                </c:pt>
                <c:pt idx="37">
                  <c:v>83</c:v>
                </c:pt>
                <c:pt idx="38">
                  <c:v>87</c:v>
                </c:pt>
                <c:pt idx="39">
                  <c:v>74</c:v>
                </c:pt>
                <c:pt idx="40">
                  <c:v>80</c:v>
                </c:pt>
                <c:pt idx="41">
                  <c:v>79</c:v>
                </c:pt>
                <c:pt idx="42">
                  <c:v>90</c:v>
                </c:pt>
                <c:pt idx="43">
                  <c:v>89</c:v>
                </c:pt>
                <c:pt idx="44">
                  <c:v>80</c:v>
                </c:pt>
                <c:pt idx="45">
                  <c:v>87</c:v>
                </c:pt>
                <c:pt idx="46">
                  <c:v>97</c:v>
                </c:pt>
                <c:pt idx="47">
                  <c:v>93</c:v>
                </c:pt>
                <c:pt idx="48">
                  <c:v>93</c:v>
                </c:pt>
                <c:pt idx="49">
                  <c:v>98</c:v>
                </c:pt>
                <c:pt idx="50">
                  <c:v>100</c:v>
                </c:pt>
                <c:pt idx="51">
                  <c:v>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ACA-4716-9088-A2342861CBA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Лізинг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Sheet1!$A$2:$A$53</c:f>
              <c:strCache>
                <c:ptCount val="52"/>
                <c:pt idx="0">
                  <c:v>2017-04-02</c:v>
                </c:pt>
                <c:pt idx="51">
                  <c:v>2018-03-25</c:v>
                </c:pt>
              </c:strCache>
            </c:strRef>
          </c:cat>
          <c:val>
            <c:numRef>
              <c:f>Sheet1!$C$2:$C$53</c:f>
              <c:numCache>
                <c:formatCode>General</c:formatCode>
                <c:ptCount val="5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  <c:pt idx="24">
                  <c:v>1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  <c:pt idx="31">
                  <c:v>1</c:v>
                </c:pt>
                <c:pt idx="32">
                  <c:v>1</c:v>
                </c:pt>
                <c:pt idx="33">
                  <c:v>1</c:v>
                </c:pt>
                <c:pt idx="34">
                  <c:v>1</c:v>
                </c:pt>
                <c:pt idx="35">
                  <c:v>1</c:v>
                </c:pt>
                <c:pt idx="36">
                  <c:v>1</c:v>
                </c:pt>
                <c:pt idx="37">
                  <c:v>1</c:v>
                </c:pt>
                <c:pt idx="38">
                  <c:v>1</c:v>
                </c:pt>
                <c:pt idx="39">
                  <c:v>1</c:v>
                </c:pt>
                <c:pt idx="40">
                  <c:v>1</c:v>
                </c:pt>
                <c:pt idx="41">
                  <c:v>1</c:v>
                </c:pt>
                <c:pt idx="42">
                  <c:v>1</c:v>
                </c:pt>
                <c:pt idx="43">
                  <c:v>1</c:v>
                </c:pt>
                <c:pt idx="44">
                  <c:v>1</c:v>
                </c:pt>
                <c:pt idx="45">
                  <c:v>1</c:v>
                </c:pt>
                <c:pt idx="46">
                  <c:v>1</c:v>
                </c:pt>
                <c:pt idx="47">
                  <c:v>1</c:v>
                </c:pt>
                <c:pt idx="48">
                  <c:v>1</c:v>
                </c:pt>
                <c:pt idx="49">
                  <c:v>1</c:v>
                </c:pt>
                <c:pt idx="50">
                  <c:v>1</c:v>
                </c:pt>
                <c:pt idx="51">
                  <c:v>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ACA-4716-9088-A2342861CBA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Лизинг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Sheet1!$A$2:$A$53</c:f>
              <c:strCache>
                <c:ptCount val="52"/>
                <c:pt idx="0">
                  <c:v>2017-04-02</c:v>
                </c:pt>
                <c:pt idx="51">
                  <c:v>2018-03-25</c:v>
                </c:pt>
              </c:strCache>
            </c:strRef>
          </c:cat>
          <c:val>
            <c:numRef>
              <c:f>Sheet1!$D$2:$D$53</c:f>
              <c:numCache>
                <c:formatCode>General</c:formatCode>
                <c:ptCount val="52"/>
                <c:pt idx="0">
                  <c:v>2</c:v>
                </c:pt>
                <c:pt idx="1">
                  <c:v>2</c:v>
                </c:pt>
                <c:pt idx="2">
                  <c:v>2</c:v>
                </c:pt>
                <c:pt idx="3">
                  <c:v>1</c:v>
                </c:pt>
                <c:pt idx="4">
                  <c:v>2</c:v>
                </c:pt>
                <c:pt idx="5">
                  <c:v>3</c:v>
                </c:pt>
                <c:pt idx="6">
                  <c:v>2</c:v>
                </c:pt>
                <c:pt idx="7">
                  <c:v>2</c:v>
                </c:pt>
                <c:pt idx="8">
                  <c:v>2</c:v>
                </c:pt>
                <c:pt idx="9">
                  <c:v>3</c:v>
                </c:pt>
                <c:pt idx="10">
                  <c:v>1</c:v>
                </c:pt>
                <c:pt idx="11">
                  <c:v>3</c:v>
                </c:pt>
                <c:pt idx="12">
                  <c:v>2</c:v>
                </c:pt>
                <c:pt idx="13">
                  <c:v>2</c:v>
                </c:pt>
                <c:pt idx="14">
                  <c:v>2</c:v>
                </c:pt>
                <c:pt idx="15">
                  <c:v>3</c:v>
                </c:pt>
                <c:pt idx="16">
                  <c:v>4</c:v>
                </c:pt>
                <c:pt idx="17">
                  <c:v>2</c:v>
                </c:pt>
                <c:pt idx="18">
                  <c:v>3</c:v>
                </c:pt>
                <c:pt idx="19">
                  <c:v>3</c:v>
                </c:pt>
                <c:pt idx="20">
                  <c:v>2</c:v>
                </c:pt>
                <c:pt idx="21">
                  <c:v>3</c:v>
                </c:pt>
                <c:pt idx="22">
                  <c:v>3</c:v>
                </c:pt>
                <c:pt idx="23">
                  <c:v>4</c:v>
                </c:pt>
                <c:pt idx="24">
                  <c:v>2</c:v>
                </c:pt>
                <c:pt idx="25">
                  <c:v>4</c:v>
                </c:pt>
                <c:pt idx="26">
                  <c:v>2</c:v>
                </c:pt>
                <c:pt idx="27">
                  <c:v>3</c:v>
                </c:pt>
                <c:pt idx="28">
                  <c:v>3</c:v>
                </c:pt>
                <c:pt idx="29">
                  <c:v>3</c:v>
                </c:pt>
                <c:pt idx="30">
                  <c:v>2</c:v>
                </c:pt>
                <c:pt idx="31">
                  <c:v>2</c:v>
                </c:pt>
                <c:pt idx="32">
                  <c:v>2</c:v>
                </c:pt>
                <c:pt idx="33">
                  <c:v>3</c:v>
                </c:pt>
                <c:pt idx="34">
                  <c:v>2</c:v>
                </c:pt>
                <c:pt idx="35">
                  <c:v>2</c:v>
                </c:pt>
                <c:pt idx="36">
                  <c:v>2</c:v>
                </c:pt>
                <c:pt idx="37">
                  <c:v>3</c:v>
                </c:pt>
                <c:pt idx="38">
                  <c:v>2</c:v>
                </c:pt>
                <c:pt idx="39">
                  <c:v>2</c:v>
                </c:pt>
                <c:pt idx="40">
                  <c:v>3</c:v>
                </c:pt>
                <c:pt idx="41">
                  <c:v>3</c:v>
                </c:pt>
                <c:pt idx="42">
                  <c:v>2</c:v>
                </c:pt>
                <c:pt idx="43">
                  <c:v>3</c:v>
                </c:pt>
                <c:pt idx="44">
                  <c:v>2</c:v>
                </c:pt>
                <c:pt idx="45">
                  <c:v>2</c:v>
                </c:pt>
                <c:pt idx="46">
                  <c:v>2</c:v>
                </c:pt>
                <c:pt idx="47">
                  <c:v>3</c:v>
                </c:pt>
                <c:pt idx="48">
                  <c:v>2</c:v>
                </c:pt>
                <c:pt idx="49">
                  <c:v>2</c:v>
                </c:pt>
                <c:pt idx="50">
                  <c:v>2</c:v>
                </c:pt>
                <c:pt idx="51">
                  <c:v>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ACA-4716-9088-A2342861CB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5347584"/>
        <c:axId val="65349120"/>
      </c:lineChart>
      <c:catAx>
        <c:axId val="65347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65349120"/>
        <c:crosses val="autoZero"/>
        <c:auto val="0"/>
        <c:lblAlgn val="ctr"/>
        <c:lblOffset val="100"/>
        <c:noMultiLvlLbl val="0"/>
      </c:catAx>
      <c:valAx>
        <c:axId val="653491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65347584"/>
        <c:crossesAt val="1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uk-UA" sz="1800" b="0" i="0" u="none" strike="noStrike" baseline="0" dirty="0" smtClean="0">
                <a:solidFill>
                  <a:schemeClr val="tx1"/>
                </a:solidFill>
              </a:rPr>
              <a:t>ТРИ НАЙПРИВАБЛИВІШІ СЕКТОРИ ЕКОНОМІКИ ДЛЯ ІНВЕСТИЦІЙ У 2018 </a:t>
            </a:r>
            <a:endParaRPr lang="en-US" sz="1400" b="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2139943852392469"/>
          <c:y val="1.469744952959481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Енергетика</c:v>
                </c:pt>
              </c:strCache>
            </c:strRef>
          </c:tx>
          <c:spPr>
            <a:solidFill>
              <a:schemeClr val="accent2">
                <a:tint val="65000"/>
              </a:schemeClr>
            </a:solidFill>
            <a:ln>
              <a:noFill/>
            </a:ln>
            <a:effectLst/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28D-46A3-A450-1963F55E886B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28D-46A3-A450-1963F55E886B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28D-46A3-A450-1963F55E886B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28D-46A3-A450-1963F55E886B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28D-46A3-A450-1963F55E886B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28D-46A3-A450-1963F55E886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Sheet1!$A$2:$A$8</c:f>
              <c:numCache>
                <c:formatCode>m/d/yyyy</c:formatCode>
                <c:ptCount val="7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  <c:pt idx="5">
                  <c:v>37266</c:v>
                </c:pt>
                <c:pt idx="6">
                  <c:v>37267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54.3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28D-46A3-A450-1963F55E886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Інфраструктура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28D-46A3-A450-1963F55E886B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28D-46A3-A450-1963F55E886B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28D-46A3-A450-1963F55E886B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B28D-46A3-A450-1963F55E886B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B28D-46A3-A450-1963F55E886B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B28D-46A3-A450-1963F55E886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Sheet1!$A$2:$A$8</c:f>
              <c:numCache>
                <c:formatCode>m/d/yyyy</c:formatCode>
                <c:ptCount val="7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  <c:pt idx="5">
                  <c:v>37266</c:v>
                </c:pt>
                <c:pt idx="6">
                  <c:v>37267</c:v>
                </c:pt>
              </c:numCache>
            </c:num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2">
                  <c:v>0</c:v>
                </c:pt>
                <c:pt idx="3">
                  <c:v>68.099999999999994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B28D-46A3-A450-1963F55E886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Сільське господарство</c:v>
                </c:pt>
              </c:strCache>
            </c:strRef>
          </c:tx>
          <c:spPr>
            <a:solidFill>
              <a:schemeClr val="accent2">
                <a:shade val="65000"/>
              </a:schemeClr>
            </a:solidFill>
            <a:ln>
              <a:noFill/>
            </a:ln>
            <a:effectLst/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B28D-46A3-A450-1963F55E886B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B28D-46A3-A450-1963F55E886B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B28D-46A3-A450-1963F55E886B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B28D-46A3-A450-1963F55E886B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B28D-46A3-A450-1963F55E886B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B28D-46A3-A450-1963F55E886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Sheet1!$A$2:$A$8</c:f>
              <c:numCache>
                <c:formatCode>m/d/yyyy</c:formatCode>
                <c:ptCount val="7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  <c:pt idx="5">
                  <c:v>37266</c:v>
                </c:pt>
                <c:pt idx="6">
                  <c:v>37267</c:v>
                </c:pt>
              </c:numCache>
            </c:numRef>
          </c:cat>
          <c:val>
            <c:numRef>
              <c:f>Sheet1!$D$2:$D$8</c:f>
              <c:numCache>
                <c:formatCode>General</c:formatCode>
                <c:ptCount val="7"/>
                <c:pt idx="5">
                  <c:v>79.8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B28D-46A3-A450-1963F55E88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2204160"/>
        <c:axId val="82205696"/>
      </c:areaChart>
      <c:dateAx>
        <c:axId val="82204160"/>
        <c:scaling>
          <c:orientation val="minMax"/>
        </c:scaling>
        <c:delete val="1"/>
        <c:axPos val="b"/>
        <c:numFmt formatCode="m/d/yyyy" sourceLinked="1"/>
        <c:majorTickMark val="none"/>
        <c:minorTickMark val="none"/>
        <c:tickLblPos val="none"/>
        <c:crossAx val="82205696"/>
        <c:crosses val="autoZero"/>
        <c:auto val="1"/>
        <c:lblOffset val="100"/>
        <c:baseTimeUnit val="days"/>
      </c:dateAx>
      <c:valAx>
        <c:axId val="822056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8220416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uk-UA" dirty="0" smtClean="0">
                <a:solidFill>
                  <a:schemeClr val="tx1"/>
                </a:solidFill>
              </a:rPr>
              <a:t>СІЛЬСЬКЕ ГОСПОДАРСТВО</a:t>
            </a:r>
            <a:endParaRPr lang="en-US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Фінансування та державна підтримка</c:v>
                </c:pt>
                <c:pt idx="1">
                  <c:v>Прискорення процесу реформування фітосан. системи</c:v>
                </c:pt>
                <c:pt idx="2">
                  <c:v>Покращення ситуації з агрологістикою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0.36599999999999999</c:v>
                </c:pt>
                <c:pt idx="1">
                  <c:v>0.4</c:v>
                </c:pt>
                <c:pt idx="2">
                  <c:v>0.85699999999999998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41-4FBA-80FD-2B3D35D1B1A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/>
            </a:solidFill>
            <a:ln>
              <a:solidFill>
                <a:schemeClr val="accent1"/>
              </a:solidFill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Фінансування та державна підтримка</c:v>
                </c:pt>
                <c:pt idx="1">
                  <c:v>Прискорення процесу реформування фітосан. системи</c:v>
                </c:pt>
                <c:pt idx="2">
                  <c:v>Покращення ситуації з агрологістикою</c:v>
                </c:pt>
              </c:strCache>
            </c:strRef>
          </c:cat>
          <c:val>
            <c:numRef>
              <c:f>Sheet1!$C$2:$C$4</c:f>
              <c:numCache>
                <c:formatCode>0%</c:formatCode>
                <c:ptCount val="3"/>
                <c:pt idx="0">
                  <c:v>0.63400000000000001</c:v>
                </c:pt>
                <c:pt idx="1">
                  <c:v>0.6</c:v>
                </c:pt>
                <c:pt idx="2">
                  <c:v>0.14300000000000002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641-4FBA-80FD-2B3D35D1B1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82719104"/>
        <c:axId val="82718720"/>
      </c:barChart>
      <c:catAx>
        <c:axId val="827191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0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82718720"/>
        <c:crosses val="autoZero"/>
        <c:auto val="1"/>
        <c:lblAlgn val="l"/>
        <c:lblOffset val="100"/>
        <c:noMultiLvlLbl val="0"/>
      </c:catAx>
      <c:valAx>
        <c:axId val="82718720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one"/>
        <c:crossAx val="827191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uk-UA" sz="1862" b="0" i="0" u="none" strike="noStrike" baseline="0" dirty="0" smtClean="0">
                <a:solidFill>
                  <a:schemeClr val="tx1"/>
                </a:solidFill>
              </a:rPr>
              <a:t>БАНКІВСЬКІ ТА ФІНАНСОВІ ПОСЛУГИ</a:t>
            </a:r>
            <a:endParaRPr lang="en-US" b="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875707449574846"/>
          <c:y val="3.527345024800197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Розробка фінансових інструментів</c:v>
                </c:pt>
                <c:pt idx="1">
                  <c:v>Належний захист прав кредиторів та реалізація застави</c:v>
                </c:pt>
                <c:pt idx="2">
                  <c:v>Лібералізація правил валютного контролю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0.48799999999999999</c:v>
                </c:pt>
                <c:pt idx="1">
                  <c:v>0.48799999999999999</c:v>
                </c:pt>
                <c:pt idx="2">
                  <c:v>0.81399999999999995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406-4D0B-B26A-217BB7579B2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/>
            </a:solidFill>
            <a:ln>
              <a:solidFill>
                <a:schemeClr val="accent1"/>
              </a:solidFill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Розробка фінансових інструментів</c:v>
                </c:pt>
                <c:pt idx="1">
                  <c:v>Належний захист прав кредиторів та реалізація застави</c:v>
                </c:pt>
                <c:pt idx="2">
                  <c:v>Лібералізація правил валютного контролю</c:v>
                </c:pt>
              </c:strCache>
            </c:strRef>
          </c:cat>
          <c:val>
            <c:numRef>
              <c:f>Sheet1!$C$2:$C$4</c:f>
              <c:numCache>
                <c:formatCode>0%</c:formatCode>
                <c:ptCount val="3"/>
                <c:pt idx="0">
                  <c:v>0.51200000000000001</c:v>
                </c:pt>
                <c:pt idx="1">
                  <c:v>0.51200000000000001</c:v>
                </c:pt>
                <c:pt idx="2">
                  <c:v>0.18600000000000005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406-4D0B-B26A-217BB7579B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82805888"/>
        <c:axId val="82807424"/>
      </c:barChart>
      <c:catAx>
        <c:axId val="828058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0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82807424"/>
        <c:crosses val="autoZero"/>
        <c:auto val="1"/>
        <c:lblAlgn val="l"/>
        <c:lblOffset val="100"/>
        <c:noMultiLvlLbl val="0"/>
      </c:catAx>
      <c:valAx>
        <c:axId val="82807424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one"/>
        <c:crossAx val="828058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uk-UA" sz="1862" b="0" i="0" u="none" strike="noStrike" baseline="0" dirty="0" smtClean="0">
                <a:solidFill>
                  <a:schemeClr val="tx1"/>
                </a:solidFill>
              </a:rPr>
              <a:t>ЕНЕРГЕТИКА</a:t>
            </a:r>
            <a:endParaRPr lang="en-US" b="0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Реформування системи дозволу та використання надр</c:v>
                </c:pt>
                <c:pt idx="1">
                  <c:v>Виконання Закону "Про ринок електричної енергії”</c:v>
                </c:pt>
                <c:pt idx="2">
                  <c:v>Реформування оподаткування розвідки та видобування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0.52</c:v>
                </c:pt>
                <c:pt idx="1">
                  <c:v>0.56000000000000005</c:v>
                </c:pt>
                <c:pt idx="2">
                  <c:v>0.56000000000000005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F8-41A2-9027-B6E23CE03FA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/>
            </a:solidFill>
            <a:ln>
              <a:solidFill>
                <a:schemeClr val="accent1"/>
              </a:solidFill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Реформування системи дозволу та використання надр</c:v>
                </c:pt>
                <c:pt idx="1">
                  <c:v>Виконання Закону "Про ринок електричної енергії”</c:v>
                </c:pt>
                <c:pt idx="2">
                  <c:v>Реформування оподаткування розвідки та видобування</c:v>
                </c:pt>
              </c:strCache>
            </c:strRef>
          </c:cat>
          <c:val>
            <c:numRef>
              <c:f>Sheet1!$C$2:$C$4</c:f>
              <c:numCache>
                <c:formatCode>0%</c:formatCode>
                <c:ptCount val="3"/>
                <c:pt idx="0">
                  <c:v>0.48</c:v>
                </c:pt>
                <c:pt idx="1">
                  <c:v>0.43999999999999995</c:v>
                </c:pt>
                <c:pt idx="2">
                  <c:v>0.43999999999999995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F8-41A2-9027-B6E23CE03F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82940672"/>
        <c:axId val="82942208"/>
      </c:barChart>
      <c:catAx>
        <c:axId val="8294067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0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82942208"/>
        <c:crosses val="autoZero"/>
        <c:auto val="1"/>
        <c:lblAlgn val="l"/>
        <c:lblOffset val="100"/>
        <c:noMultiLvlLbl val="0"/>
      </c:catAx>
      <c:valAx>
        <c:axId val="82942208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one"/>
        <c:crossAx val="82940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uk-UA" sz="1862" b="0" i="0" u="none" strike="noStrike" baseline="0" dirty="0" smtClean="0">
                <a:solidFill>
                  <a:schemeClr val="tx1"/>
                </a:solidFill>
              </a:rPr>
              <a:t>ІНФРАСТРУКТУРА</a:t>
            </a:r>
            <a:endParaRPr lang="en-US" b="0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Розробка умов інвестування у вагонобудівництво</c:v>
                </c:pt>
                <c:pt idx="1">
                  <c:v>Відродження річного транспорту</c:v>
                </c:pt>
                <c:pt idx="2">
                  <c:v>Розробка національної транспортної стратегії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0.56200000000000006</c:v>
                </c:pt>
                <c:pt idx="1">
                  <c:v>0.625</c:v>
                </c:pt>
                <c:pt idx="2">
                  <c:v>0.65600000000000003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C0A-4585-B8AF-DA33AC5FDB2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/>
            </a:solidFill>
            <a:ln>
              <a:solidFill>
                <a:schemeClr val="accent1"/>
              </a:solidFill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Розробка умов інвестування у вагонобудівництво</c:v>
                </c:pt>
                <c:pt idx="1">
                  <c:v>Відродження річного транспорту</c:v>
                </c:pt>
                <c:pt idx="2">
                  <c:v>Розробка національної транспортної стратегії</c:v>
                </c:pt>
              </c:strCache>
            </c:strRef>
          </c:cat>
          <c:val>
            <c:numRef>
              <c:f>Sheet1!$C$2:$C$4</c:f>
              <c:numCache>
                <c:formatCode>0%</c:formatCode>
                <c:ptCount val="3"/>
                <c:pt idx="0">
                  <c:v>0.43799999999999994</c:v>
                </c:pt>
                <c:pt idx="1">
                  <c:v>0.375</c:v>
                </c:pt>
                <c:pt idx="2">
                  <c:v>0.34399999999999997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C0A-4585-B8AF-DA33AC5FDB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83033088"/>
        <c:axId val="83043072"/>
      </c:barChart>
      <c:catAx>
        <c:axId val="830330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0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83043072"/>
        <c:crosses val="autoZero"/>
        <c:auto val="1"/>
        <c:lblAlgn val="l"/>
        <c:lblOffset val="100"/>
        <c:noMultiLvlLbl val="0"/>
      </c:catAx>
      <c:valAx>
        <c:axId val="83043072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one"/>
        <c:crossAx val="830330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2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15875" cap="flat" cmpd="sng" algn="ctr">
        <a:solidFill>
          <a:schemeClr val="tx1">
            <a:lumMod val="65000"/>
            <a:lumOff val="3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4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0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80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118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3">
      <cs:styleClr val="auto"/>
    </cs:fillRef>
    <cs:effectRef idx="2">
      <a:schemeClr val="dk1"/>
    </cs:effectRef>
    <cs:fontRef idx="minor">
      <a:schemeClr val="tx1"/>
    </cs:fontRef>
  </cs:dataPoint>
  <cs:dataPoint3D>
    <cs:lnRef idx="0"/>
    <cs:fillRef idx="3">
      <cs:styleClr val="auto"/>
    </cs:fillRef>
    <cs:effectRef idx="2">
      <a:schemeClr val="dk1"/>
    </cs:effectRef>
    <cs:fontRef idx="minor">
      <a:schemeClr val="tx1"/>
    </cs:fontRef>
  </cs:dataPoint3D>
  <cs:dataPointLine>
    <cs:lnRef idx="1">
      <cs:styleClr val="auto"/>
    </cs:lnRef>
    <cs:lineWidthScale>5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3">
      <cs:styleClr val="auto"/>
    </cs:fillRef>
    <cs:effectRef idx="2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0"/>
    <cs:fillRef idx="3">
      <a:schemeClr val="dk1">
        <a:tint val="95000"/>
      </a:schemeClr>
    </cs:fillRef>
    <cs:effectRef idx="2">
      <a:schemeClr val="dk1"/>
    </cs:effectRef>
    <cs:fontRef idx="minor">
      <a:schemeClr val="tx1"/>
    </cs:fontRef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0"/>
    <cs:fillRef idx="3">
      <a:schemeClr val="dk1">
        <a:tint val="5000"/>
      </a:schemeClr>
    </cs:fillRef>
    <cs:effectRef idx="2">
      <a:schemeClr val="dk1"/>
    </cs:effectRef>
    <cs:fontRef idx="minor">
      <a:schemeClr val="tx1"/>
    </cs:fontRef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134">
  <cs:axisTitle>
    <cs:lnRef idx="0"/>
    <cs:fillRef idx="0"/>
    <cs:effectRef idx="0"/>
    <cs:fontRef idx="minor">
      <a:schemeClr val="dk1"/>
    </cs:fontRef>
    <cs:defRPr sz="1000" b="1" kern="1200"/>
  </cs:axisTitle>
  <cs:categoryAxis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categoryAxis>
  <cs:chartArea>
    <cs:lnRef idx="1">
      <a:schemeClr val="dk1">
        <a:tint val="75000"/>
      </a:schemeClr>
    </cs:lnRef>
    <cs:fillRef idx="1">
      <a:schemeClr val="lt1"/>
    </cs:fillRef>
    <cs:effectRef idx="0"/>
    <cs:fontRef idx="minor">
      <a:schemeClr val="dk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dk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1">
      <cs:styleClr val="auto">
        <a:shade val="50000"/>
      </cs:styleClr>
    </cs:lnRef>
    <cs:fillRef idx="1">
      <cs:styleClr val="auto"/>
    </cs:fillRef>
    <cs:effectRef idx="0"/>
    <cs:fontRef idx="minor">
      <a:schemeClr val="dk1"/>
    </cs:fontRef>
    <cs:spPr>
      <a:ln>
        <a:round/>
      </a:ln>
    </cs:spPr>
  </cs:dataPoint>
  <cs:dataPoint3D>
    <cs:lnRef idx="1">
      <cs:styleClr val="auto">
        <a:shade val="50000"/>
      </cs:styleClr>
    </cs:lnRef>
    <cs:fillRef idx="1">
      <cs:styleClr val="auto"/>
    </cs:fillRef>
    <cs:effectRef idx="0"/>
    <cs:fontRef idx="minor">
      <a:schemeClr val="dk1"/>
    </cs:fontRef>
    <cs:spPr>
      <a:ln>
        <a:round/>
      </a:ln>
    </cs:spPr>
  </cs:dataPoint3D>
  <cs:dataPointLine>
    <cs:lnRef idx="1">
      <cs:styleClr val="auto"/>
    </cs:lnRef>
    <cs:lineWidthScale>5</cs:lineWidthScale>
    <cs:fillRef idx="0"/>
    <cs:effectRef idx="0"/>
    <cs:fontRef idx="minor">
      <a:schemeClr val="dk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dk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dk1"/>
    </cs:fontRef>
    <cs:spPr>
      <a:ln>
        <a:round/>
      </a:ln>
    </cs:spPr>
  </cs:dataPointWireframe>
  <cs:dataTable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dataTable>
  <cs:downBar>
    <cs:lnRef idx="1">
      <a:schemeClr val="dk1"/>
    </cs:lnRef>
    <cs:fillRef idx="1">
      <a:schemeClr val="dk1">
        <a:tint val="95000"/>
      </a:schemeClr>
    </cs:fillRef>
    <cs:effectRef idx="0"/>
    <cs:fontRef idx="minor">
      <a:schemeClr val="dk1"/>
    </cs:fontRef>
    <cs:spPr>
      <a:ln>
        <a:round/>
      </a:ln>
    </cs:spPr>
  </cs:downBar>
  <cs:drop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dropLine>
  <cs:errorBar>
    <cs:lnRef idx="1">
      <a:schemeClr val="dk1"/>
    </cs:lnRef>
    <cs:fillRef idx="1">
      <a:schemeClr val="dk1"/>
    </cs:fillRef>
    <cs:effectRef idx="0"/>
    <cs:fontRef idx="minor">
      <a:schemeClr val="dk1"/>
    </cs:fontRef>
    <cs:spPr>
      <a:ln>
        <a:round/>
      </a:ln>
    </cs:spPr>
  </cs:errorBar>
  <cs:floor>
    <cs:lnRef idx="1">
      <a:schemeClr val="dk1">
        <a:tint val="75000"/>
      </a:schemeClr>
    </cs:lnRef>
    <cs:fillRef idx="1">
      <a:schemeClr val="dk1">
        <a:tint val="20000"/>
      </a:schemeClr>
    </cs:fillRef>
    <cs:effectRef idx="0"/>
    <cs:fontRef idx="minor">
      <a:schemeClr val="dk1"/>
    </cs:fontRef>
    <cs:spPr>
      <a:ln>
        <a:round/>
      </a:ln>
    </cs:spPr>
  </cs:floor>
  <cs:gridlineMajor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</cs:gridlineMajor>
  <cs:gridlineMinor>
    <cs:lnRef idx="1">
      <a:schemeClr val="dk1">
        <a:tint val="50000"/>
      </a:schemeClr>
    </cs:lnRef>
    <cs:fillRef idx="0"/>
    <cs:effectRef idx="0"/>
    <cs:fontRef idx="minor">
      <a:schemeClr val="dk1"/>
    </cs:fontRef>
    <cs:spPr>
      <a:ln>
        <a:round/>
      </a:ln>
    </cs:spPr>
  </cs:gridlineMinor>
  <cs:hiLo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hiLoLine>
  <cs:leader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leaderLine>
  <cs:legend>
    <cs:lnRef idx="0"/>
    <cs:fillRef idx="0"/>
    <cs:effectRef idx="0"/>
    <cs:fontRef idx="minor">
      <a:schemeClr val="dk1"/>
    </cs:fontRef>
    <cs:defRPr sz="1000" kern="1200"/>
  </cs:legend>
  <cs:plotArea>
    <cs:lnRef idx="0"/>
    <cs:fillRef idx="1">
      <a:schemeClr val="dk1">
        <a:tint val="20000"/>
      </a:schemeClr>
    </cs:fillRef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seriesAxis>
  <cs:series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seriesLine>
  <cs:title>
    <cs:lnRef idx="0"/>
    <cs:fillRef idx="0"/>
    <cs:effectRef idx="0"/>
    <cs:fontRef idx="minor">
      <a:schemeClr val="dk1"/>
    </cs:fontRef>
    <cs:defRPr sz="1800" b="1" kern="1200"/>
  </cs:title>
  <cs:trendline>
    <cs:lnRef idx="1">
      <a:schemeClr val="dk1"/>
    </cs:lnRef>
    <cs:fillRef idx="0"/>
    <cs:effectRef idx="0"/>
    <cs:fontRef idx="minor">
      <a:schemeClr val="dk1"/>
    </cs:fontRef>
    <cs:spPr>
      <a:ln cap="rnd">
        <a:round/>
      </a:ln>
    </cs:spPr>
  </cs:trendline>
  <cs:trendlineLabel>
    <cs:lnRef idx="0"/>
    <cs:fillRef idx="0"/>
    <cs:effectRef idx="0"/>
    <cs:fontRef idx="minor">
      <a:schemeClr val="dk1"/>
    </cs:fontRef>
    <cs:defRPr sz="1000" kern="1200"/>
  </cs:trendlineLabel>
  <cs:upBar>
    <cs:lnRef idx="1">
      <a:schemeClr val="dk1"/>
    </cs:lnRef>
    <cs:fillRef idx="1">
      <a:schemeClr val="lt1"/>
    </cs:fillRef>
    <cs:effectRef idx="0"/>
    <cs:fontRef idx="minor">
      <a:schemeClr val="dk1"/>
    </cs:fontRef>
    <cs:spPr>
      <a:ln>
        <a:round/>
      </a:ln>
    </cs:spPr>
  </cs:upBar>
  <cs:valueAxis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valueAxis>
  <cs:wall>
    <cs:lnRef idx="0"/>
    <cs:fillRef idx="1">
      <a:schemeClr val="dk1">
        <a:tint val="20000"/>
      </a:schemeClr>
    </cs:fillRef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118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3">
      <cs:styleClr val="auto"/>
    </cs:fillRef>
    <cs:effectRef idx="2">
      <a:schemeClr val="dk1"/>
    </cs:effectRef>
    <cs:fontRef idx="minor">
      <a:schemeClr val="tx1"/>
    </cs:fontRef>
  </cs:dataPoint>
  <cs:dataPoint3D>
    <cs:lnRef idx="0"/>
    <cs:fillRef idx="3">
      <cs:styleClr val="auto"/>
    </cs:fillRef>
    <cs:effectRef idx="2">
      <a:schemeClr val="dk1"/>
    </cs:effectRef>
    <cs:fontRef idx="minor">
      <a:schemeClr val="tx1"/>
    </cs:fontRef>
  </cs:dataPoint3D>
  <cs:dataPointLine>
    <cs:lnRef idx="1">
      <cs:styleClr val="auto"/>
    </cs:lnRef>
    <cs:lineWidthScale>5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3">
      <cs:styleClr val="auto"/>
    </cs:fillRef>
    <cs:effectRef idx="2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0"/>
    <cs:fillRef idx="3">
      <a:schemeClr val="dk1">
        <a:tint val="95000"/>
      </a:schemeClr>
    </cs:fillRef>
    <cs:effectRef idx="2">
      <a:schemeClr val="dk1"/>
    </cs:effectRef>
    <cs:fontRef idx="minor">
      <a:schemeClr val="tx1"/>
    </cs:fontRef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0"/>
    <cs:fillRef idx="3">
      <a:schemeClr val="dk1">
        <a:tint val="5000"/>
      </a:schemeClr>
    </cs:fillRef>
    <cs:effectRef idx="2">
      <a:schemeClr val="dk1"/>
    </cs:effectRef>
    <cs:fontRef idx="minor">
      <a:schemeClr val="tx1"/>
    </cs:fontRef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134">
  <cs:axisTitle>
    <cs:lnRef idx="0"/>
    <cs:fillRef idx="0"/>
    <cs:effectRef idx="0"/>
    <cs:fontRef idx="minor">
      <a:schemeClr val="dk1"/>
    </cs:fontRef>
    <cs:defRPr sz="1000" b="1" kern="1200"/>
  </cs:axisTitle>
  <cs:categoryAxis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categoryAxis>
  <cs:chartArea>
    <cs:lnRef idx="1">
      <a:schemeClr val="dk1">
        <a:tint val="75000"/>
      </a:schemeClr>
    </cs:lnRef>
    <cs:fillRef idx="1">
      <a:schemeClr val="lt1"/>
    </cs:fillRef>
    <cs:effectRef idx="0"/>
    <cs:fontRef idx="minor">
      <a:schemeClr val="dk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dk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1">
      <cs:styleClr val="auto">
        <a:shade val="50000"/>
      </cs:styleClr>
    </cs:lnRef>
    <cs:fillRef idx="1">
      <cs:styleClr val="auto"/>
    </cs:fillRef>
    <cs:effectRef idx="0"/>
    <cs:fontRef idx="minor">
      <a:schemeClr val="dk1"/>
    </cs:fontRef>
    <cs:spPr>
      <a:ln>
        <a:round/>
      </a:ln>
    </cs:spPr>
  </cs:dataPoint>
  <cs:dataPoint3D>
    <cs:lnRef idx="1">
      <cs:styleClr val="auto">
        <a:shade val="50000"/>
      </cs:styleClr>
    </cs:lnRef>
    <cs:fillRef idx="1">
      <cs:styleClr val="auto"/>
    </cs:fillRef>
    <cs:effectRef idx="0"/>
    <cs:fontRef idx="minor">
      <a:schemeClr val="dk1"/>
    </cs:fontRef>
    <cs:spPr>
      <a:ln>
        <a:round/>
      </a:ln>
    </cs:spPr>
  </cs:dataPoint3D>
  <cs:dataPointLine>
    <cs:lnRef idx="1">
      <cs:styleClr val="auto"/>
    </cs:lnRef>
    <cs:lineWidthScale>5</cs:lineWidthScale>
    <cs:fillRef idx="0"/>
    <cs:effectRef idx="0"/>
    <cs:fontRef idx="minor">
      <a:schemeClr val="dk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dk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dk1"/>
    </cs:fontRef>
    <cs:spPr>
      <a:ln>
        <a:round/>
      </a:ln>
    </cs:spPr>
  </cs:dataPointWireframe>
  <cs:dataTable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dataTable>
  <cs:downBar>
    <cs:lnRef idx="1">
      <a:schemeClr val="dk1"/>
    </cs:lnRef>
    <cs:fillRef idx="1">
      <a:schemeClr val="dk1">
        <a:tint val="95000"/>
      </a:schemeClr>
    </cs:fillRef>
    <cs:effectRef idx="0"/>
    <cs:fontRef idx="minor">
      <a:schemeClr val="dk1"/>
    </cs:fontRef>
    <cs:spPr>
      <a:ln>
        <a:round/>
      </a:ln>
    </cs:spPr>
  </cs:downBar>
  <cs:drop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dropLine>
  <cs:errorBar>
    <cs:lnRef idx="1">
      <a:schemeClr val="dk1"/>
    </cs:lnRef>
    <cs:fillRef idx="1">
      <a:schemeClr val="dk1"/>
    </cs:fillRef>
    <cs:effectRef idx="0"/>
    <cs:fontRef idx="minor">
      <a:schemeClr val="dk1"/>
    </cs:fontRef>
    <cs:spPr>
      <a:ln>
        <a:round/>
      </a:ln>
    </cs:spPr>
  </cs:errorBar>
  <cs:floor>
    <cs:lnRef idx="1">
      <a:schemeClr val="dk1">
        <a:tint val="75000"/>
      </a:schemeClr>
    </cs:lnRef>
    <cs:fillRef idx="1">
      <a:schemeClr val="dk1">
        <a:tint val="20000"/>
      </a:schemeClr>
    </cs:fillRef>
    <cs:effectRef idx="0"/>
    <cs:fontRef idx="minor">
      <a:schemeClr val="dk1"/>
    </cs:fontRef>
    <cs:spPr>
      <a:ln>
        <a:round/>
      </a:ln>
    </cs:spPr>
  </cs:floor>
  <cs:gridlineMajor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</cs:gridlineMajor>
  <cs:gridlineMinor>
    <cs:lnRef idx="1">
      <a:schemeClr val="dk1">
        <a:tint val="50000"/>
      </a:schemeClr>
    </cs:lnRef>
    <cs:fillRef idx="0"/>
    <cs:effectRef idx="0"/>
    <cs:fontRef idx="minor">
      <a:schemeClr val="dk1"/>
    </cs:fontRef>
    <cs:spPr>
      <a:ln>
        <a:round/>
      </a:ln>
    </cs:spPr>
  </cs:gridlineMinor>
  <cs:hiLo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hiLoLine>
  <cs:leader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leaderLine>
  <cs:legend>
    <cs:lnRef idx="0"/>
    <cs:fillRef idx="0"/>
    <cs:effectRef idx="0"/>
    <cs:fontRef idx="minor">
      <a:schemeClr val="dk1"/>
    </cs:fontRef>
    <cs:defRPr sz="1000" kern="1200"/>
  </cs:legend>
  <cs:plotArea>
    <cs:lnRef idx="0"/>
    <cs:fillRef idx="1">
      <a:schemeClr val="dk1">
        <a:tint val="20000"/>
      </a:schemeClr>
    </cs:fillRef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seriesAxis>
  <cs:series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seriesLine>
  <cs:title>
    <cs:lnRef idx="0"/>
    <cs:fillRef idx="0"/>
    <cs:effectRef idx="0"/>
    <cs:fontRef idx="minor">
      <a:schemeClr val="dk1"/>
    </cs:fontRef>
    <cs:defRPr sz="1800" b="1" kern="1200"/>
  </cs:title>
  <cs:trendline>
    <cs:lnRef idx="1">
      <a:schemeClr val="dk1"/>
    </cs:lnRef>
    <cs:fillRef idx="0"/>
    <cs:effectRef idx="0"/>
    <cs:fontRef idx="minor">
      <a:schemeClr val="dk1"/>
    </cs:fontRef>
    <cs:spPr>
      <a:ln cap="rnd">
        <a:round/>
      </a:ln>
    </cs:spPr>
  </cs:trendline>
  <cs:trendlineLabel>
    <cs:lnRef idx="0"/>
    <cs:fillRef idx="0"/>
    <cs:effectRef idx="0"/>
    <cs:fontRef idx="minor">
      <a:schemeClr val="dk1"/>
    </cs:fontRef>
    <cs:defRPr sz="1000" kern="1200"/>
  </cs:trendlineLabel>
  <cs:upBar>
    <cs:lnRef idx="1">
      <a:schemeClr val="dk1"/>
    </cs:lnRef>
    <cs:fillRef idx="1">
      <a:schemeClr val="lt1"/>
    </cs:fillRef>
    <cs:effectRef idx="0"/>
    <cs:fontRef idx="minor">
      <a:schemeClr val="dk1"/>
    </cs:fontRef>
    <cs:spPr>
      <a:ln>
        <a:round/>
      </a:ln>
    </cs:spPr>
  </cs:upBar>
  <cs:valueAxis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valueAxis>
  <cs:wall>
    <cs:lnRef idx="0"/>
    <cs:fillRef idx="1">
      <a:schemeClr val="dk1">
        <a:tint val="20000"/>
      </a:schemeClr>
    </cs:fillRef>
    <cs:effectRef idx="0"/>
    <cs:fontRef idx="minor">
      <a:schemeClr val="dk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118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3">
      <cs:styleClr val="auto"/>
    </cs:fillRef>
    <cs:effectRef idx="2">
      <a:schemeClr val="dk1"/>
    </cs:effectRef>
    <cs:fontRef idx="minor">
      <a:schemeClr val="tx1"/>
    </cs:fontRef>
  </cs:dataPoint>
  <cs:dataPoint3D>
    <cs:lnRef idx="0"/>
    <cs:fillRef idx="3">
      <cs:styleClr val="auto"/>
    </cs:fillRef>
    <cs:effectRef idx="2">
      <a:schemeClr val="dk1"/>
    </cs:effectRef>
    <cs:fontRef idx="minor">
      <a:schemeClr val="tx1"/>
    </cs:fontRef>
  </cs:dataPoint3D>
  <cs:dataPointLine>
    <cs:lnRef idx="1">
      <cs:styleClr val="auto"/>
    </cs:lnRef>
    <cs:lineWidthScale>5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3">
      <cs:styleClr val="auto"/>
    </cs:fillRef>
    <cs:effectRef idx="2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0"/>
    <cs:fillRef idx="3">
      <a:schemeClr val="dk1">
        <a:tint val="95000"/>
      </a:schemeClr>
    </cs:fillRef>
    <cs:effectRef idx="2">
      <a:schemeClr val="dk1"/>
    </cs:effectRef>
    <cs:fontRef idx="minor">
      <a:schemeClr val="tx1"/>
    </cs:fontRef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0"/>
    <cs:fillRef idx="3">
      <a:schemeClr val="dk1">
        <a:tint val="5000"/>
      </a:schemeClr>
    </cs:fillRef>
    <cs:effectRef idx="2">
      <a:schemeClr val="dk1"/>
    </cs:effectRef>
    <cs:fontRef idx="minor">
      <a:schemeClr val="tx1"/>
    </cs:fontRef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118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3">
      <cs:styleClr val="auto"/>
    </cs:fillRef>
    <cs:effectRef idx="2">
      <a:schemeClr val="dk1"/>
    </cs:effectRef>
    <cs:fontRef idx="minor">
      <a:schemeClr val="tx1"/>
    </cs:fontRef>
  </cs:dataPoint>
  <cs:dataPoint3D>
    <cs:lnRef idx="0"/>
    <cs:fillRef idx="3">
      <cs:styleClr val="auto"/>
    </cs:fillRef>
    <cs:effectRef idx="2">
      <a:schemeClr val="dk1"/>
    </cs:effectRef>
    <cs:fontRef idx="minor">
      <a:schemeClr val="tx1"/>
    </cs:fontRef>
  </cs:dataPoint3D>
  <cs:dataPointLine>
    <cs:lnRef idx="1">
      <cs:styleClr val="auto"/>
    </cs:lnRef>
    <cs:lineWidthScale>5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3">
      <cs:styleClr val="auto"/>
    </cs:fillRef>
    <cs:effectRef idx="2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0"/>
    <cs:fillRef idx="3">
      <a:schemeClr val="dk1">
        <a:tint val="95000"/>
      </a:schemeClr>
    </cs:fillRef>
    <cs:effectRef idx="2">
      <a:schemeClr val="dk1"/>
    </cs:effectRef>
    <cs:fontRef idx="minor">
      <a:schemeClr val="tx1"/>
    </cs:fontRef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0"/>
    <cs:fillRef idx="3">
      <a:schemeClr val="dk1">
        <a:tint val="5000"/>
      </a:schemeClr>
    </cs:fillRef>
    <cs:effectRef idx="2">
      <a:schemeClr val="dk1"/>
    </cs:effectRef>
    <cs:fontRef idx="minor">
      <a:schemeClr val="tx1"/>
    </cs:fontRef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1CCF35-AAE0-4073-96FB-B1A426DFC34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8734A3C-49BE-4AEA-9EB9-505BB9D06995}">
      <dgm:prSet phldrT="[Text]"/>
      <dgm:spPr/>
      <dgm:t>
        <a:bodyPr/>
        <a:lstStyle/>
        <a:p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Проект нового закону про фінансовий лізинг зареєстрований у Верховній Раді, але його ще можна вдосконалити</a:t>
          </a:r>
          <a:endParaRPr lang="en-US" dirty="0"/>
        </a:p>
      </dgm:t>
    </dgm:pt>
    <dgm:pt modelId="{83EE58FA-CA71-4A21-9047-1C8F114F1C49}" type="parTrans" cxnId="{FA900810-44ED-4D86-AF4A-5ACDF6A755E1}">
      <dgm:prSet/>
      <dgm:spPr/>
      <dgm:t>
        <a:bodyPr/>
        <a:lstStyle/>
        <a:p>
          <a:endParaRPr lang="en-US"/>
        </a:p>
      </dgm:t>
    </dgm:pt>
    <dgm:pt modelId="{B1749637-2D5A-411F-8430-F34FD3F8A1BE}" type="sibTrans" cxnId="{FA900810-44ED-4D86-AF4A-5ACDF6A755E1}">
      <dgm:prSet/>
      <dgm:spPr/>
      <dgm:t>
        <a:bodyPr/>
        <a:lstStyle/>
        <a:p>
          <a:endParaRPr lang="en-US"/>
        </a:p>
      </dgm:t>
    </dgm:pt>
    <dgm:pt modelId="{67E8166E-FE8E-4B8D-A205-0404B2ECBA14}">
      <dgm:prSet phldrT="[Text]"/>
      <dgm:spPr/>
      <dgm:t>
        <a:bodyPr/>
        <a:lstStyle/>
        <a:p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Так звана проблема подвійного оподаткування у разі перепродажу вилученого майна</a:t>
          </a:r>
          <a:endParaRPr lang="en-US" dirty="0"/>
        </a:p>
      </dgm:t>
    </dgm:pt>
    <dgm:pt modelId="{1350E4F4-4802-4CBF-BE3C-794B940DEE60}" type="parTrans" cxnId="{43F7707B-6F65-4E01-BA5F-82CA3ADFFAA5}">
      <dgm:prSet/>
      <dgm:spPr/>
      <dgm:t>
        <a:bodyPr/>
        <a:lstStyle/>
        <a:p>
          <a:endParaRPr lang="en-US"/>
        </a:p>
      </dgm:t>
    </dgm:pt>
    <dgm:pt modelId="{E0E31A9C-B4BC-4409-809D-5C9281EF59BD}" type="sibTrans" cxnId="{43F7707B-6F65-4E01-BA5F-82CA3ADFFAA5}">
      <dgm:prSet/>
      <dgm:spPr/>
      <dgm:t>
        <a:bodyPr/>
        <a:lstStyle/>
        <a:p>
          <a:endParaRPr lang="en-US"/>
        </a:p>
      </dgm:t>
    </dgm:pt>
    <dgm:pt modelId="{62FB0B01-5A97-4EFD-ABF6-47BCB74637E3}">
      <dgm:prSet phldrT="[Text]"/>
      <dgm:spPr/>
      <dgm:t>
        <a:bodyPr/>
        <a:lstStyle/>
        <a:p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Необхідність вирішення проблеми нелегального імпорту автомобілів</a:t>
          </a:r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що негативно впливає на продаж та лізинг як нових так і б/в автомобілів</a:t>
          </a:r>
          <a:endParaRPr lang="en-US" dirty="0"/>
        </a:p>
      </dgm:t>
    </dgm:pt>
    <dgm:pt modelId="{4837E882-5B7F-4FA0-A7E9-F908CE7B867B}" type="parTrans" cxnId="{4D75DDEA-EAE0-4601-B182-BD5E845D7B1F}">
      <dgm:prSet/>
      <dgm:spPr/>
      <dgm:t>
        <a:bodyPr/>
        <a:lstStyle/>
        <a:p>
          <a:endParaRPr lang="en-US"/>
        </a:p>
      </dgm:t>
    </dgm:pt>
    <dgm:pt modelId="{70B3CB92-FCE1-4989-9CE5-DA2512353D46}" type="sibTrans" cxnId="{4D75DDEA-EAE0-4601-B182-BD5E845D7B1F}">
      <dgm:prSet/>
      <dgm:spPr/>
      <dgm:t>
        <a:bodyPr/>
        <a:lstStyle/>
        <a:p>
          <a:endParaRPr lang="en-US"/>
        </a:p>
      </dgm:t>
    </dgm:pt>
    <dgm:pt modelId="{9F98B1E9-27D8-4617-A0E2-5E30BDEB20EE}">
      <dgm:prSet/>
      <dgm:spPr/>
      <dgm:t>
        <a:bodyPr/>
        <a:lstStyle/>
        <a:p>
          <a:r>
            <a:rPr lang="uk-UA" smtClean="0">
              <a:latin typeface="Arial" panose="020B0604020202020204" pitchFamily="34" charset="0"/>
              <a:cs typeface="Arial" panose="020B0604020202020204" pitchFamily="34" charset="0"/>
            </a:rPr>
            <a:t>Відсутність можливості участі в будь-яких пільгових державних програмах </a:t>
          </a:r>
          <a:r>
            <a:rPr lang="en-GB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uk-UA" smtClean="0">
              <a:latin typeface="Arial" panose="020B0604020202020204" pitchFamily="34" charset="0"/>
              <a:cs typeface="Arial" panose="020B0604020202020204" pitchFamily="34" charset="0"/>
            </a:rPr>
            <a:t>так звані «компенсації»</a:t>
          </a:r>
          <a:r>
            <a:rPr lang="en-GB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1B76ED-FDCC-44A1-9116-A27A673DBB53}" type="parTrans" cxnId="{93A15F46-0610-4D6C-9A59-FC7B169C3983}">
      <dgm:prSet/>
      <dgm:spPr/>
      <dgm:t>
        <a:bodyPr/>
        <a:lstStyle/>
        <a:p>
          <a:endParaRPr lang="en-US"/>
        </a:p>
      </dgm:t>
    </dgm:pt>
    <dgm:pt modelId="{71276449-272C-4174-97AF-59354A192392}" type="sibTrans" cxnId="{93A15F46-0610-4D6C-9A59-FC7B169C3983}">
      <dgm:prSet/>
      <dgm:spPr/>
      <dgm:t>
        <a:bodyPr/>
        <a:lstStyle/>
        <a:p>
          <a:endParaRPr lang="en-US"/>
        </a:p>
      </dgm:t>
    </dgm:pt>
    <dgm:pt modelId="{D3DA359D-D591-4E69-8B56-16A28D765CF0}">
      <dgm:prSet/>
      <dgm:spPr/>
      <dgm:t>
        <a:bodyPr/>
        <a:lstStyle/>
        <a:p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Потреба створення стимулів для розвитку даного сектору </a:t>
          </a:r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напр., прискорена амортизація</a:t>
          </a:r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A87664-456C-4E11-AA78-D8A797A090DE}" type="parTrans" cxnId="{D65C1557-6E34-48F3-989A-BD11907E28CA}">
      <dgm:prSet/>
      <dgm:spPr/>
      <dgm:t>
        <a:bodyPr/>
        <a:lstStyle/>
        <a:p>
          <a:endParaRPr lang="en-US"/>
        </a:p>
      </dgm:t>
    </dgm:pt>
    <dgm:pt modelId="{CCCD40E3-A891-42D3-8CAA-0378A3DEFBE1}" type="sibTrans" cxnId="{D65C1557-6E34-48F3-989A-BD11907E28CA}">
      <dgm:prSet/>
      <dgm:spPr/>
      <dgm:t>
        <a:bodyPr/>
        <a:lstStyle/>
        <a:p>
          <a:endParaRPr lang="en-US"/>
        </a:p>
      </dgm:t>
    </dgm:pt>
    <dgm:pt modelId="{E571D6AF-436B-4BF6-9B75-AF3D96D331E0}" type="pres">
      <dgm:prSet presAssocID="{EE1CCF35-AAE0-4073-96FB-B1A426DFC346}" presName="linear" presStyleCnt="0">
        <dgm:presLayoutVars>
          <dgm:animLvl val="lvl"/>
          <dgm:resizeHandles val="exact"/>
        </dgm:presLayoutVars>
      </dgm:prSet>
      <dgm:spPr/>
    </dgm:pt>
    <dgm:pt modelId="{DE09BA2E-165D-43C9-BE38-09015F27D759}" type="pres">
      <dgm:prSet presAssocID="{68734A3C-49BE-4AEA-9EB9-505BB9D0699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1A2AF4-718B-4742-8217-3A2A9127EDBD}" type="pres">
      <dgm:prSet presAssocID="{68734A3C-49BE-4AEA-9EB9-505BB9D06995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45B657-B136-4F44-8AEA-CAB58E6C716E}" type="pres">
      <dgm:prSet presAssocID="{62FB0B01-5A97-4EFD-ABF6-47BCB74637E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20DA16B-BC35-432B-8453-4D75D4A4BE2E}" type="presOf" srcId="{68734A3C-49BE-4AEA-9EB9-505BB9D06995}" destId="{DE09BA2E-165D-43C9-BE38-09015F27D759}" srcOrd="0" destOrd="0" presId="urn:microsoft.com/office/officeart/2005/8/layout/vList2"/>
    <dgm:cxn modelId="{43F7707B-6F65-4E01-BA5F-82CA3ADFFAA5}" srcId="{68734A3C-49BE-4AEA-9EB9-505BB9D06995}" destId="{67E8166E-FE8E-4B8D-A205-0404B2ECBA14}" srcOrd="0" destOrd="0" parTransId="{1350E4F4-4802-4CBF-BE3C-794B940DEE60}" sibTransId="{E0E31A9C-B4BC-4409-809D-5C9281EF59BD}"/>
    <dgm:cxn modelId="{93A15F46-0610-4D6C-9A59-FC7B169C3983}" srcId="{68734A3C-49BE-4AEA-9EB9-505BB9D06995}" destId="{9F98B1E9-27D8-4617-A0E2-5E30BDEB20EE}" srcOrd="1" destOrd="0" parTransId="{BC1B76ED-FDCC-44A1-9116-A27A673DBB53}" sibTransId="{71276449-272C-4174-97AF-59354A192392}"/>
    <dgm:cxn modelId="{D65C1557-6E34-48F3-989A-BD11907E28CA}" srcId="{68734A3C-49BE-4AEA-9EB9-505BB9D06995}" destId="{D3DA359D-D591-4E69-8B56-16A28D765CF0}" srcOrd="2" destOrd="0" parTransId="{5AA87664-456C-4E11-AA78-D8A797A090DE}" sibTransId="{CCCD40E3-A891-42D3-8CAA-0378A3DEFBE1}"/>
    <dgm:cxn modelId="{80CD40D6-7FC7-48C8-9282-93008F1929C8}" type="presOf" srcId="{D3DA359D-D591-4E69-8B56-16A28D765CF0}" destId="{551A2AF4-718B-4742-8217-3A2A9127EDBD}" srcOrd="0" destOrd="2" presId="urn:microsoft.com/office/officeart/2005/8/layout/vList2"/>
    <dgm:cxn modelId="{1B45A30B-CF1B-4C78-98A1-9011714ABE48}" type="presOf" srcId="{EE1CCF35-AAE0-4073-96FB-B1A426DFC346}" destId="{E571D6AF-436B-4BF6-9B75-AF3D96D331E0}" srcOrd="0" destOrd="0" presId="urn:microsoft.com/office/officeart/2005/8/layout/vList2"/>
    <dgm:cxn modelId="{546A7D33-4096-45FB-AC1C-D999ABA2E26F}" type="presOf" srcId="{67E8166E-FE8E-4B8D-A205-0404B2ECBA14}" destId="{551A2AF4-718B-4742-8217-3A2A9127EDBD}" srcOrd="0" destOrd="0" presId="urn:microsoft.com/office/officeart/2005/8/layout/vList2"/>
    <dgm:cxn modelId="{B425C6DF-6334-4394-9909-0CE9AB1D5AED}" type="presOf" srcId="{9F98B1E9-27D8-4617-A0E2-5E30BDEB20EE}" destId="{551A2AF4-718B-4742-8217-3A2A9127EDBD}" srcOrd="0" destOrd="1" presId="urn:microsoft.com/office/officeart/2005/8/layout/vList2"/>
    <dgm:cxn modelId="{FA900810-44ED-4D86-AF4A-5ACDF6A755E1}" srcId="{EE1CCF35-AAE0-4073-96FB-B1A426DFC346}" destId="{68734A3C-49BE-4AEA-9EB9-505BB9D06995}" srcOrd="0" destOrd="0" parTransId="{83EE58FA-CA71-4A21-9047-1C8F114F1C49}" sibTransId="{B1749637-2D5A-411F-8430-F34FD3F8A1BE}"/>
    <dgm:cxn modelId="{D262B56B-D331-42F2-B477-21EF50AA3C04}" type="presOf" srcId="{62FB0B01-5A97-4EFD-ABF6-47BCB74637E3}" destId="{1345B657-B136-4F44-8AEA-CAB58E6C716E}" srcOrd="0" destOrd="0" presId="urn:microsoft.com/office/officeart/2005/8/layout/vList2"/>
    <dgm:cxn modelId="{4D75DDEA-EAE0-4601-B182-BD5E845D7B1F}" srcId="{EE1CCF35-AAE0-4073-96FB-B1A426DFC346}" destId="{62FB0B01-5A97-4EFD-ABF6-47BCB74637E3}" srcOrd="1" destOrd="0" parTransId="{4837E882-5B7F-4FA0-A7E9-F908CE7B867B}" sibTransId="{70B3CB92-FCE1-4989-9CE5-DA2512353D46}"/>
    <dgm:cxn modelId="{99934115-CED3-4B8E-A62E-293F6C2B0D54}" type="presParOf" srcId="{E571D6AF-436B-4BF6-9B75-AF3D96D331E0}" destId="{DE09BA2E-165D-43C9-BE38-09015F27D759}" srcOrd="0" destOrd="0" presId="urn:microsoft.com/office/officeart/2005/8/layout/vList2"/>
    <dgm:cxn modelId="{86DDD073-CB16-4B28-822C-C59FBC6FC156}" type="presParOf" srcId="{E571D6AF-436B-4BF6-9B75-AF3D96D331E0}" destId="{551A2AF4-718B-4742-8217-3A2A9127EDBD}" srcOrd="1" destOrd="0" presId="urn:microsoft.com/office/officeart/2005/8/layout/vList2"/>
    <dgm:cxn modelId="{FCD1C8D2-D85F-49A4-A38D-3776F6017702}" type="presParOf" srcId="{E571D6AF-436B-4BF6-9B75-AF3D96D331E0}" destId="{1345B657-B136-4F44-8AEA-CAB58E6C716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20E653-C4D0-42E2-A268-6B9395CDBC2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3862A61-819A-4FE9-BCFA-D368C19FCA55}">
      <dgm:prSet phldrT="[Text]" custT="1"/>
      <dgm:spPr/>
      <dgm:t>
        <a:bodyPr/>
        <a:lstStyle/>
        <a:p>
          <a:r>
            <a:rPr lang="uk-UA" sz="3600" dirty="0" smtClean="0">
              <a:latin typeface="Arial" panose="020B0604020202020204" pitchFamily="34" charset="0"/>
              <a:cs typeface="Arial" panose="020B0604020202020204" pitchFamily="34" charset="0"/>
            </a:rPr>
            <a:t>Держава</a:t>
          </a:r>
          <a:endParaRPr lang="en-US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19708E-ECCA-4B87-95B3-EA38F4DEDE1D}" type="parTrans" cxnId="{95FF4924-D4E9-48F0-8CBD-5D43C5004949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B7116B-F98C-4560-AF82-AD21782BD3C0}" type="sibTrans" cxnId="{95FF4924-D4E9-48F0-8CBD-5D43C5004949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57EAD8-A18F-4CAF-8EBD-94037FFB4817}">
      <dgm:prSet phldrT="[Text]" custT="1"/>
      <dgm:spPr/>
      <dgm:t>
        <a:bodyPr/>
        <a:lstStyle/>
        <a:p>
          <a:r>
            <a:rPr lang="uk-UA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Зміни в законодавстві </a:t>
          </a:r>
          <a:r>
            <a:rPr lang="en-GB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uk-UA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Верховна Рада</a:t>
          </a:r>
          <a:r>
            <a:rPr lang="en-GB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GB" sz="1800" noProof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AC6FE3-D260-498F-9818-CC576A08D446}" type="parTrans" cxnId="{4E0C71E6-BCA3-4A39-896D-5FAC704725C1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17502E-C0B2-48EF-9035-366C0E26F3E8}" type="sibTrans" cxnId="{4E0C71E6-BCA3-4A39-896D-5FAC704725C1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A779E9-7F54-4768-8B4D-902F91A538D7}">
      <dgm:prSet phldrT="[Text]" custT="1"/>
      <dgm:spPr/>
      <dgm:t>
        <a:bodyPr/>
        <a:lstStyle/>
        <a:p>
          <a:r>
            <a:rPr lang="uk-UA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Більш сприятлива податково-бюджетна політика, яка стимулює фінансування через лізинг (оподаткування</a:t>
          </a:r>
          <a:r>
            <a:rPr lang="en-GB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GB" sz="1800" noProof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3F4897-6E34-4DD0-BA5F-9FB3FCBFC001}" type="parTrans" cxnId="{68D66071-4984-4D96-8015-5C23E6F5F12F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BFF06A-6B3D-4375-8686-BC349F264DC6}" type="sibTrans" cxnId="{68D66071-4984-4D96-8015-5C23E6F5F12F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E4F412-F50E-4120-94FE-B31527189BD1}">
      <dgm:prSet phldrT="[Text]" custT="1"/>
      <dgm:spPr/>
      <dgm:t>
        <a:bodyPr/>
        <a:lstStyle/>
        <a:p>
          <a:r>
            <a:rPr lang="uk-UA" sz="3600" dirty="0" smtClean="0">
              <a:latin typeface="Arial" panose="020B0604020202020204" pitchFamily="34" charset="0"/>
              <a:cs typeface="Arial" panose="020B0604020202020204" pitchFamily="34" charset="0"/>
            </a:rPr>
            <a:t>Лізингодавці</a:t>
          </a:r>
          <a:endParaRPr lang="en-US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52194F-A406-4BC1-9855-4234C0A40064}" type="parTrans" cxnId="{92A77035-6A1B-40FC-AD21-21CBBA34999C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7DD463-A94D-451F-B048-2469149008AA}" type="sibTrans" cxnId="{92A77035-6A1B-40FC-AD21-21CBBA34999C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DC4010-BA46-41A6-9CF7-19016C38CD7B}">
      <dgm:prSet phldrT="[Text]" custT="1"/>
      <dgm:spPr/>
      <dgm:t>
        <a:bodyPr/>
        <a:lstStyle/>
        <a:p>
          <a:r>
            <a:rPr lang="uk-UA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Більш прозорі для </a:t>
          </a:r>
          <a:r>
            <a:rPr lang="uk-UA" sz="1800" noProof="0" dirty="0" err="1" smtClean="0">
              <a:latin typeface="Arial" panose="020B0604020202020204" pitchFamily="34" charset="0"/>
              <a:cs typeface="Arial" panose="020B0604020202020204" pitchFamily="34" charset="0"/>
            </a:rPr>
            <a:t>лізингоодержувачів</a:t>
          </a:r>
          <a:r>
            <a:rPr lang="uk-UA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 та органів влади</a:t>
          </a:r>
          <a:endParaRPr lang="en-GB" sz="1800" noProof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10D0E-4C35-409A-B022-FE51CAB28FBD}" type="parTrans" cxnId="{ACB8617D-BAEB-4284-9A36-E57579707FA5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08CD15-902F-446F-953B-14D893C41E3B}" type="sibTrans" cxnId="{ACB8617D-BAEB-4284-9A36-E57579707FA5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381348-AD59-4CC0-8837-10B5CB16B478}">
      <dgm:prSet phldrT="[Text]" custT="1"/>
      <dgm:spPr/>
      <dgm:t>
        <a:bodyPr/>
        <a:lstStyle/>
        <a:p>
          <a:r>
            <a:rPr lang="uk-UA" sz="3600" dirty="0" smtClean="0">
              <a:latin typeface="Arial" panose="020B0604020202020204" pitchFamily="34" charset="0"/>
              <a:cs typeface="Arial" panose="020B0604020202020204" pitchFamily="34" charset="0"/>
            </a:rPr>
            <a:t>Асоціація</a:t>
          </a:r>
          <a:endParaRPr lang="en-US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40DBB0-B03E-47DE-8F46-5ACD4A1E0807}" type="parTrans" cxnId="{4355CF8B-49F2-4FFE-A3D8-FD330F0AE6F6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B8BA4C-9620-4C7E-BD10-F0D79FDB0A23}" type="sibTrans" cxnId="{4355CF8B-49F2-4FFE-A3D8-FD330F0AE6F6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14B248-3EF1-4FD9-A07B-14977C6E70CA}">
      <dgm:prSet phldrT="[Text]" custT="1"/>
      <dgm:spPr/>
      <dgm:t>
        <a:bodyPr/>
        <a:lstStyle/>
        <a:p>
          <a:r>
            <a:rPr lang="uk-UA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Стабільна економіка</a:t>
          </a:r>
          <a:endParaRPr lang="en-GB" sz="1800" noProof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6C8B05-C0E0-44CB-900E-472BE367DD79}" type="parTrans" cxnId="{6D95A0EE-5D69-4EAC-B97B-D3717B98945E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7BFBC7-FA09-4DC3-9A07-0CD1519B58A7}" type="sibTrans" cxnId="{6D95A0EE-5D69-4EAC-B97B-D3717B98945E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F38552-183C-44C1-B7E8-FBE6862C70B4}">
      <dgm:prSet phldrT="[Text]" custT="1"/>
      <dgm:spPr/>
      <dgm:t>
        <a:bodyPr/>
        <a:lstStyle/>
        <a:p>
          <a:r>
            <a:rPr lang="uk-UA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Більш відкриті для нових секторів</a:t>
          </a:r>
          <a:endParaRPr lang="en-GB" sz="1800" noProof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19DAEC-C158-4009-8EA0-9C580CE298DB}" type="parTrans" cxnId="{67D8E496-BE90-47F6-B087-8341C2EA0D6A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EA99D5-B23D-4907-ADE0-D68B74CC2CBD}" type="sibTrans" cxnId="{67D8E496-BE90-47F6-B087-8341C2EA0D6A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21DB5F-2CCF-46BC-AFF2-BEEBF610E79C}">
      <dgm:prSet phldrT="[Text]" custT="1"/>
      <dgm:spPr/>
      <dgm:t>
        <a:bodyPr/>
        <a:lstStyle/>
        <a:p>
          <a:r>
            <a:rPr lang="uk-UA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Активна роль в інформаційно-роз</a:t>
          </a:r>
          <a:r>
            <a:rPr lang="en-US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’</a:t>
          </a:r>
          <a:r>
            <a:rPr lang="uk-UA" sz="1800" noProof="0" dirty="0" err="1" smtClean="0">
              <a:latin typeface="Arial" panose="020B0604020202020204" pitchFamily="34" charset="0"/>
              <a:cs typeface="Arial" panose="020B0604020202020204" pitchFamily="34" charset="0"/>
            </a:rPr>
            <a:t>яснювальній</a:t>
          </a:r>
          <a:r>
            <a:rPr lang="uk-UA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 роботі щодо лізингу в українському суспільстві та відновлення довіри до фінансового сектору</a:t>
          </a:r>
          <a:endParaRPr lang="en-GB" sz="1800" noProof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E38F9E-92AD-436F-90A8-3582B61685CE}" type="parTrans" cxnId="{D898B9EE-511C-4AE0-B796-BC4363F900DB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89607C-52A2-42C0-B562-CB412DDB522F}" type="sibTrans" cxnId="{D898B9EE-511C-4AE0-B796-BC4363F900DB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55EF6D-3167-4B22-9A11-7C79C6A02C4C}">
      <dgm:prSet custT="1"/>
      <dgm:spPr/>
      <dgm:t>
        <a:bodyPr/>
        <a:lstStyle/>
        <a:p>
          <a:r>
            <a:rPr lang="uk-UA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Пропагування лізингу на українському ринку за межами України</a:t>
          </a:r>
          <a:endParaRPr lang="en-GB" sz="1800" noProof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E04CCB-5573-4E24-97F0-CAFC42EFC563}" type="parTrans" cxnId="{446F362B-519E-47EB-BA43-22886CE50E77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7150D9-11D1-407A-8726-FD10CA81AA77}" type="sibTrans" cxnId="{446F362B-519E-47EB-BA43-22886CE50E77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9482AB-EBCD-4DBB-84F8-B226DA411728}">
      <dgm:prSet custT="1"/>
      <dgm:spPr/>
      <dgm:t>
        <a:bodyPr/>
        <a:lstStyle/>
        <a:p>
          <a:endParaRPr lang="pl-PL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0E8FD9-7B7F-42C2-9AA3-DC9759EFB173}" type="parTrans" cxnId="{667A74F1-C590-42A7-A1F8-B6CDA6C801FA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EA8066-1387-40E3-87FE-4AFC1FBA541B}" type="sibTrans" cxnId="{667A74F1-C590-42A7-A1F8-B6CDA6C801FA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D55F0F-DD5D-4462-A31E-299868346356}">
      <dgm:prSet custT="1"/>
      <dgm:spPr/>
      <dgm:t>
        <a:bodyPr/>
        <a:lstStyle/>
        <a:p>
          <a:r>
            <a:rPr lang="uk-UA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Інформаційно-роз</a:t>
          </a:r>
          <a:r>
            <a:rPr lang="en-US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’</a:t>
          </a:r>
          <a:r>
            <a:rPr lang="uk-UA" sz="1800" noProof="0" dirty="0" err="1" smtClean="0">
              <a:latin typeface="Arial" panose="020B0604020202020204" pitchFamily="34" charset="0"/>
              <a:cs typeface="Arial" panose="020B0604020202020204" pitchFamily="34" charset="0"/>
            </a:rPr>
            <a:t>яснювальна</a:t>
          </a:r>
          <a:r>
            <a:rPr lang="uk-UA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 робота серед населення та підвищення обізнаності з питань лізингу</a:t>
          </a:r>
          <a:endParaRPr lang="en-GB" sz="1800" noProof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698CD7-FFFD-425C-822B-93C6D23CDEC6}" type="sibTrans" cxnId="{71117182-009E-45EC-A2F8-B6D92489CA22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2E8780-11DB-47C8-A785-F02C20F1F60E}" type="parTrans" cxnId="{71117182-009E-45EC-A2F8-B6D92489CA22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2ABD0E-59A0-4786-A0B2-FC4EED7D440B}">
      <dgm:prSet custT="1"/>
      <dgm:spPr/>
      <dgm:t>
        <a:bodyPr/>
        <a:lstStyle/>
        <a:p>
          <a:endParaRPr lang="en-GB" sz="1800" noProof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A5740F-56C0-402C-8E35-BB41FC66D94C}" type="parTrans" cxnId="{A4D4DB20-C01F-46F4-A731-4DB55A12AF3D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17A792-BAB8-4553-B7DD-2FA5592D5F3D}" type="sibTrans" cxnId="{A4D4DB20-C01F-46F4-A731-4DB55A12AF3D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9458A0-49FA-4087-8F42-33CA9C684768}">
      <dgm:prSet custT="1"/>
      <dgm:spPr/>
      <dgm:t>
        <a:bodyPr/>
        <a:lstStyle/>
        <a:p>
          <a:r>
            <a:rPr lang="uk-UA" sz="1800" noProof="0" dirty="0" smtClean="0">
              <a:latin typeface="Arial" panose="020B0604020202020204" pitchFamily="34" charset="0"/>
              <a:cs typeface="Arial" panose="020B0604020202020204" pitchFamily="34" charset="0"/>
            </a:rPr>
            <a:t>Членство в УОЛ як ознака надійності</a:t>
          </a:r>
          <a:endParaRPr lang="en-GB" sz="1800" noProof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53DE6C-D871-4A53-8C58-731234C5607B}" type="parTrans" cxnId="{DB1922B0-259C-4B22-84DF-BE0FC95C3D9F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B019B7-E0DA-4C15-8D6C-9747DE1B36A7}" type="sibTrans" cxnId="{DB1922B0-259C-4B22-84DF-BE0FC95C3D9F}">
      <dgm:prSet/>
      <dgm:spPr/>
      <dgm:t>
        <a:bodyPr/>
        <a:lstStyle/>
        <a:p>
          <a:endParaRPr lang="pl-PL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53F40E-CD31-4C34-9121-224B3AF55908}" type="pres">
      <dgm:prSet presAssocID="{F620E653-C4D0-42E2-A268-6B9395CDBC2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FCF55A-720D-4AF6-B18C-1F2B4EE2FDA7}" type="pres">
      <dgm:prSet presAssocID="{E3862A61-819A-4FE9-BCFA-D368C19FCA55}" presName="parentLin" presStyleCnt="0"/>
      <dgm:spPr/>
    </dgm:pt>
    <dgm:pt modelId="{41D69627-E513-4605-BD10-DD9647616E5A}" type="pres">
      <dgm:prSet presAssocID="{E3862A61-819A-4FE9-BCFA-D368C19FCA55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D91F9BAF-498E-424D-830D-722F5102D353}" type="pres">
      <dgm:prSet presAssocID="{E3862A61-819A-4FE9-BCFA-D368C19FCA5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9262E7-3125-4B64-B4DF-5A01BE52B857}" type="pres">
      <dgm:prSet presAssocID="{E3862A61-819A-4FE9-BCFA-D368C19FCA55}" presName="negativeSpace" presStyleCnt="0"/>
      <dgm:spPr/>
    </dgm:pt>
    <dgm:pt modelId="{F6B3F88F-9E5C-4377-B2ED-63B349CF7D5C}" type="pres">
      <dgm:prSet presAssocID="{E3862A61-819A-4FE9-BCFA-D368C19FCA55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45E6B0-34E1-41D0-A249-FCAF71AA7C4C}" type="pres">
      <dgm:prSet presAssocID="{4DB7116B-F98C-4560-AF82-AD21782BD3C0}" presName="spaceBetweenRectangles" presStyleCnt="0"/>
      <dgm:spPr/>
    </dgm:pt>
    <dgm:pt modelId="{1344FF1E-49D2-4768-BBE8-BF215A655121}" type="pres">
      <dgm:prSet presAssocID="{F5E4F412-F50E-4120-94FE-B31527189BD1}" presName="parentLin" presStyleCnt="0"/>
      <dgm:spPr/>
    </dgm:pt>
    <dgm:pt modelId="{4EA3BFAC-C979-4E88-8DED-0D86D0847FBC}" type="pres">
      <dgm:prSet presAssocID="{F5E4F412-F50E-4120-94FE-B31527189BD1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7E872583-AFCD-4E6E-8C41-E8B9FDC937CB}" type="pres">
      <dgm:prSet presAssocID="{F5E4F412-F50E-4120-94FE-B31527189BD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B182A9-1C84-4357-92F4-33D1BA40AD60}" type="pres">
      <dgm:prSet presAssocID="{F5E4F412-F50E-4120-94FE-B31527189BD1}" presName="negativeSpace" presStyleCnt="0"/>
      <dgm:spPr/>
    </dgm:pt>
    <dgm:pt modelId="{95D3422A-C4A8-4786-9D81-575824530BA5}" type="pres">
      <dgm:prSet presAssocID="{F5E4F412-F50E-4120-94FE-B31527189BD1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B060A8-916E-44FB-86D3-AF2F18E67BC6}" type="pres">
      <dgm:prSet presAssocID="{0A7DD463-A94D-451F-B048-2469149008AA}" presName="spaceBetweenRectangles" presStyleCnt="0"/>
      <dgm:spPr/>
    </dgm:pt>
    <dgm:pt modelId="{D99A0C28-1E74-4BEC-B475-5576C8147B65}" type="pres">
      <dgm:prSet presAssocID="{63381348-AD59-4CC0-8837-10B5CB16B478}" presName="parentLin" presStyleCnt="0"/>
      <dgm:spPr/>
    </dgm:pt>
    <dgm:pt modelId="{CCE46374-7368-4C17-BB48-96E9A808E783}" type="pres">
      <dgm:prSet presAssocID="{63381348-AD59-4CC0-8837-10B5CB16B478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EE4B9363-94F1-489F-A4C8-F8F0CAE846BE}" type="pres">
      <dgm:prSet presAssocID="{63381348-AD59-4CC0-8837-10B5CB16B478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277B11-3A3B-4FAE-A1E0-3D1125C93DBB}" type="pres">
      <dgm:prSet presAssocID="{63381348-AD59-4CC0-8837-10B5CB16B478}" presName="negativeSpace" presStyleCnt="0"/>
      <dgm:spPr/>
    </dgm:pt>
    <dgm:pt modelId="{D6EC5986-98E0-41F9-9AF3-E959920CF6E8}" type="pres">
      <dgm:prSet presAssocID="{63381348-AD59-4CC0-8837-10B5CB16B478}" presName="childText" presStyleLbl="conFgAcc1" presStyleIdx="2" presStyleCnt="3" custScaleY="82048" custLinFactNeighborY="-214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4443C1B-0F54-47BD-BBC6-4B0DF2B71CB0}" type="presOf" srcId="{63381348-AD59-4CC0-8837-10B5CB16B478}" destId="{CCE46374-7368-4C17-BB48-96E9A808E783}" srcOrd="0" destOrd="0" presId="urn:microsoft.com/office/officeart/2005/8/layout/list1"/>
    <dgm:cxn modelId="{A4D4DB20-C01F-46F4-A731-4DB55A12AF3D}" srcId="{63381348-AD59-4CC0-8837-10B5CB16B478}" destId="{E52ABD0E-59A0-4786-A0B2-FC4EED7D440B}" srcOrd="3" destOrd="0" parTransId="{A0A5740F-56C0-402C-8E35-BB41FC66D94C}" sibTransId="{1417A792-BAB8-4553-B7DD-2FA5592D5F3D}"/>
    <dgm:cxn modelId="{DB1922B0-259C-4B22-84DF-BE0FC95C3D9F}" srcId="{63381348-AD59-4CC0-8837-10B5CB16B478}" destId="{C49458A0-49FA-4087-8F42-33CA9C684768}" srcOrd="2" destOrd="0" parTransId="{7953DE6C-D871-4A53-8C58-731234C5607B}" sibTransId="{C1B019B7-E0DA-4C15-8D6C-9747DE1B36A7}"/>
    <dgm:cxn modelId="{6F3E3C1C-C9C3-4BB0-BAFB-873C47979D32}" type="presOf" srcId="{4355EF6D-3167-4B22-9A11-7C79C6A02C4C}" destId="{D6EC5986-98E0-41F9-9AF3-E959920CF6E8}" srcOrd="0" destOrd="0" presId="urn:microsoft.com/office/officeart/2005/8/layout/list1"/>
    <dgm:cxn modelId="{B100BA3C-50B7-4EB5-A94D-561905C2B2C1}" type="presOf" srcId="{F5E4F412-F50E-4120-94FE-B31527189BD1}" destId="{4EA3BFAC-C979-4E88-8DED-0D86D0847FBC}" srcOrd="0" destOrd="0" presId="urn:microsoft.com/office/officeart/2005/8/layout/list1"/>
    <dgm:cxn modelId="{667A74F1-C590-42A7-A1F8-B6CDA6C801FA}" srcId="{63381348-AD59-4CC0-8837-10B5CB16B478}" destId="{829482AB-EBCD-4DBB-84F8-B226DA411728}" srcOrd="4" destOrd="0" parTransId="{E30E8FD9-7B7F-42C2-9AA3-DC9759EFB173}" sibTransId="{DEEA8066-1387-40E3-87FE-4AFC1FBA541B}"/>
    <dgm:cxn modelId="{5D6EA193-5AED-4544-ABF2-C14A926BBC92}" type="presOf" srcId="{04A779E9-7F54-4768-8B4D-902F91A538D7}" destId="{F6B3F88F-9E5C-4377-B2ED-63B349CF7D5C}" srcOrd="0" destOrd="1" presId="urn:microsoft.com/office/officeart/2005/8/layout/list1"/>
    <dgm:cxn modelId="{95FF4924-D4E9-48F0-8CBD-5D43C5004949}" srcId="{F620E653-C4D0-42E2-A268-6B9395CDBC2D}" destId="{E3862A61-819A-4FE9-BCFA-D368C19FCA55}" srcOrd="0" destOrd="0" parTransId="{1A19708E-ECCA-4B87-95B3-EA38F4DEDE1D}" sibTransId="{4DB7116B-F98C-4560-AF82-AD21782BD3C0}"/>
    <dgm:cxn modelId="{0B62762C-7D82-4983-AF0E-D814F6001342}" type="presOf" srcId="{E3862A61-819A-4FE9-BCFA-D368C19FCA55}" destId="{D91F9BAF-498E-424D-830D-722F5102D353}" srcOrd="1" destOrd="0" presId="urn:microsoft.com/office/officeart/2005/8/layout/list1"/>
    <dgm:cxn modelId="{2392E60C-9F4F-4CFD-874F-708B2E322E7E}" type="presOf" srcId="{829482AB-EBCD-4DBB-84F8-B226DA411728}" destId="{D6EC5986-98E0-41F9-9AF3-E959920CF6E8}" srcOrd="0" destOrd="4" presId="urn:microsoft.com/office/officeart/2005/8/layout/list1"/>
    <dgm:cxn modelId="{DD3D3D0E-D750-4858-B139-26369A6696DC}" type="presOf" srcId="{63381348-AD59-4CC0-8837-10B5CB16B478}" destId="{EE4B9363-94F1-489F-A4C8-F8F0CAE846BE}" srcOrd="1" destOrd="0" presId="urn:microsoft.com/office/officeart/2005/8/layout/list1"/>
    <dgm:cxn modelId="{D898B9EE-511C-4AE0-B796-BC4363F900DB}" srcId="{F5E4F412-F50E-4120-94FE-B31527189BD1}" destId="{2821DB5F-2CCF-46BC-AFF2-BEEBF610E79C}" srcOrd="2" destOrd="0" parTransId="{F5E38F9E-92AD-436F-90A8-3582B61685CE}" sibTransId="{7789607C-52A2-42C0-B562-CB412DDB522F}"/>
    <dgm:cxn modelId="{5A44E43A-A858-4181-B4D8-0B17BB5F4A77}" type="presOf" srcId="{DD14B248-3EF1-4FD9-A07B-14977C6E70CA}" destId="{F6B3F88F-9E5C-4377-B2ED-63B349CF7D5C}" srcOrd="0" destOrd="2" presId="urn:microsoft.com/office/officeart/2005/8/layout/list1"/>
    <dgm:cxn modelId="{71117182-009E-45EC-A2F8-B6D92489CA22}" srcId="{63381348-AD59-4CC0-8837-10B5CB16B478}" destId="{CBD55F0F-DD5D-4462-A31E-299868346356}" srcOrd="1" destOrd="0" parTransId="{102E8780-11DB-47C8-A785-F02C20F1F60E}" sibTransId="{06698CD7-FFFD-425C-822B-93C6D23CDEC6}"/>
    <dgm:cxn modelId="{FDD9A412-8F15-4D79-90D6-59B9CA8C8FA5}" type="presOf" srcId="{F5E4F412-F50E-4120-94FE-B31527189BD1}" destId="{7E872583-AFCD-4E6E-8C41-E8B9FDC937CB}" srcOrd="1" destOrd="0" presId="urn:microsoft.com/office/officeart/2005/8/layout/list1"/>
    <dgm:cxn modelId="{3A97C29C-F4F0-4556-8CA8-F60FB59637C8}" type="presOf" srcId="{C49458A0-49FA-4087-8F42-33CA9C684768}" destId="{D6EC5986-98E0-41F9-9AF3-E959920CF6E8}" srcOrd="0" destOrd="2" presId="urn:microsoft.com/office/officeart/2005/8/layout/list1"/>
    <dgm:cxn modelId="{67D8E496-BE90-47F6-B087-8341C2EA0D6A}" srcId="{F5E4F412-F50E-4120-94FE-B31527189BD1}" destId="{58F38552-183C-44C1-B7E8-FBE6862C70B4}" srcOrd="1" destOrd="0" parTransId="{2819DAEC-C158-4009-8EA0-9C580CE298DB}" sibTransId="{F0EA99D5-B23D-4907-ADE0-D68B74CC2CBD}"/>
    <dgm:cxn modelId="{446F362B-519E-47EB-BA43-22886CE50E77}" srcId="{63381348-AD59-4CC0-8837-10B5CB16B478}" destId="{4355EF6D-3167-4B22-9A11-7C79C6A02C4C}" srcOrd="0" destOrd="0" parTransId="{E2E04CCB-5573-4E24-97F0-CAFC42EFC563}" sibTransId="{067150D9-11D1-407A-8726-FD10CA81AA77}"/>
    <dgm:cxn modelId="{6D95A0EE-5D69-4EAC-B97B-D3717B98945E}" srcId="{E3862A61-819A-4FE9-BCFA-D368C19FCA55}" destId="{DD14B248-3EF1-4FD9-A07B-14977C6E70CA}" srcOrd="2" destOrd="0" parTransId="{626C8B05-C0E0-44CB-900E-472BE367DD79}" sibTransId="{677BFBC7-FA09-4DC3-9A07-0CD1519B58A7}"/>
    <dgm:cxn modelId="{9117B1D4-BA61-403A-A26A-EDD52375EF10}" type="presOf" srcId="{E3862A61-819A-4FE9-BCFA-D368C19FCA55}" destId="{41D69627-E513-4605-BD10-DD9647616E5A}" srcOrd="0" destOrd="0" presId="urn:microsoft.com/office/officeart/2005/8/layout/list1"/>
    <dgm:cxn modelId="{19A1912A-ADC2-49CF-8352-AA0C96D2D354}" type="presOf" srcId="{F620E653-C4D0-42E2-A268-6B9395CDBC2D}" destId="{2E53F40E-CD31-4C34-9121-224B3AF55908}" srcOrd="0" destOrd="0" presId="urn:microsoft.com/office/officeart/2005/8/layout/list1"/>
    <dgm:cxn modelId="{4355CF8B-49F2-4FFE-A3D8-FD330F0AE6F6}" srcId="{F620E653-C4D0-42E2-A268-6B9395CDBC2D}" destId="{63381348-AD59-4CC0-8837-10B5CB16B478}" srcOrd="2" destOrd="0" parTransId="{0640DBB0-B03E-47DE-8F46-5ACD4A1E0807}" sibTransId="{61B8BA4C-9620-4C7E-BD10-F0D79FDB0A23}"/>
    <dgm:cxn modelId="{8BA910EA-C82E-4C81-A7BB-4009BA8A3CF2}" type="presOf" srcId="{58F38552-183C-44C1-B7E8-FBE6862C70B4}" destId="{95D3422A-C4A8-4786-9D81-575824530BA5}" srcOrd="0" destOrd="1" presId="urn:microsoft.com/office/officeart/2005/8/layout/list1"/>
    <dgm:cxn modelId="{4C2851CA-CA37-40F3-AD2F-30B49D581ABB}" type="presOf" srcId="{2821DB5F-2CCF-46BC-AFF2-BEEBF610E79C}" destId="{95D3422A-C4A8-4786-9D81-575824530BA5}" srcOrd="0" destOrd="2" presId="urn:microsoft.com/office/officeart/2005/8/layout/list1"/>
    <dgm:cxn modelId="{B09C18C7-F3BF-4BB8-A89C-8048832BE472}" type="presOf" srcId="{0EDC4010-BA46-41A6-9CF7-19016C38CD7B}" destId="{95D3422A-C4A8-4786-9D81-575824530BA5}" srcOrd="0" destOrd="0" presId="urn:microsoft.com/office/officeart/2005/8/layout/list1"/>
    <dgm:cxn modelId="{5D3DE94C-BFBB-4FBF-96FA-94D68EE0B642}" type="presOf" srcId="{E52ABD0E-59A0-4786-A0B2-FC4EED7D440B}" destId="{D6EC5986-98E0-41F9-9AF3-E959920CF6E8}" srcOrd="0" destOrd="3" presId="urn:microsoft.com/office/officeart/2005/8/layout/list1"/>
    <dgm:cxn modelId="{68D66071-4984-4D96-8015-5C23E6F5F12F}" srcId="{E3862A61-819A-4FE9-BCFA-D368C19FCA55}" destId="{04A779E9-7F54-4768-8B4D-902F91A538D7}" srcOrd="1" destOrd="0" parTransId="{433F4897-6E34-4DD0-BA5F-9FB3FCBFC001}" sibTransId="{7DBFF06A-6B3D-4375-8686-BC349F264DC6}"/>
    <dgm:cxn modelId="{ACB8617D-BAEB-4284-9A36-E57579707FA5}" srcId="{F5E4F412-F50E-4120-94FE-B31527189BD1}" destId="{0EDC4010-BA46-41A6-9CF7-19016C38CD7B}" srcOrd="0" destOrd="0" parTransId="{4FA10D0E-4C35-409A-B022-FE51CAB28FBD}" sibTransId="{C108CD15-902F-446F-953B-14D893C41E3B}"/>
    <dgm:cxn modelId="{92A77035-6A1B-40FC-AD21-21CBBA34999C}" srcId="{F620E653-C4D0-42E2-A268-6B9395CDBC2D}" destId="{F5E4F412-F50E-4120-94FE-B31527189BD1}" srcOrd="1" destOrd="0" parTransId="{1152194F-A406-4BC1-9855-4234C0A40064}" sibTransId="{0A7DD463-A94D-451F-B048-2469149008AA}"/>
    <dgm:cxn modelId="{4E0C71E6-BCA3-4A39-896D-5FAC704725C1}" srcId="{E3862A61-819A-4FE9-BCFA-D368C19FCA55}" destId="{1E57EAD8-A18F-4CAF-8EBD-94037FFB4817}" srcOrd="0" destOrd="0" parTransId="{09AC6FE3-D260-498F-9818-CC576A08D446}" sibTransId="{D817502E-C0B2-48EF-9035-366C0E26F3E8}"/>
    <dgm:cxn modelId="{9581897F-FFF7-4387-9959-82F23D751B1C}" type="presOf" srcId="{CBD55F0F-DD5D-4462-A31E-299868346356}" destId="{D6EC5986-98E0-41F9-9AF3-E959920CF6E8}" srcOrd="0" destOrd="1" presId="urn:microsoft.com/office/officeart/2005/8/layout/list1"/>
    <dgm:cxn modelId="{F993393A-B2EF-4C57-92F7-A7029463EB8E}" type="presOf" srcId="{1E57EAD8-A18F-4CAF-8EBD-94037FFB4817}" destId="{F6B3F88F-9E5C-4377-B2ED-63B349CF7D5C}" srcOrd="0" destOrd="0" presId="urn:microsoft.com/office/officeart/2005/8/layout/list1"/>
    <dgm:cxn modelId="{DFF83226-100D-4E2D-B66A-14BE012FBF01}" type="presParOf" srcId="{2E53F40E-CD31-4C34-9121-224B3AF55908}" destId="{15FCF55A-720D-4AF6-B18C-1F2B4EE2FDA7}" srcOrd="0" destOrd="0" presId="urn:microsoft.com/office/officeart/2005/8/layout/list1"/>
    <dgm:cxn modelId="{1B85DCEC-7B2C-440D-9C10-4BC12C98D714}" type="presParOf" srcId="{15FCF55A-720D-4AF6-B18C-1F2B4EE2FDA7}" destId="{41D69627-E513-4605-BD10-DD9647616E5A}" srcOrd="0" destOrd="0" presId="urn:microsoft.com/office/officeart/2005/8/layout/list1"/>
    <dgm:cxn modelId="{096A4E49-0057-4755-BEB5-5734AF450B23}" type="presParOf" srcId="{15FCF55A-720D-4AF6-B18C-1F2B4EE2FDA7}" destId="{D91F9BAF-498E-424D-830D-722F5102D353}" srcOrd="1" destOrd="0" presId="urn:microsoft.com/office/officeart/2005/8/layout/list1"/>
    <dgm:cxn modelId="{AAC82DEF-12B4-4A9F-8F01-BE715D86461C}" type="presParOf" srcId="{2E53F40E-CD31-4C34-9121-224B3AF55908}" destId="{F39262E7-3125-4B64-B4DF-5A01BE52B857}" srcOrd="1" destOrd="0" presId="urn:microsoft.com/office/officeart/2005/8/layout/list1"/>
    <dgm:cxn modelId="{A03E7ADB-45F5-4956-A362-361D25C3985D}" type="presParOf" srcId="{2E53F40E-CD31-4C34-9121-224B3AF55908}" destId="{F6B3F88F-9E5C-4377-B2ED-63B349CF7D5C}" srcOrd="2" destOrd="0" presId="urn:microsoft.com/office/officeart/2005/8/layout/list1"/>
    <dgm:cxn modelId="{B6608848-EB92-48F1-B8B1-3F78B3885D7F}" type="presParOf" srcId="{2E53F40E-CD31-4C34-9121-224B3AF55908}" destId="{7845E6B0-34E1-41D0-A249-FCAF71AA7C4C}" srcOrd="3" destOrd="0" presId="urn:microsoft.com/office/officeart/2005/8/layout/list1"/>
    <dgm:cxn modelId="{3F5036DE-8176-42CA-BA7D-93383D9AD3B1}" type="presParOf" srcId="{2E53F40E-CD31-4C34-9121-224B3AF55908}" destId="{1344FF1E-49D2-4768-BBE8-BF215A655121}" srcOrd="4" destOrd="0" presId="urn:microsoft.com/office/officeart/2005/8/layout/list1"/>
    <dgm:cxn modelId="{7085AE94-91A0-48AC-A409-69A107A73A25}" type="presParOf" srcId="{1344FF1E-49D2-4768-BBE8-BF215A655121}" destId="{4EA3BFAC-C979-4E88-8DED-0D86D0847FBC}" srcOrd="0" destOrd="0" presId="urn:microsoft.com/office/officeart/2005/8/layout/list1"/>
    <dgm:cxn modelId="{9E0DBB57-E0B1-4CE4-88C4-62227A197348}" type="presParOf" srcId="{1344FF1E-49D2-4768-BBE8-BF215A655121}" destId="{7E872583-AFCD-4E6E-8C41-E8B9FDC937CB}" srcOrd="1" destOrd="0" presId="urn:microsoft.com/office/officeart/2005/8/layout/list1"/>
    <dgm:cxn modelId="{04BC1DA6-A7CE-4179-93D2-038F4C1574B2}" type="presParOf" srcId="{2E53F40E-CD31-4C34-9121-224B3AF55908}" destId="{E6B182A9-1C84-4357-92F4-33D1BA40AD60}" srcOrd="5" destOrd="0" presId="urn:microsoft.com/office/officeart/2005/8/layout/list1"/>
    <dgm:cxn modelId="{DD4886C8-A494-4B01-BC8A-DE3248A7DEF1}" type="presParOf" srcId="{2E53F40E-CD31-4C34-9121-224B3AF55908}" destId="{95D3422A-C4A8-4786-9D81-575824530BA5}" srcOrd="6" destOrd="0" presId="urn:microsoft.com/office/officeart/2005/8/layout/list1"/>
    <dgm:cxn modelId="{B4560E70-08DD-4DFB-AD64-2821BC0DDB7D}" type="presParOf" srcId="{2E53F40E-CD31-4C34-9121-224B3AF55908}" destId="{70B060A8-916E-44FB-86D3-AF2F18E67BC6}" srcOrd="7" destOrd="0" presId="urn:microsoft.com/office/officeart/2005/8/layout/list1"/>
    <dgm:cxn modelId="{767C61E8-4BC9-4567-B832-65842684FA2B}" type="presParOf" srcId="{2E53F40E-CD31-4C34-9121-224B3AF55908}" destId="{D99A0C28-1E74-4BEC-B475-5576C8147B65}" srcOrd="8" destOrd="0" presId="urn:microsoft.com/office/officeart/2005/8/layout/list1"/>
    <dgm:cxn modelId="{3A8A137A-4C66-46DE-A007-410F4EB0420C}" type="presParOf" srcId="{D99A0C28-1E74-4BEC-B475-5576C8147B65}" destId="{CCE46374-7368-4C17-BB48-96E9A808E783}" srcOrd="0" destOrd="0" presId="urn:microsoft.com/office/officeart/2005/8/layout/list1"/>
    <dgm:cxn modelId="{34E2A573-CD78-4C29-AA8F-027083B5F8BC}" type="presParOf" srcId="{D99A0C28-1E74-4BEC-B475-5576C8147B65}" destId="{EE4B9363-94F1-489F-A4C8-F8F0CAE846BE}" srcOrd="1" destOrd="0" presId="urn:microsoft.com/office/officeart/2005/8/layout/list1"/>
    <dgm:cxn modelId="{54AF524E-2DD0-42BE-983D-848B07DC9B7B}" type="presParOf" srcId="{2E53F40E-CD31-4C34-9121-224B3AF55908}" destId="{0E277B11-3A3B-4FAE-A1E0-3D1125C93DBB}" srcOrd="9" destOrd="0" presId="urn:microsoft.com/office/officeart/2005/8/layout/list1"/>
    <dgm:cxn modelId="{F2276A60-02DC-4783-B300-B2FA965C7CAE}" type="presParOf" srcId="{2E53F40E-CD31-4C34-9121-224B3AF55908}" destId="{D6EC5986-98E0-41F9-9AF3-E959920CF6E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09BA2E-165D-43C9-BE38-09015F27D759}">
      <dsp:nvSpPr>
        <dsp:cNvPr id="0" name=""/>
        <dsp:cNvSpPr/>
      </dsp:nvSpPr>
      <dsp:spPr>
        <a:xfrm>
          <a:off x="0" y="74545"/>
          <a:ext cx="10972800" cy="14864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Проект нового закону про фінансовий лізинг зареєстрований у Верховній Раді, але його ще можна вдосконалити</a:t>
          </a:r>
          <a:endParaRPr lang="en-US" sz="2800" kern="1200" dirty="0"/>
        </a:p>
      </dsp:txBody>
      <dsp:txXfrm>
        <a:off x="72564" y="147109"/>
        <a:ext cx="10827672" cy="1341356"/>
      </dsp:txXfrm>
    </dsp:sp>
    <dsp:sp modelId="{551A2AF4-718B-4742-8217-3A2A9127EDBD}">
      <dsp:nvSpPr>
        <dsp:cNvPr id="0" name=""/>
        <dsp:cNvSpPr/>
      </dsp:nvSpPr>
      <dsp:spPr>
        <a:xfrm>
          <a:off x="0" y="1561030"/>
          <a:ext cx="10972800" cy="1970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8386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200" kern="1200" dirty="0" smtClean="0">
              <a:latin typeface="Arial" panose="020B0604020202020204" pitchFamily="34" charset="0"/>
              <a:cs typeface="Arial" panose="020B0604020202020204" pitchFamily="34" charset="0"/>
            </a:rPr>
            <a:t>Так звана проблема подвійного оподаткування у разі перепродажу вилученого майна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200" kern="1200" smtClean="0">
              <a:latin typeface="Arial" panose="020B0604020202020204" pitchFamily="34" charset="0"/>
              <a:cs typeface="Arial" panose="020B0604020202020204" pitchFamily="34" charset="0"/>
            </a:rPr>
            <a:t>Відсутність можливості участі в будь-яких пільгових державних програмах </a:t>
          </a:r>
          <a:r>
            <a:rPr lang="en-GB" sz="2200" kern="120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uk-UA" sz="2200" kern="1200" smtClean="0">
              <a:latin typeface="Arial" panose="020B0604020202020204" pitchFamily="34" charset="0"/>
              <a:cs typeface="Arial" panose="020B0604020202020204" pitchFamily="34" charset="0"/>
            </a:rPr>
            <a:t>так звані «компенсації»</a:t>
          </a:r>
          <a:r>
            <a:rPr lang="en-GB" sz="2200" kern="120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GB" sz="2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2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Потреба створення стимулів для розвитку даного сектору </a:t>
          </a:r>
          <a:r>
            <a:rPr lang="en-GB" sz="2200" kern="1200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uk-UA" sz="2200" kern="1200" dirty="0" smtClean="0">
              <a:latin typeface="Arial" panose="020B0604020202020204" pitchFamily="34" charset="0"/>
              <a:cs typeface="Arial" panose="020B0604020202020204" pitchFamily="34" charset="0"/>
            </a:rPr>
            <a:t>напр., прискорена амортизація</a:t>
          </a:r>
          <a:r>
            <a:rPr lang="en-GB" sz="2200" kern="12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GB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561030"/>
        <a:ext cx="10972800" cy="1970640"/>
      </dsp:txXfrm>
    </dsp:sp>
    <dsp:sp modelId="{1345B657-B136-4F44-8AEA-CAB58E6C716E}">
      <dsp:nvSpPr>
        <dsp:cNvPr id="0" name=""/>
        <dsp:cNvSpPr/>
      </dsp:nvSpPr>
      <dsp:spPr>
        <a:xfrm>
          <a:off x="0" y="3531670"/>
          <a:ext cx="10972800" cy="14864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Необхідність вирішення проблеми нелегального імпорту автомобілів</a:t>
          </a:r>
          <a:r>
            <a:rPr lang="en-GB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uk-UA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що негативно впливає на продаж та лізинг як нових так і б/в автомобілів</a:t>
          </a:r>
          <a:endParaRPr lang="en-US" sz="2800" kern="1200" dirty="0"/>
        </a:p>
      </dsp:txBody>
      <dsp:txXfrm>
        <a:off x="72564" y="3604234"/>
        <a:ext cx="10827672" cy="13413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B3F88F-9E5C-4377-B2ED-63B349CF7D5C}">
      <dsp:nvSpPr>
        <dsp:cNvPr id="0" name=""/>
        <dsp:cNvSpPr/>
      </dsp:nvSpPr>
      <dsp:spPr>
        <a:xfrm>
          <a:off x="0" y="188554"/>
          <a:ext cx="11305256" cy="14349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7413" tIns="249936" rIns="877413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Зміни в законодавстві </a:t>
          </a:r>
          <a:r>
            <a:rPr lang="en-GB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uk-UA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Верховна Рада</a:t>
          </a:r>
          <a:r>
            <a:rPr lang="en-GB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GB" sz="1800" kern="1200" noProof="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Більш сприятлива податково-бюджетна політика, яка стимулює фінансування через лізинг (оподаткування</a:t>
          </a:r>
          <a:r>
            <a:rPr lang="en-GB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GB" sz="1800" kern="1200" noProof="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Стабільна економіка</a:t>
          </a:r>
          <a:endParaRPr lang="en-GB" sz="1800" kern="1200" noProof="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88554"/>
        <a:ext cx="11305256" cy="1434997"/>
      </dsp:txXfrm>
    </dsp:sp>
    <dsp:sp modelId="{D91F9BAF-498E-424D-830D-722F5102D353}">
      <dsp:nvSpPr>
        <dsp:cNvPr id="0" name=""/>
        <dsp:cNvSpPr/>
      </dsp:nvSpPr>
      <dsp:spPr>
        <a:xfrm>
          <a:off x="565262" y="11607"/>
          <a:ext cx="7913679" cy="3538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9118" tIns="0" rIns="299118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>
              <a:latin typeface="Arial" panose="020B0604020202020204" pitchFamily="34" charset="0"/>
              <a:cs typeface="Arial" panose="020B0604020202020204" pitchFamily="34" charset="0"/>
            </a:rPr>
            <a:t>Держава</a:t>
          </a:r>
          <a:endParaRPr lang="en-US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2538" y="28883"/>
        <a:ext cx="7879127" cy="319342"/>
      </dsp:txXfrm>
    </dsp:sp>
    <dsp:sp modelId="{95D3422A-C4A8-4786-9D81-575824530BA5}">
      <dsp:nvSpPr>
        <dsp:cNvPr id="0" name=""/>
        <dsp:cNvSpPr/>
      </dsp:nvSpPr>
      <dsp:spPr>
        <a:xfrm>
          <a:off x="0" y="1865235"/>
          <a:ext cx="11305256" cy="14349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7413" tIns="249936" rIns="877413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Більш прозорі для </a:t>
          </a:r>
          <a:r>
            <a:rPr lang="uk-UA" sz="1800" kern="1200" noProof="0" dirty="0" err="1" smtClean="0">
              <a:latin typeface="Arial" panose="020B0604020202020204" pitchFamily="34" charset="0"/>
              <a:cs typeface="Arial" panose="020B0604020202020204" pitchFamily="34" charset="0"/>
            </a:rPr>
            <a:t>лізингоодержувачів</a:t>
          </a:r>
          <a:r>
            <a:rPr lang="uk-UA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 та органів влади</a:t>
          </a:r>
          <a:endParaRPr lang="en-GB" sz="1800" kern="1200" noProof="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Більш відкриті для нових секторів</a:t>
          </a:r>
          <a:endParaRPr lang="en-GB" sz="1800" kern="1200" noProof="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Активна роль в інформаційно-роз</a:t>
          </a:r>
          <a:r>
            <a:rPr lang="en-US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’</a:t>
          </a:r>
          <a:r>
            <a:rPr lang="uk-UA" sz="1800" kern="1200" noProof="0" dirty="0" err="1" smtClean="0">
              <a:latin typeface="Arial" panose="020B0604020202020204" pitchFamily="34" charset="0"/>
              <a:cs typeface="Arial" panose="020B0604020202020204" pitchFamily="34" charset="0"/>
            </a:rPr>
            <a:t>яснювальній</a:t>
          </a:r>
          <a:r>
            <a:rPr lang="uk-UA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 роботі щодо лізингу в українському суспільстві та відновлення довіри до фінансового сектору</a:t>
          </a:r>
          <a:endParaRPr lang="en-GB" sz="1800" kern="1200" noProof="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865235"/>
        <a:ext cx="11305256" cy="1434997"/>
      </dsp:txXfrm>
    </dsp:sp>
    <dsp:sp modelId="{7E872583-AFCD-4E6E-8C41-E8B9FDC937CB}">
      <dsp:nvSpPr>
        <dsp:cNvPr id="0" name=""/>
        <dsp:cNvSpPr/>
      </dsp:nvSpPr>
      <dsp:spPr>
        <a:xfrm>
          <a:off x="565262" y="1688288"/>
          <a:ext cx="7913679" cy="3538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9118" tIns="0" rIns="299118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>
              <a:latin typeface="Arial" panose="020B0604020202020204" pitchFamily="34" charset="0"/>
              <a:cs typeface="Arial" panose="020B0604020202020204" pitchFamily="34" charset="0"/>
            </a:rPr>
            <a:t>Лізингодавці</a:t>
          </a:r>
          <a:endParaRPr lang="en-US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2538" y="1705564"/>
        <a:ext cx="7879127" cy="319342"/>
      </dsp:txXfrm>
    </dsp:sp>
    <dsp:sp modelId="{D6EC5986-98E0-41F9-9AF3-E959920CF6E8}">
      <dsp:nvSpPr>
        <dsp:cNvPr id="0" name=""/>
        <dsp:cNvSpPr/>
      </dsp:nvSpPr>
      <dsp:spPr>
        <a:xfrm>
          <a:off x="0" y="3503968"/>
          <a:ext cx="11305256" cy="16111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7413" tIns="249936" rIns="877413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Пропагування лізингу на українському ринку за межами України</a:t>
          </a:r>
          <a:endParaRPr lang="en-GB" sz="1800" kern="1200" noProof="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Інформаційно-роз</a:t>
          </a:r>
          <a:r>
            <a:rPr lang="en-US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’</a:t>
          </a:r>
          <a:r>
            <a:rPr lang="uk-UA" sz="1800" kern="1200" noProof="0" dirty="0" err="1" smtClean="0">
              <a:latin typeface="Arial" panose="020B0604020202020204" pitchFamily="34" charset="0"/>
              <a:cs typeface="Arial" panose="020B0604020202020204" pitchFamily="34" charset="0"/>
            </a:rPr>
            <a:t>яснювальна</a:t>
          </a:r>
          <a:r>
            <a:rPr lang="uk-UA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 робота серед населення та підвищення обізнаності з питань лізингу</a:t>
          </a:r>
          <a:endParaRPr lang="en-GB" sz="1800" kern="1200" noProof="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noProof="0" dirty="0" smtClean="0">
              <a:latin typeface="Arial" panose="020B0604020202020204" pitchFamily="34" charset="0"/>
              <a:cs typeface="Arial" panose="020B0604020202020204" pitchFamily="34" charset="0"/>
            </a:rPr>
            <a:t>Членство в УОЛ як ознака надійності</a:t>
          </a:r>
          <a:endParaRPr lang="en-GB" sz="1800" kern="1200" noProof="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800" kern="1200" noProof="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l-PL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503968"/>
        <a:ext cx="11305256" cy="1611160"/>
      </dsp:txXfrm>
    </dsp:sp>
    <dsp:sp modelId="{EE4B9363-94F1-489F-A4C8-F8F0CAE846BE}">
      <dsp:nvSpPr>
        <dsp:cNvPr id="0" name=""/>
        <dsp:cNvSpPr/>
      </dsp:nvSpPr>
      <dsp:spPr>
        <a:xfrm>
          <a:off x="565262" y="3364969"/>
          <a:ext cx="7913679" cy="3538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9118" tIns="0" rIns="299118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>
              <a:latin typeface="Arial" panose="020B0604020202020204" pitchFamily="34" charset="0"/>
              <a:cs typeface="Arial" panose="020B0604020202020204" pitchFamily="34" charset="0"/>
            </a:rPr>
            <a:t>Асоціація</a:t>
          </a:r>
          <a:endParaRPr lang="en-US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2538" y="3382245"/>
        <a:ext cx="7879127" cy="3193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FA1DB3-B3EA-42F7-BE62-F56DD5296AEC}" type="datetimeFigureOut">
              <a:rPr lang="en-US" smtClean="0"/>
              <a:pPr/>
              <a:t>4/6/2018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A162D0-5734-4D89-84D5-FFF7AA1F20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9179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A0EC88E-12DF-4E2A-8AD5-E014A9EDE6AB}" type="datetimeFigureOut">
              <a:rPr lang="en-US" altLang="en-US"/>
              <a:pPr>
                <a:defRPr/>
              </a:pPr>
              <a:t>4/6/2018</a:t>
            </a:fld>
            <a:endParaRPr lang="en-US" alt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8900" y="744538"/>
            <a:ext cx="6619875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6661"/>
            <a:ext cx="5438140" cy="4468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599"/>
            <a:ext cx="2945659" cy="496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31599"/>
            <a:ext cx="2945659" cy="496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6DE36932-41B8-4BD1-94A7-DC721C70327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61543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DE36932-41B8-4BD1-94A7-DC721C70327D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428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DE36932-41B8-4BD1-94A7-DC721C70327D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1805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EE4FF-82CE-4611-8936-F58862BE77FC}" type="slidenum">
              <a:rPr lang="pl-PL" smtClean="0"/>
              <a:pPr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74330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EE4FF-82CE-4611-8936-F58862BE77FC}" type="slidenum">
              <a:rPr lang="pl-PL" smtClean="0"/>
              <a:pPr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387665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EE4FF-82CE-4611-8936-F58862BE77FC}" type="slidenum">
              <a:rPr lang="pl-PL" smtClean="0"/>
              <a:pPr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90713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>
            <a:spLocks noGrp="1" noRot="1" noChangeAspect="1"/>
          </p:cNvSpPr>
          <p:nvPr>
            <p:ph type="sldImg" idx="2"/>
          </p:nvPr>
        </p:nvSpPr>
        <p:spPr>
          <a:xfrm>
            <a:off x="395288" y="1220788"/>
            <a:ext cx="5859462" cy="32972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4" name="Shape 134"/>
          <p:cNvSpPr txBox="1">
            <a:spLocks noGrp="1"/>
          </p:cNvSpPr>
          <p:nvPr>
            <p:ph type="body" idx="1"/>
          </p:nvPr>
        </p:nvSpPr>
        <p:spPr>
          <a:xfrm>
            <a:off x="664990" y="4700383"/>
            <a:ext cx="5319919" cy="384576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Shape 135"/>
          <p:cNvSpPr txBox="1">
            <a:spLocks noGrp="1"/>
          </p:cNvSpPr>
          <p:nvPr>
            <p:ph type="sldNum" idx="12"/>
          </p:nvPr>
        </p:nvSpPr>
        <p:spPr>
          <a:xfrm>
            <a:off x="3766737" y="9276982"/>
            <a:ext cx="2881622" cy="49004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uk-UA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11</a:t>
            </a:fld>
            <a:endParaRPr lang="uk-UA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554908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EE4FF-82CE-4611-8936-F58862BE77FC}" type="slidenum">
              <a:rPr lang="pl-PL" smtClean="0"/>
              <a:pPr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62352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EE4FF-82CE-4611-8936-F58862BE77FC}" type="slidenum">
              <a:rPr lang="pl-PL" smtClean="0"/>
              <a:pPr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358127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EE4FF-82CE-4611-8936-F58862BE77FC}" type="slidenum">
              <a:rPr lang="pl-PL" smtClean="0"/>
              <a:pPr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748750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EE4FF-82CE-4611-8936-F58862BE77FC}" type="slidenum">
              <a:rPr lang="pl-PL" smtClean="0"/>
              <a:pPr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900446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EE4FF-82CE-4611-8936-F58862BE77FC}" type="slidenum">
              <a:rPr lang="pl-PL" smtClean="0"/>
              <a:pPr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807593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EE4FF-82CE-4611-8936-F58862BE77FC}" type="slidenum">
              <a:rPr lang="pl-PL" smtClean="0"/>
              <a:pPr/>
              <a:t>21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65741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DE36932-41B8-4BD1-94A7-DC721C70327D}" type="slidenum">
              <a:rPr lang="en-US" altLang="en-US" smtClean="0"/>
              <a:pPr>
                <a:defRPr/>
              </a:pPr>
              <a:t>23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7381" y="836712"/>
            <a:ext cx="8953563" cy="685808"/>
          </a:xfrm>
        </p:spPr>
        <p:txBody>
          <a:bodyPr lIns="0" rIns="0">
            <a:normAutofit/>
          </a:bodyPr>
          <a:lstStyle>
            <a:lvl1pPr marL="0" indent="0" algn="l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11239500" y="6500813"/>
            <a:ext cx="654051" cy="220662"/>
          </a:xfrm>
        </p:spPr>
        <p:txBody>
          <a:bodyPr/>
          <a:lstStyle>
            <a:lvl1pPr>
              <a:defRPr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F92014D-09A2-4343-B886-5D30554F20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3707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11239500" y="6500813"/>
            <a:ext cx="654051" cy="220662"/>
          </a:xfrm>
        </p:spPr>
        <p:txBody>
          <a:bodyPr/>
          <a:lstStyle>
            <a:lvl1pPr>
              <a:defRPr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014CC31-24A3-4D16-B07A-7EF89975AE4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5167" y="832000"/>
            <a:ext cx="11222567" cy="526901"/>
          </a:xfrm>
        </p:spPr>
        <p:txBody>
          <a:bodyPr/>
          <a:lstStyle>
            <a:lvl1pPr>
              <a:defRPr sz="400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67365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17848"/>
            <a:ext cx="10972800" cy="566936"/>
          </a:xfr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4000" kern="1200" dirty="0">
                <a:solidFill>
                  <a:srgbClr val="0070C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28801"/>
            <a:ext cx="10972800" cy="44973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4B041-A92D-471C-92D2-9A93C58D9BB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1113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3C77B-A0FD-4E4F-ACB4-94DBA42DAFC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423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890828"/>
            <a:ext cx="10972800" cy="494878"/>
          </a:xfrm>
        </p:spPr>
        <p:txBody>
          <a:bodyPr/>
          <a:lstStyle>
            <a:lvl1pPr>
              <a:defRPr lang="en-US" sz="4000" kern="1200" dirty="0">
                <a:solidFill>
                  <a:srgbClr val="0070C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484785"/>
            <a:ext cx="5384800" cy="464137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84785"/>
            <a:ext cx="5384800" cy="464137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8EF37-3629-49A7-961C-55772272190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3775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53270"/>
            <a:ext cx="10972800" cy="666750"/>
          </a:xfr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4000" kern="1200" dirty="0">
                <a:solidFill>
                  <a:srgbClr val="0070C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622AB-8568-4BF3-A60B-CDCA617482D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3974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1784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5621C-D826-4CD8-81C5-DF74DB2029A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9586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E38C2-EE5B-4B53-A903-CC29B5BDF9F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467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B6567-2380-498C-AFEE-EA58FBB5BDB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0810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9574A-1040-40E1-A59E-2450FFE3A05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6117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870CC-4CB2-4453-9889-E5E391AB190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66198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847FA-E933-4BF6-B65D-0A35DF6026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00591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048000" y="3581400"/>
            <a:ext cx="7518400" cy="19050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uk-UA" noProof="0"/>
              <a:t>Click to edit Master subtitle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xfrm>
            <a:off x="4978400" y="6400800"/>
            <a:ext cx="3860800" cy="45720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9550400" y="64008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539FB3-48C0-4D17-BB4C-1CFD11756D54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24159951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- Full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438873"/>
            <a:ext cx="3860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2" name="Title 1"/>
          <p:cNvSpPr>
            <a:spLocks noGrp="1"/>
          </p:cNvSpPr>
          <p:nvPr>
            <p:ph type="ctrTitle" hasCustomPrompt="1"/>
          </p:nvPr>
        </p:nvSpPr>
        <p:spPr>
          <a:xfrm>
            <a:off x="914400" y="2118715"/>
            <a:ext cx="5181600" cy="1600200"/>
          </a:xfr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  <p:txBody>
          <a:bodyPr anchor="b" anchorCtr="0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14400" y="4146997"/>
            <a:ext cx="4572000" cy="1600200"/>
          </a:xfrm>
          <a:effectLst>
            <a:outerShdw blurRad="254000" dir="5400000" algn="tl" rotWithShape="0">
              <a:srgbClr val="000000">
                <a:alpha val="40000"/>
              </a:srgbClr>
            </a:outerShdw>
          </a:effectLst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995680" y="3932955"/>
            <a:ext cx="426720" cy="0"/>
          </a:xfrm>
          <a:prstGeom prst="line">
            <a:avLst/>
          </a:prstGeom>
          <a:ln w="19050">
            <a:solidFill>
              <a:srgbClr val="FFFFFF"/>
            </a:solidFill>
          </a:ln>
          <a:effectLst>
            <a:outerShdw blurRad="254000" dir="27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3401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1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438873"/>
            <a:ext cx="3860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297581"/>
            <a:ext cx="28448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200" b="0" i="0">
                <a:solidFill>
                  <a:schemeClr val="accent5">
                    <a:lumMod val="10000"/>
                  </a:schemeClr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>
                <a:solidFill>
                  <a:srgbClr val="CFCDC9">
                    <a:lumMod val="10000"/>
                  </a:srgbClr>
                </a:solidFill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srgbClr val="CFCDC9">
                  <a:lumMod val="10000"/>
                </a:srgbClr>
              </a:solidFill>
            </a:endParaRPr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914805" y="1360861"/>
            <a:ext cx="10363200" cy="46166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idx="1"/>
          </p:nvPr>
        </p:nvSpPr>
        <p:spPr>
          <a:xfrm>
            <a:off x="914400" y="2024108"/>
            <a:ext cx="10363200" cy="42332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 userDrawn="1"/>
        </p:nvSpPr>
        <p:spPr>
          <a:xfrm>
            <a:off x="696688" y="308546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379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805" y="2011765"/>
            <a:ext cx="10363200" cy="4233231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408097"/>
            <a:ext cx="3860800" cy="24622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Gill Sans MT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44000" y="6338350"/>
            <a:ext cx="2844800" cy="276999"/>
          </a:xfr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914805" y="1348518"/>
            <a:ext cx="10363200" cy="461665"/>
          </a:xfrm>
        </p:spPr>
        <p:txBody>
          <a:bodyPr anchor="b" anchorCtr="0">
            <a:spAutoFit/>
          </a:bodyPr>
          <a:lstStyle>
            <a:lvl1pPr>
              <a:defRPr>
                <a:solidFill>
                  <a:srgbClr val="002A6C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 userDrawn="1"/>
        </p:nvSpPr>
        <p:spPr>
          <a:xfrm>
            <a:off x="696688" y="308546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7006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Red/Gray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805" y="2036449"/>
            <a:ext cx="507959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002A6C"/>
                </a:solidFill>
              </a:defRPr>
            </a:lvl1pPr>
            <a:lvl2pPr>
              <a:defRPr sz="1600">
                <a:solidFill>
                  <a:srgbClr val="002A6C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2036449"/>
            <a:ext cx="508040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002A6C"/>
                </a:solidFill>
              </a:defRPr>
            </a:lvl1pPr>
            <a:lvl2pPr>
              <a:defRPr sz="1600">
                <a:solidFill>
                  <a:srgbClr val="002A6C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408097"/>
            <a:ext cx="3860800" cy="24622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Gill Sans MT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44000" y="6324761"/>
            <a:ext cx="2844800" cy="276999"/>
          </a:xfr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914805" y="1373203"/>
            <a:ext cx="10363200" cy="461665"/>
          </a:xfrm>
        </p:spPr>
        <p:txBody>
          <a:bodyPr anchor="b" anchorCtr="0">
            <a:spAutoFit/>
          </a:bodyPr>
          <a:lstStyle>
            <a:lvl1pPr>
              <a:defRPr>
                <a:solidFill>
                  <a:srgbClr val="002A6C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1197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2364" y="2011764"/>
            <a:ext cx="335239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912359" y="2011764"/>
            <a:ext cx="335320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408097"/>
            <a:ext cx="3860800" cy="24622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Gill Sans MT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44000" y="6338350"/>
            <a:ext cx="2844800" cy="276999"/>
          </a:xfr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4406956" y="2011764"/>
            <a:ext cx="335320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902364" y="1348518"/>
            <a:ext cx="10363200" cy="461665"/>
          </a:xfrm>
        </p:spPr>
        <p:txBody>
          <a:bodyPr anchor="b" anchorCtr="0">
            <a:spAutoFit/>
          </a:bodyPr>
          <a:lstStyle>
            <a:lvl1pPr>
              <a:defRPr>
                <a:solidFill>
                  <a:srgbClr val="002A6C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58725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1 Content + Bottom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203200" y="3702534"/>
            <a:ext cx="11785600" cy="2967028"/>
          </a:xfr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87079"/>
            <a:ext cx="10363200" cy="1511868"/>
          </a:xfr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438873"/>
            <a:ext cx="3860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10494091" y="4708265"/>
            <a:ext cx="2743200" cy="184666"/>
          </a:xfr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914805" y="1323833"/>
            <a:ext cx="10363200" cy="461665"/>
          </a:xfrm>
        </p:spPr>
        <p:txBody>
          <a:bodyPr anchor="b" anchorCtr="0">
            <a:spAutoFit/>
          </a:bodyPr>
          <a:lstStyle>
            <a:lvl1pPr>
              <a:defRPr>
                <a:solidFill>
                  <a:srgbClr val="002A6C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6588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1 Content + Righ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1090039"/>
            <a:ext cx="5892800" cy="5564280"/>
          </a:xfr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914400" y="2443488"/>
            <a:ext cx="4876800" cy="3729274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1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1389911"/>
            <a:ext cx="4876800" cy="830997"/>
          </a:xfr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2A6C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087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203200" y="1090039"/>
            <a:ext cx="5892800" cy="5564278"/>
          </a:xfr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6502805" y="3218026"/>
            <a:ext cx="5181195" cy="461665"/>
          </a:xfr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6098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d/Gray 1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438873"/>
            <a:ext cx="3860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914805" y="1306150"/>
            <a:ext cx="10363200" cy="46166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idx="1" hasCustomPrompt="1"/>
          </p:nvPr>
        </p:nvSpPr>
        <p:spPr>
          <a:xfrm>
            <a:off x="914400" y="1969396"/>
            <a:ext cx="10363200" cy="4233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30188" marR="0" indent="-23018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lvl1pPr>
          </a:lstStyle>
          <a:p>
            <a:pPr marL="230188" marR="0" lvl="0" indent="-23018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6C6463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Click to edit Master text styles</a:t>
            </a:r>
          </a:p>
          <a:p>
            <a:pPr marL="684213" marR="0" lvl="1" indent="-23018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6C6463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Second level</a:t>
            </a:r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047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d/Gray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805" y="1984328"/>
            <a:ext cx="507959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4328"/>
            <a:ext cx="508040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408097"/>
            <a:ext cx="3860800" cy="24622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Gill Sans MT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44000" y="6392709"/>
            <a:ext cx="2844800" cy="276999"/>
          </a:xfr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914805" y="1321082"/>
            <a:ext cx="10363200" cy="461665"/>
          </a:xfr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8202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d/Gray 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805" y="1999260"/>
            <a:ext cx="335239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924800" y="1999260"/>
            <a:ext cx="335320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408097"/>
            <a:ext cx="3860800" cy="24622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Gill Sans MT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44000" y="6392709"/>
            <a:ext cx="2844800" cy="276999"/>
          </a:xfr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4419398" y="1999260"/>
            <a:ext cx="335320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914805" y="1336014"/>
            <a:ext cx="10363200" cy="461665"/>
          </a:xfr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1333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d/Gray 1 Content + Bottom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203200" y="3658346"/>
            <a:ext cx="11785600" cy="2998872"/>
          </a:xfr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54464"/>
            <a:ext cx="10363200" cy="1511868"/>
          </a:xfr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438873"/>
            <a:ext cx="3860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10494091" y="4708265"/>
            <a:ext cx="2743200" cy="184666"/>
          </a:xfr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914805" y="1291218"/>
            <a:ext cx="10363200" cy="461665"/>
          </a:xfr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3590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d/Gray 1 Content + Righ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1104970"/>
            <a:ext cx="5892800" cy="5549348"/>
          </a:xfr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914400" y="2443488"/>
            <a:ext cx="4876800" cy="3729274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1389912"/>
            <a:ext cx="4876800" cy="830997"/>
          </a:xfr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9476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d/Gray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203200" y="1104970"/>
            <a:ext cx="5892800" cy="5549346"/>
          </a:xfr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6502805" y="3218026"/>
            <a:ext cx="5181195" cy="461665"/>
          </a:xfr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7395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Inf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14400" y="4146997"/>
            <a:ext cx="4572000" cy="1600200"/>
          </a:xfrm>
          <a:effectLst>
            <a:outerShdw blurRad="254000" dir="5400000" algn="tl" rotWithShape="0">
              <a:srgbClr val="000000">
                <a:alpha val="40000"/>
              </a:srgbClr>
            </a:outerShdw>
          </a:effectLst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9541412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- Full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438873"/>
            <a:ext cx="3860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pic>
        <p:nvPicPr>
          <p:cNvPr id="11" name="Picture 10" descr="USAID_Logo_White_v02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1740" y="753866"/>
            <a:ext cx="1828800" cy="543508"/>
          </a:xfrm>
          <a:prstGeom prst="rect">
            <a:avLst/>
          </a:prstGeom>
          <a:effectLst/>
        </p:spPr>
      </p:pic>
      <p:sp>
        <p:nvSpPr>
          <p:cNvPr id="12" name="Title 1"/>
          <p:cNvSpPr>
            <a:spLocks noGrp="1"/>
          </p:cNvSpPr>
          <p:nvPr>
            <p:ph type="ctrTitle" hasCustomPrompt="1"/>
          </p:nvPr>
        </p:nvSpPr>
        <p:spPr>
          <a:xfrm>
            <a:off x="914400" y="2118715"/>
            <a:ext cx="5181600" cy="1600200"/>
          </a:xfrm>
          <a:effectLst/>
        </p:spPr>
        <p:txBody>
          <a:bodyPr anchor="b" anchorCtr="0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14400" y="4146997"/>
            <a:ext cx="4572000" cy="1600200"/>
          </a:xfrm>
          <a:effectLst/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17" name="Straight Connector 16"/>
          <p:cNvCxnSpPr/>
          <p:nvPr userDrawn="1"/>
        </p:nvCxnSpPr>
        <p:spPr>
          <a:xfrm>
            <a:off x="995680" y="3932955"/>
            <a:ext cx="426720" cy="0"/>
          </a:xfrm>
          <a:prstGeom prst="line">
            <a:avLst/>
          </a:prstGeom>
          <a:ln w="19050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49925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vider - Full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24000" y="707639"/>
            <a:ext cx="7315200" cy="461665"/>
          </a:xfrm>
        </p:spPr>
        <p:txBody>
          <a:bodyPr wrap="square" anchor="t" anchorCtr="0">
            <a:sp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0" y="6408097"/>
            <a:ext cx="3860800" cy="24622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Gill Sans MT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144000" y="6392709"/>
            <a:ext cx="2844800" cy="276999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pic>
        <p:nvPicPr>
          <p:cNvPr id="9" name="Picture 8" descr="USAID_Logo_White_v02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1740" y="5747196"/>
            <a:ext cx="1828800" cy="543508"/>
          </a:xfrm>
          <a:prstGeom prst="rect">
            <a:avLst/>
          </a:prstGeom>
          <a:effectLst/>
        </p:spPr>
      </p:pic>
      <p:cxnSp>
        <p:nvCxnSpPr>
          <p:cNvPr id="13" name="Straight Connector 12"/>
          <p:cNvCxnSpPr/>
          <p:nvPr userDrawn="1"/>
        </p:nvCxnSpPr>
        <p:spPr>
          <a:xfrm>
            <a:off x="995680" y="909220"/>
            <a:ext cx="426720" cy="0"/>
          </a:xfrm>
          <a:prstGeom prst="line">
            <a:avLst/>
          </a:prstGeom>
          <a:ln w="19050">
            <a:solidFill>
              <a:srgbClr val="FFFFFF"/>
            </a:solidFill>
          </a:ln>
          <a:effectLst>
            <a:outerShdw blurRad="254000" dir="27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51114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Red/Gray 1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438873"/>
            <a:ext cx="3860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914805" y="1321083"/>
            <a:ext cx="10363200" cy="46166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idx="1" hasCustomPrompt="1"/>
          </p:nvPr>
        </p:nvSpPr>
        <p:spPr>
          <a:xfrm>
            <a:off x="914400" y="1984328"/>
            <a:ext cx="10363200" cy="4233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30188" marR="0" indent="-23018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lvl1pPr>
          </a:lstStyle>
          <a:p>
            <a:pPr marL="230188" marR="0" lvl="0" indent="-23018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6C6463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Click to edit Master text styles</a:t>
            </a:r>
          </a:p>
          <a:p>
            <a:pPr marL="684213" marR="0" lvl="1" indent="-23018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6C6463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Second level</a:t>
            </a: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29848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Red/Gray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805" y="1999260"/>
            <a:ext cx="507959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99260"/>
            <a:ext cx="508040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408097"/>
            <a:ext cx="3860800" cy="24622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Gill Sans MT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44000" y="6392709"/>
            <a:ext cx="2844800" cy="276999"/>
          </a:xfr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914805" y="1336014"/>
            <a:ext cx="10363200" cy="461665"/>
          </a:xfr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4546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Red/Gray 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805" y="1984328"/>
            <a:ext cx="335239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924800" y="1984328"/>
            <a:ext cx="335320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408097"/>
            <a:ext cx="3860800" cy="24622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Gill Sans MT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44000" y="6392709"/>
            <a:ext cx="2844800" cy="276999"/>
          </a:xfr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4419398" y="1984328"/>
            <a:ext cx="335320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914805" y="1321082"/>
            <a:ext cx="10363200" cy="461665"/>
          </a:xfr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04207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Red/Gray 1 Content + Bottom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203200" y="3613551"/>
            <a:ext cx="11785600" cy="3043668"/>
          </a:xfr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54464"/>
            <a:ext cx="10363200" cy="1511868"/>
          </a:xfr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438873"/>
            <a:ext cx="3860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10494091" y="4708265"/>
            <a:ext cx="2743200" cy="184666"/>
          </a:xfr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914805" y="1291218"/>
            <a:ext cx="10363200" cy="461665"/>
          </a:xfr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11048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Red/Gray 1 Content + Righ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1104970"/>
            <a:ext cx="5892800" cy="5549348"/>
          </a:xfr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914400" y="2473352"/>
            <a:ext cx="4876800" cy="3729274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1419776"/>
            <a:ext cx="4876800" cy="830997"/>
          </a:xfr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93611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Red/Gray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203200" y="1090039"/>
            <a:ext cx="5892800" cy="5564278"/>
          </a:xfr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6502805" y="3218026"/>
            <a:ext cx="5181195" cy="461665"/>
          </a:xfr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73009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Red/Gray 1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438873"/>
            <a:ext cx="3860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914805" y="1336015"/>
            <a:ext cx="10363200" cy="46166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idx="1" hasCustomPrompt="1"/>
          </p:nvPr>
        </p:nvSpPr>
        <p:spPr>
          <a:xfrm>
            <a:off x="914400" y="1999260"/>
            <a:ext cx="10363200" cy="4233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30188" marR="0" indent="-23018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lvl1pPr>
          </a:lstStyle>
          <a:p>
            <a:pPr marL="230188" marR="0" lvl="0" indent="-23018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6C6463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Click to edit Master text styles</a:t>
            </a:r>
          </a:p>
          <a:p>
            <a:pPr marL="684213" marR="0" lvl="1" indent="-23018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6C6463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Second level</a:t>
            </a:r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1354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Red/Gray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805" y="1969396"/>
            <a:ext cx="507959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69396"/>
            <a:ext cx="508040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408097"/>
            <a:ext cx="3860800" cy="24622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Gill Sans MT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44000" y="6392709"/>
            <a:ext cx="2844800" cy="276999"/>
          </a:xfr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914805" y="1306150"/>
            <a:ext cx="10363200" cy="461665"/>
          </a:xfr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0977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Red/Gray 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805" y="1999260"/>
            <a:ext cx="335239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924800" y="1999260"/>
            <a:ext cx="335320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408097"/>
            <a:ext cx="3860800" cy="24622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Gill Sans MT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44000" y="6392709"/>
            <a:ext cx="2844800" cy="276999"/>
          </a:xfr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4419398" y="1999260"/>
            <a:ext cx="3353205" cy="4233230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914805" y="1336014"/>
            <a:ext cx="10363200" cy="461665"/>
          </a:xfr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68367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Red/Gray 1 Content + Bottom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203200" y="3852463"/>
            <a:ext cx="11785600" cy="2804757"/>
          </a:xfr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84328"/>
            <a:ext cx="10363200" cy="1511868"/>
          </a:xfr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438873"/>
            <a:ext cx="3860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914805" y="1321082"/>
            <a:ext cx="10363200" cy="461665"/>
          </a:xfr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65834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Red/Gray 1 Content + Righ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1104972"/>
            <a:ext cx="5892800" cy="5549347"/>
          </a:xfr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914400" y="2473352"/>
            <a:ext cx="4876800" cy="3729274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C6463"/>
                </a:solidFill>
              </a:defRPr>
            </a:lvl1pPr>
            <a:lvl2pPr>
              <a:defRPr sz="16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1419776"/>
            <a:ext cx="4876800" cy="830997"/>
          </a:xfr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50153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Red/Gray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203200" y="1149766"/>
            <a:ext cx="5892800" cy="5504550"/>
          </a:xfr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438873"/>
            <a:ext cx="28448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/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6502805" y="3218026"/>
            <a:ext cx="5181195" cy="461665"/>
          </a:xfr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199053" y="975013"/>
            <a:ext cx="11789747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 userDrawn="1"/>
        </p:nvSpPr>
        <p:spPr>
          <a:xfrm>
            <a:off x="696688" y="296203"/>
            <a:ext cx="100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Проект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USAID </a:t>
            </a: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rgbClr val="002A6C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Трансформація фінансового сектору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A6C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85454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3138789"/>
            <a:ext cx="10363200" cy="46166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6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2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8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77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0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2"/>
            <a:ext cx="2844800" cy="365126"/>
          </a:xfrm>
          <a:prstGeom prst="rect">
            <a:avLst/>
          </a:prstGeom>
        </p:spPr>
        <p:txBody>
          <a:bodyPr/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27C5BE1D-8749-4B4D-9A2A-7D3529FE6A1A}" type="datetimeFigureOut">
              <a:rPr lang="uk-UA" smtClean="0">
                <a:solidFill>
                  <a:prstClr val="black"/>
                </a:solidFill>
                <a:latin typeface="Corbel" panose="020B0503020204020204" pitchFamily="34" charset="0"/>
                <a:cs typeface="+mn-cs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06.04.2018</a:t>
            </a:fld>
            <a:endParaRPr lang="uk-UA" dirty="0">
              <a:solidFill>
                <a:prstClr val="black"/>
              </a:solidFill>
              <a:latin typeface="Corbel" panose="020B0503020204020204" pitchFamily="34" charset="0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2"/>
            <a:ext cx="3860800" cy="365126"/>
          </a:xfrm>
          <a:prstGeom prst="rect">
            <a:avLst/>
          </a:prstGeom>
        </p:spPr>
        <p:txBody>
          <a:bodyPr/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uk-UA" dirty="0">
              <a:solidFill>
                <a:prstClr val="black"/>
              </a:solidFill>
              <a:latin typeface="Corbel" panose="020B0503020204020204" pitchFamily="34" charset="0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6B75A90C-0E62-486B-90C2-780A95A7A513}" type="slidenum">
              <a:rPr lang="uk-UA" smtClean="0">
                <a:solidFill>
                  <a:srgbClr val="CFCDC9">
                    <a:lumMod val="10000"/>
                  </a:srgbClr>
                </a:solidFill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uk-UA" dirty="0">
              <a:solidFill>
                <a:srgbClr val="CFCDC9">
                  <a:lumMod val="1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302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26" Type="http://schemas.openxmlformats.org/officeDocument/2006/relationships/slideLayout" Target="../slideLayouts/slideLayout39.xml"/><Relationship Id="rId3" Type="http://schemas.openxmlformats.org/officeDocument/2006/relationships/slideLayout" Target="../slideLayouts/slideLayout16.xml"/><Relationship Id="rId21" Type="http://schemas.openxmlformats.org/officeDocument/2006/relationships/slideLayout" Target="../slideLayouts/slideLayout34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5" Type="http://schemas.openxmlformats.org/officeDocument/2006/relationships/slideLayout" Target="../slideLayouts/slideLayout38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slideLayout" Target="../slideLayouts/slideLayout33.xml"/><Relationship Id="rId29" Type="http://schemas.openxmlformats.org/officeDocument/2006/relationships/slideLayout" Target="../slideLayouts/slideLayout42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2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23" Type="http://schemas.openxmlformats.org/officeDocument/2006/relationships/slideLayout" Target="../slideLayouts/slideLayout36.xml"/><Relationship Id="rId28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23.xml"/><Relationship Id="rId19" Type="http://schemas.openxmlformats.org/officeDocument/2006/relationships/slideLayout" Target="../slideLayouts/slideLayout32.xml"/><Relationship Id="rId31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Relationship Id="rId22" Type="http://schemas.openxmlformats.org/officeDocument/2006/relationships/slideLayout" Target="../slideLayouts/slideLayout35.xml"/><Relationship Id="rId27" Type="http://schemas.openxmlformats.org/officeDocument/2006/relationships/slideLayout" Target="../slideLayouts/slideLayout40.xml"/><Relationship Id="rId30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12779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492375"/>
            <a:ext cx="10972800" cy="363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D37969F-8D05-4765-90DD-4B69B1C95A6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198968" y="736600"/>
            <a:ext cx="11789833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32" name="TextBox 7"/>
          <p:cNvSpPr txBox="1">
            <a:spLocks noChangeArrowheads="1"/>
          </p:cNvSpPr>
          <p:nvPr userDrawn="1"/>
        </p:nvSpPr>
        <p:spPr bwMode="auto">
          <a:xfrm>
            <a:off x="696384" y="223839"/>
            <a:ext cx="1001606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uk-UA">
                <a:solidFill>
                  <a:srgbClr val="002A6C"/>
                </a:solidFill>
              </a:rPr>
              <a:t>Проект </a:t>
            </a:r>
            <a:r>
              <a:rPr lang="en-US">
                <a:solidFill>
                  <a:srgbClr val="002A6C"/>
                </a:solidFill>
              </a:rPr>
              <a:t>USAID </a:t>
            </a:r>
            <a:r>
              <a:rPr lang="uk-UA">
                <a:solidFill>
                  <a:srgbClr val="002A6C"/>
                </a:solidFill>
              </a:rPr>
              <a:t>«Трансформація фінансового сектору»</a:t>
            </a:r>
            <a:endParaRPr lang="en-US">
              <a:solidFill>
                <a:srgbClr val="002A6C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  <p:sldLayoutId id="2147483761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805" y="1052304"/>
            <a:ext cx="10363200" cy="46166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715549"/>
            <a:ext cx="10363200" cy="4233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44000" y="6309875"/>
            <a:ext cx="28448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200" b="0" i="0">
                <a:solidFill>
                  <a:schemeClr val="accent5">
                    <a:lumMod val="10000"/>
                  </a:schemeClr>
                </a:solidFill>
                <a:latin typeface="Gill Sans MT"/>
                <a:cs typeface="Gill Sans M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42782948-4DBE-204D-AB9E-B65E067054AE}" type="slidenum">
              <a:rPr lang="en-US" smtClean="0">
                <a:solidFill>
                  <a:srgbClr val="CFCDC9">
                    <a:lumMod val="10000"/>
                  </a:srgbClr>
                </a:solidFill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srgbClr val="CFCDC9">
                  <a:lumMod val="10000"/>
                </a:srgbClr>
              </a:solidFill>
            </a:endParaRPr>
          </a:p>
        </p:txBody>
      </p:sp>
      <p:sp>
        <p:nvSpPr>
          <p:cNvPr id="14" name="Frame 13"/>
          <p:cNvSpPr/>
          <p:nvPr/>
        </p:nvSpPr>
        <p:spPr>
          <a:xfrm>
            <a:off x="0" y="0"/>
            <a:ext cx="12192000" cy="6864096"/>
          </a:xfrm>
          <a:prstGeom prst="frame">
            <a:avLst>
              <a:gd name="adj1" fmla="val 2963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ill Sans MT"/>
              <a:ea typeface="+mn-ea"/>
              <a:cs typeface="Gill Sans MT"/>
            </a:endParaRPr>
          </a:p>
        </p:txBody>
      </p:sp>
    </p:spTree>
    <p:extLst>
      <p:ext uri="{BB962C8B-B14F-4D97-AF65-F5344CB8AC3E}">
        <p14:creationId xmlns:p14="http://schemas.microsoft.com/office/powerpoint/2010/main" val="1628121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  <p:sldLayoutId id="2147483779" r:id="rId17"/>
    <p:sldLayoutId id="2147483780" r:id="rId18"/>
    <p:sldLayoutId id="2147483781" r:id="rId19"/>
    <p:sldLayoutId id="2147483782" r:id="rId20"/>
    <p:sldLayoutId id="2147483783" r:id="rId21"/>
    <p:sldLayoutId id="2147483784" r:id="rId22"/>
    <p:sldLayoutId id="2147483785" r:id="rId23"/>
    <p:sldLayoutId id="2147483786" r:id="rId24"/>
    <p:sldLayoutId id="2147483787" r:id="rId25"/>
    <p:sldLayoutId id="2147483788" r:id="rId26"/>
    <p:sldLayoutId id="2147483789" r:id="rId27"/>
    <p:sldLayoutId id="2147483790" r:id="rId28"/>
    <p:sldLayoutId id="2147483791" r:id="rId29"/>
    <p:sldLayoutId id="2147483792" r:id="rId30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2400" b="0" i="0" kern="1200" baseline="0">
          <a:solidFill>
            <a:srgbClr val="002A6C"/>
          </a:solidFill>
          <a:latin typeface="Gill Sans MT"/>
          <a:ea typeface="+mj-ea"/>
          <a:cs typeface="Gill Sans MT"/>
        </a:defRPr>
      </a:lvl1pPr>
    </p:titleStyle>
    <p:bodyStyle>
      <a:lvl1pPr marL="230188" indent="-230188" algn="l" defTabSz="457200" rtl="0" eaLnBrk="1" latinLnBrk="0" hangingPunct="1">
        <a:spcBef>
          <a:spcPts val="0"/>
        </a:spcBef>
        <a:spcAft>
          <a:spcPts val="800"/>
        </a:spcAft>
        <a:buFont typeface="Arial"/>
        <a:buChar char="•"/>
        <a:defRPr sz="1600" b="0" i="0" kern="1200">
          <a:solidFill>
            <a:srgbClr val="6C6463"/>
          </a:solidFill>
          <a:latin typeface="Gill Sans MT"/>
          <a:ea typeface="+mn-ea"/>
          <a:cs typeface="Gill Sans MT"/>
        </a:defRPr>
      </a:lvl1pPr>
      <a:lvl2pPr marL="684213" indent="-230188" algn="l" defTabSz="457200" rtl="0" eaLnBrk="1" latinLnBrk="0" hangingPunct="1">
        <a:spcBef>
          <a:spcPts val="0"/>
        </a:spcBef>
        <a:spcAft>
          <a:spcPts val="800"/>
        </a:spcAft>
        <a:buFont typeface="Arial"/>
        <a:buChar char="–"/>
        <a:defRPr sz="1600" b="0" i="0" kern="1200">
          <a:solidFill>
            <a:srgbClr val="6C6463"/>
          </a:solidFill>
          <a:latin typeface="Gill Sans MT"/>
          <a:ea typeface="+mn-ea"/>
          <a:cs typeface="Gill Sans MT"/>
        </a:defRPr>
      </a:lvl2pPr>
      <a:lvl3pPr marL="914400" indent="-230188" algn="l" defTabSz="457200" rtl="0" eaLnBrk="1" latinLnBrk="0" hangingPunct="1">
        <a:spcBef>
          <a:spcPct val="20000"/>
        </a:spcBef>
        <a:buFont typeface="Arial"/>
        <a:buChar char="•"/>
        <a:defRPr sz="1800" b="0" i="0" kern="1200">
          <a:solidFill>
            <a:srgbClr val="6C6463"/>
          </a:solidFill>
          <a:latin typeface="Gill Sans MT"/>
          <a:ea typeface="+mn-ea"/>
          <a:cs typeface="Gill Sans MT"/>
        </a:defRPr>
      </a:lvl3pPr>
      <a:lvl4pPr marL="1146175" indent="-231775" algn="l" defTabSz="457200" rtl="0" eaLnBrk="1" latinLnBrk="0" hangingPunct="1">
        <a:spcBef>
          <a:spcPct val="20000"/>
        </a:spcBef>
        <a:buFont typeface="Arial"/>
        <a:buChar char="–"/>
        <a:defRPr sz="1600" b="0" i="0" kern="1200">
          <a:solidFill>
            <a:srgbClr val="6C6463"/>
          </a:solidFill>
          <a:latin typeface="Gill Sans MT"/>
          <a:ea typeface="+mn-ea"/>
          <a:cs typeface="Gill Sans MT"/>
        </a:defRPr>
      </a:lvl4pPr>
      <a:lvl5pPr marL="1255713" indent="-230188" algn="l" defTabSz="457200" rtl="0" eaLnBrk="1" latinLnBrk="0" hangingPunct="1">
        <a:spcBef>
          <a:spcPct val="20000"/>
        </a:spcBef>
        <a:buFont typeface="Arial"/>
        <a:buChar char="»"/>
        <a:defRPr sz="1400" b="0" i="0" kern="1200">
          <a:solidFill>
            <a:srgbClr val="6C6463"/>
          </a:solidFill>
          <a:latin typeface="Gill Sans MT"/>
          <a:ea typeface="+mn-ea"/>
          <a:cs typeface="Gill Sans MT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ia.gov/library/publications/the-world-factbook/geos/up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7" Type="http://schemas.openxmlformats.org/officeDocument/2006/relationships/chart" Target="../charts/chart14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13.xml"/><Relationship Id="rId5" Type="http://schemas.openxmlformats.org/officeDocument/2006/relationships/chart" Target="../charts/chart12.xml"/><Relationship Id="rId4" Type="http://schemas.openxmlformats.org/officeDocument/2006/relationships/chart" Target="../charts/char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trends.google.com/trends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gif"/><Relationship Id="rId18" Type="http://schemas.openxmlformats.org/officeDocument/2006/relationships/image" Target="../media/image19.png"/><Relationship Id="rId26" Type="http://schemas.openxmlformats.org/officeDocument/2006/relationships/image" Target="../media/image27.png"/><Relationship Id="rId3" Type="http://schemas.openxmlformats.org/officeDocument/2006/relationships/image" Target="../media/image5.png"/><Relationship Id="rId21" Type="http://schemas.openxmlformats.org/officeDocument/2006/relationships/image" Target="../media/image22.png"/><Relationship Id="rId7" Type="http://schemas.openxmlformats.org/officeDocument/2006/relationships/image" Target="../media/image8.gif"/><Relationship Id="rId12" Type="http://schemas.openxmlformats.org/officeDocument/2006/relationships/image" Target="../media/image13.jpeg"/><Relationship Id="rId17" Type="http://schemas.openxmlformats.org/officeDocument/2006/relationships/image" Target="../media/image18.gif"/><Relationship Id="rId25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7.png"/><Relationship Id="rId20" Type="http://schemas.openxmlformats.org/officeDocument/2006/relationships/image" Target="../media/image21.gif"/><Relationship Id="rId29" Type="http://schemas.openxmlformats.org/officeDocument/2006/relationships/image" Target="../media/image30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.jpeg"/><Relationship Id="rId11" Type="http://schemas.openxmlformats.org/officeDocument/2006/relationships/image" Target="../media/image12.gif"/><Relationship Id="rId24" Type="http://schemas.openxmlformats.org/officeDocument/2006/relationships/image" Target="../media/image25.png"/><Relationship Id="rId5" Type="http://schemas.openxmlformats.org/officeDocument/2006/relationships/image" Target="../media/image6.jpeg"/><Relationship Id="rId15" Type="http://schemas.openxmlformats.org/officeDocument/2006/relationships/image" Target="../media/image16.png"/><Relationship Id="rId23" Type="http://schemas.openxmlformats.org/officeDocument/2006/relationships/image" Target="../media/image24.png"/><Relationship Id="rId28" Type="http://schemas.openxmlformats.org/officeDocument/2006/relationships/image" Target="../media/image29.jpeg"/><Relationship Id="rId10" Type="http://schemas.openxmlformats.org/officeDocument/2006/relationships/image" Target="../media/image11.gif"/><Relationship Id="rId19" Type="http://schemas.openxmlformats.org/officeDocument/2006/relationships/image" Target="../media/image20.jpeg"/><Relationship Id="rId4" Type="http://schemas.openxmlformats.org/officeDocument/2006/relationships/hyperlink" Target="http://www.uul.com.ua/about/members/" TargetMode="External"/><Relationship Id="rId9" Type="http://schemas.openxmlformats.org/officeDocument/2006/relationships/image" Target="../media/image10.png"/><Relationship Id="rId14" Type="http://schemas.openxmlformats.org/officeDocument/2006/relationships/image" Target="../media/image15.jpeg"/><Relationship Id="rId22" Type="http://schemas.openxmlformats.org/officeDocument/2006/relationships/image" Target="../media/image23.jpeg"/><Relationship Id="rId27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chamber.ua/Content/Documents/1757962064ACC_CountryProfile2018_ENG.pdf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chamber.ua/Content/Documents/1757962064ACC_CountryProfile2018_ENG.pdf" TargetMode="External"/><Relationship Id="rId5" Type="http://schemas.openxmlformats.org/officeDocument/2006/relationships/chart" Target="../charts/chart21.xml"/><Relationship Id="rId4" Type="http://schemas.openxmlformats.org/officeDocument/2006/relationships/chart" Target="../charts/char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393405" y="5668694"/>
            <a:ext cx="11142921" cy="887520"/>
            <a:chOff x="0" y="5015576"/>
            <a:chExt cx="9140476" cy="579601"/>
          </a:xfrm>
        </p:grpSpPr>
        <p:sp>
          <p:nvSpPr>
            <p:cNvPr id="15" name="Trapezoid 10"/>
            <p:cNvSpPr/>
            <p:nvPr/>
          </p:nvSpPr>
          <p:spPr>
            <a:xfrm flipH="1" flipV="1">
              <a:off x="6156176" y="5015577"/>
              <a:ext cx="2984300" cy="579600"/>
            </a:xfrm>
            <a:custGeom>
              <a:avLst/>
              <a:gdLst>
                <a:gd name="connsiteX0" fmla="*/ 0 w 2952328"/>
                <a:gd name="connsiteY0" fmla="*/ 576064 h 576064"/>
                <a:gd name="connsiteX1" fmla="*/ 144016 w 2952328"/>
                <a:gd name="connsiteY1" fmla="*/ 0 h 576064"/>
                <a:gd name="connsiteX2" fmla="*/ 2808312 w 2952328"/>
                <a:gd name="connsiteY2" fmla="*/ 0 h 576064"/>
                <a:gd name="connsiteX3" fmla="*/ 2952328 w 2952328"/>
                <a:gd name="connsiteY3" fmla="*/ 576064 h 576064"/>
                <a:gd name="connsiteX4" fmla="*/ 0 w 2952328"/>
                <a:gd name="connsiteY4" fmla="*/ 576064 h 576064"/>
                <a:gd name="connsiteX0" fmla="*/ 0 w 2952328"/>
                <a:gd name="connsiteY0" fmla="*/ 576064 h 576064"/>
                <a:gd name="connsiteX1" fmla="*/ 45162 w 2952328"/>
                <a:gd name="connsiteY1" fmla="*/ 12357 h 576064"/>
                <a:gd name="connsiteX2" fmla="*/ 2808312 w 2952328"/>
                <a:gd name="connsiteY2" fmla="*/ 0 h 576064"/>
                <a:gd name="connsiteX3" fmla="*/ 2952328 w 2952328"/>
                <a:gd name="connsiteY3" fmla="*/ 576064 h 576064"/>
                <a:gd name="connsiteX4" fmla="*/ 0 w 2952328"/>
                <a:gd name="connsiteY4" fmla="*/ 576064 h 576064"/>
                <a:gd name="connsiteX0" fmla="*/ 0 w 2952328"/>
                <a:gd name="connsiteY0" fmla="*/ 576064 h 576064"/>
                <a:gd name="connsiteX1" fmla="*/ 8092 w 2952328"/>
                <a:gd name="connsiteY1" fmla="*/ 12357 h 576064"/>
                <a:gd name="connsiteX2" fmla="*/ 2808312 w 2952328"/>
                <a:gd name="connsiteY2" fmla="*/ 0 h 576064"/>
                <a:gd name="connsiteX3" fmla="*/ 2952328 w 2952328"/>
                <a:gd name="connsiteY3" fmla="*/ 576064 h 576064"/>
                <a:gd name="connsiteX4" fmla="*/ 0 w 2952328"/>
                <a:gd name="connsiteY4" fmla="*/ 576064 h 576064"/>
                <a:gd name="connsiteX0" fmla="*/ 4265 w 2956593"/>
                <a:gd name="connsiteY0" fmla="*/ 576064 h 576064"/>
                <a:gd name="connsiteX1" fmla="*/ 0 w 2956593"/>
                <a:gd name="connsiteY1" fmla="*/ 12357 h 576064"/>
                <a:gd name="connsiteX2" fmla="*/ 2812577 w 2956593"/>
                <a:gd name="connsiteY2" fmla="*/ 0 h 576064"/>
                <a:gd name="connsiteX3" fmla="*/ 2956593 w 2956593"/>
                <a:gd name="connsiteY3" fmla="*/ 576064 h 576064"/>
                <a:gd name="connsiteX4" fmla="*/ 4265 w 2956593"/>
                <a:gd name="connsiteY4" fmla="*/ 576064 h 576064"/>
                <a:gd name="connsiteX0" fmla="*/ 4265 w 2956593"/>
                <a:gd name="connsiteY0" fmla="*/ 576064 h 576064"/>
                <a:gd name="connsiteX1" fmla="*/ 0 w 2956593"/>
                <a:gd name="connsiteY1" fmla="*/ 12357 h 576064"/>
                <a:gd name="connsiteX2" fmla="*/ 2454231 w 2956593"/>
                <a:gd name="connsiteY2" fmla="*/ 0 h 576064"/>
                <a:gd name="connsiteX3" fmla="*/ 2956593 w 2956593"/>
                <a:gd name="connsiteY3" fmla="*/ 576064 h 576064"/>
                <a:gd name="connsiteX4" fmla="*/ 4265 w 2956593"/>
                <a:gd name="connsiteY4" fmla="*/ 576064 h 576064"/>
                <a:gd name="connsiteX0" fmla="*/ 4265 w 2956593"/>
                <a:gd name="connsiteY0" fmla="*/ 563707 h 563707"/>
                <a:gd name="connsiteX1" fmla="*/ 0 w 2956593"/>
                <a:gd name="connsiteY1" fmla="*/ 0 h 563707"/>
                <a:gd name="connsiteX2" fmla="*/ 2448293 w 2956593"/>
                <a:gd name="connsiteY2" fmla="*/ 11393 h 563707"/>
                <a:gd name="connsiteX3" fmla="*/ 2956593 w 2956593"/>
                <a:gd name="connsiteY3" fmla="*/ 563707 h 563707"/>
                <a:gd name="connsiteX4" fmla="*/ 4265 w 2956593"/>
                <a:gd name="connsiteY4" fmla="*/ 563707 h 563707"/>
                <a:gd name="connsiteX0" fmla="*/ 4265 w 2956593"/>
                <a:gd name="connsiteY0" fmla="*/ 569644 h 569644"/>
                <a:gd name="connsiteX1" fmla="*/ 0 w 2956593"/>
                <a:gd name="connsiteY1" fmla="*/ 0 h 569644"/>
                <a:gd name="connsiteX2" fmla="*/ 2448293 w 2956593"/>
                <a:gd name="connsiteY2" fmla="*/ 11393 h 569644"/>
                <a:gd name="connsiteX3" fmla="*/ 2956593 w 2956593"/>
                <a:gd name="connsiteY3" fmla="*/ 563707 h 569644"/>
                <a:gd name="connsiteX4" fmla="*/ 4265 w 2956593"/>
                <a:gd name="connsiteY4" fmla="*/ 569644 h 569644"/>
                <a:gd name="connsiteX0" fmla="*/ 4265 w 2956593"/>
                <a:gd name="connsiteY0" fmla="*/ 571848 h 571848"/>
                <a:gd name="connsiteX1" fmla="*/ 0 w 2956593"/>
                <a:gd name="connsiteY1" fmla="*/ 2204 h 571848"/>
                <a:gd name="connsiteX2" fmla="*/ 2448293 w 2956593"/>
                <a:gd name="connsiteY2" fmla="*/ 0 h 571848"/>
                <a:gd name="connsiteX3" fmla="*/ 2956593 w 2956593"/>
                <a:gd name="connsiteY3" fmla="*/ 565911 h 571848"/>
                <a:gd name="connsiteX4" fmla="*/ 4265 w 2956593"/>
                <a:gd name="connsiteY4" fmla="*/ 571848 h 571848"/>
                <a:gd name="connsiteX0" fmla="*/ 4265 w 2956593"/>
                <a:gd name="connsiteY0" fmla="*/ 571848 h 571848"/>
                <a:gd name="connsiteX1" fmla="*/ 0 w 2956593"/>
                <a:gd name="connsiteY1" fmla="*/ 2204 h 571848"/>
                <a:gd name="connsiteX2" fmla="*/ 2666079 w 2956593"/>
                <a:gd name="connsiteY2" fmla="*/ 0 h 571848"/>
                <a:gd name="connsiteX3" fmla="*/ 2956593 w 2956593"/>
                <a:gd name="connsiteY3" fmla="*/ 565911 h 571848"/>
                <a:gd name="connsiteX4" fmla="*/ 4265 w 2956593"/>
                <a:gd name="connsiteY4" fmla="*/ 571848 h 571848"/>
                <a:gd name="connsiteX0" fmla="*/ 4265 w 2956593"/>
                <a:gd name="connsiteY0" fmla="*/ 587191 h 587191"/>
                <a:gd name="connsiteX1" fmla="*/ 0 w 2956593"/>
                <a:gd name="connsiteY1" fmla="*/ 17547 h 587191"/>
                <a:gd name="connsiteX2" fmla="*/ 2683183 w 2956593"/>
                <a:gd name="connsiteY2" fmla="*/ 0 h 587191"/>
                <a:gd name="connsiteX3" fmla="*/ 2956593 w 2956593"/>
                <a:gd name="connsiteY3" fmla="*/ 581254 h 587191"/>
                <a:gd name="connsiteX4" fmla="*/ 4265 w 2956593"/>
                <a:gd name="connsiteY4" fmla="*/ 587191 h 587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56593" h="587191">
                  <a:moveTo>
                    <a:pt x="4265" y="587191"/>
                  </a:moveTo>
                  <a:cubicBezTo>
                    <a:pt x="2843" y="399289"/>
                    <a:pt x="1422" y="205449"/>
                    <a:pt x="0" y="17547"/>
                  </a:cubicBezTo>
                  <a:lnTo>
                    <a:pt x="2683183" y="0"/>
                  </a:lnTo>
                  <a:lnTo>
                    <a:pt x="2956593" y="581254"/>
                  </a:lnTo>
                  <a:lnTo>
                    <a:pt x="4265" y="58719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Trapezoid 10"/>
            <p:cNvSpPr/>
            <p:nvPr/>
          </p:nvSpPr>
          <p:spPr>
            <a:xfrm>
              <a:off x="0" y="5015576"/>
              <a:ext cx="7007462" cy="579600"/>
            </a:xfrm>
            <a:custGeom>
              <a:avLst/>
              <a:gdLst>
                <a:gd name="connsiteX0" fmla="*/ 0 w 2952328"/>
                <a:gd name="connsiteY0" fmla="*/ 576064 h 576064"/>
                <a:gd name="connsiteX1" fmla="*/ 144016 w 2952328"/>
                <a:gd name="connsiteY1" fmla="*/ 0 h 576064"/>
                <a:gd name="connsiteX2" fmla="*/ 2808312 w 2952328"/>
                <a:gd name="connsiteY2" fmla="*/ 0 h 576064"/>
                <a:gd name="connsiteX3" fmla="*/ 2952328 w 2952328"/>
                <a:gd name="connsiteY3" fmla="*/ 576064 h 576064"/>
                <a:gd name="connsiteX4" fmla="*/ 0 w 2952328"/>
                <a:gd name="connsiteY4" fmla="*/ 576064 h 576064"/>
                <a:gd name="connsiteX0" fmla="*/ 0 w 2952328"/>
                <a:gd name="connsiteY0" fmla="*/ 576064 h 576064"/>
                <a:gd name="connsiteX1" fmla="*/ 45162 w 2952328"/>
                <a:gd name="connsiteY1" fmla="*/ 12357 h 576064"/>
                <a:gd name="connsiteX2" fmla="*/ 2808312 w 2952328"/>
                <a:gd name="connsiteY2" fmla="*/ 0 h 576064"/>
                <a:gd name="connsiteX3" fmla="*/ 2952328 w 2952328"/>
                <a:gd name="connsiteY3" fmla="*/ 576064 h 576064"/>
                <a:gd name="connsiteX4" fmla="*/ 0 w 2952328"/>
                <a:gd name="connsiteY4" fmla="*/ 576064 h 576064"/>
                <a:gd name="connsiteX0" fmla="*/ 0 w 2952328"/>
                <a:gd name="connsiteY0" fmla="*/ 576064 h 576064"/>
                <a:gd name="connsiteX1" fmla="*/ 8092 w 2952328"/>
                <a:gd name="connsiteY1" fmla="*/ 12357 h 576064"/>
                <a:gd name="connsiteX2" fmla="*/ 2808312 w 2952328"/>
                <a:gd name="connsiteY2" fmla="*/ 0 h 576064"/>
                <a:gd name="connsiteX3" fmla="*/ 2952328 w 2952328"/>
                <a:gd name="connsiteY3" fmla="*/ 576064 h 576064"/>
                <a:gd name="connsiteX4" fmla="*/ 0 w 2952328"/>
                <a:gd name="connsiteY4" fmla="*/ 576064 h 576064"/>
                <a:gd name="connsiteX0" fmla="*/ 4265 w 2956593"/>
                <a:gd name="connsiteY0" fmla="*/ 576064 h 576064"/>
                <a:gd name="connsiteX1" fmla="*/ 0 w 2956593"/>
                <a:gd name="connsiteY1" fmla="*/ 12357 h 576064"/>
                <a:gd name="connsiteX2" fmla="*/ 2812577 w 2956593"/>
                <a:gd name="connsiteY2" fmla="*/ 0 h 576064"/>
                <a:gd name="connsiteX3" fmla="*/ 2956593 w 2956593"/>
                <a:gd name="connsiteY3" fmla="*/ 576064 h 576064"/>
                <a:gd name="connsiteX4" fmla="*/ 4265 w 2956593"/>
                <a:gd name="connsiteY4" fmla="*/ 576064 h 576064"/>
                <a:gd name="connsiteX0" fmla="*/ 4265 w 2956593"/>
                <a:gd name="connsiteY0" fmla="*/ 576064 h 576064"/>
                <a:gd name="connsiteX1" fmla="*/ 0 w 2956593"/>
                <a:gd name="connsiteY1" fmla="*/ 12357 h 576064"/>
                <a:gd name="connsiteX2" fmla="*/ 2454231 w 2956593"/>
                <a:gd name="connsiteY2" fmla="*/ 0 h 576064"/>
                <a:gd name="connsiteX3" fmla="*/ 2956593 w 2956593"/>
                <a:gd name="connsiteY3" fmla="*/ 576064 h 576064"/>
                <a:gd name="connsiteX4" fmla="*/ 4265 w 2956593"/>
                <a:gd name="connsiteY4" fmla="*/ 576064 h 576064"/>
                <a:gd name="connsiteX0" fmla="*/ 4265 w 2956593"/>
                <a:gd name="connsiteY0" fmla="*/ 563707 h 563707"/>
                <a:gd name="connsiteX1" fmla="*/ 0 w 2956593"/>
                <a:gd name="connsiteY1" fmla="*/ 0 h 563707"/>
                <a:gd name="connsiteX2" fmla="*/ 2448293 w 2956593"/>
                <a:gd name="connsiteY2" fmla="*/ 11393 h 563707"/>
                <a:gd name="connsiteX3" fmla="*/ 2956593 w 2956593"/>
                <a:gd name="connsiteY3" fmla="*/ 563707 h 563707"/>
                <a:gd name="connsiteX4" fmla="*/ 4265 w 2956593"/>
                <a:gd name="connsiteY4" fmla="*/ 563707 h 563707"/>
                <a:gd name="connsiteX0" fmla="*/ 4265 w 2956593"/>
                <a:gd name="connsiteY0" fmla="*/ 569644 h 569644"/>
                <a:gd name="connsiteX1" fmla="*/ 0 w 2956593"/>
                <a:gd name="connsiteY1" fmla="*/ 0 h 569644"/>
                <a:gd name="connsiteX2" fmla="*/ 2448293 w 2956593"/>
                <a:gd name="connsiteY2" fmla="*/ 11393 h 569644"/>
                <a:gd name="connsiteX3" fmla="*/ 2956593 w 2956593"/>
                <a:gd name="connsiteY3" fmla="*/ 563707 h 569644"/>
                <a:gd name="connsiteX4" fmla="*/ 4265 w 2956593"/>
                <a:gd name="connsiteY4" fmla="*/ 569644 h 569644"/>
                <a:gd name="connsiteX0" fmla="*/ 4265 w 2956593"/>
                <a:gd name="connsiteY0" fmla="*/ 571848 h 571848"/>
                <a:gd name="connsiteX1" fmla="*/ 0 w 2956593"/>
                <a:gd name="connsiteY1" fmla="*/ 2204 h 571848"/>
                <a:gd name="connsiteX2" fmla="*/ 2448293 w 2956593"/>
                <a:gd name="connsiteY2" fmla="*/ 0 h 571848"/>
                <a:gd name="connsiteX3" fmla="*/ 2956593 w 2956593"/>
                <a:gd name="connsiteY3" fmla="*/ 565911 h 571848"/>
                <a:gd name="connsiteX4" fmla="*/ 4265 w 2956593"/>
                <a:gd name="connsiteY4" fmla="*/ 571848 h 571848"/>
                <a:gd name="connsiteX0" fmla="*/ 4265 w 2956593"/>
                <a:gd name="connsiteY0" fmla="*/ 571848 h 571848"/>
                <a:gd name="connsiteX1" fmla="*/ 0 w 2956593"/>
                <a:gd name="connsiteY1" fmla="*/ 2204 h 571848"/>
                <a:gd name="connsiteX2" fmla="*/ 2666079 w 2956593"/>
                <a:gd name="connsiteY2" fmla="*/ 0 h 571848"/>
                <a:gd name="connsiteX3" fmla="*/ 2956593 w 2956593"/>
                <a:gd name="connsiteY3" fmla="*/ 565911 h 571848"/>
                <a:gd name="connsiteX4" fmla="*/ 4265 w 2956593"/>
                <a:gd name="connsiteY4" fmla="*/ 571848 h 571848"/>
                <a:gd name="connsiteX0" fmla="*/ 4265 w 2956593"/>
                <a:gd name="connsiteY0" fmla="*/ 587191 h 587191"/>
                <a:gd name="connsiteX1" fmla="*/ 0 w 2956593"/>
                <a:gd name="connsiteY1" fmla="*/ 17547 h 587191"/>
                <a:gd name="connsiteX2" fmla="*/ 2683183 w 2956593"/>
                <a:gd name="connsiteY2" fmla="*/ 0 h 587191"/>
                <a:gd name="connsiteX3" fmla="*/ 2956593 w 2956593"/>
                <a:gd name="connsiteY3" fmla="*/ 581254 h 587191"/>
                <a:gd name="connsiteX4" fmla="*/ 4265 w 2956593"/>
                <a:gd name="connsiteY4" fmla="*/ 587191 h 587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56593" h="587191">
                  <a:moveTo>
                    <a:pt x="4265" y="587191"/>
                  </a:moveTo>
                  <a:cubicBezTo>
                    <a:pt x="2843" y="399289"/>
                    <a:pt x="1422" y="205449"/>
                    <a:pt x="0" y="17547"/>
                  </a:cubicBezTo>
                  <a:lnTo>
                    <a:pt x="2683183" y="0"/>
                  </a:lnTo>
                  <a:lnTo>
                    <a:pt x="2956593" y="581254"/>
                  </a:lnTo>
                  <a:lnTo>
                    <a:pt x="4265" y="58719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uk-UA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charset="0"/>
                  <a:cs typeface="Arial" charset="0"/>
                </a:rPr>
                <a:t>Анна </a:t>
              </a:r>
              <a:r>
                <a:rPr lang="uk-UA" sz="1600" b="1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charset="0"/>
                  <a:cs typeface="Arial" charset="0"/>
                </a:rPr>
                <a:t>Краковська</a:t>
              </a:r>
              <a:endPara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endParaRPr>
            </a:p>
            <a:p>
              <a:r>
                <a:rPr lang="uk-UA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charset="0"/>
                  <a:cs typeface="Arial" charset="0"/>
                </a:rPr>
                <a:t>Міжнародний експерт Проекту </a:t>
              </a:r>
              <a:r>
                <a:rPr lang="en-US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charset="0"/>
                  <a:cs typeface="Arial" charset="0"/>
                </a:rPr>
                <a:t>USAID </a:t>
              </a:r>
              <a:r>
                <a:rPr lang="uk-UA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charset="0"/>
                  <a:cs typeface="Arial" charset="0"/>
                </a:rPr>
                <a:t>«Трансформація фінансового сектору в Україні»</a:t>
              </a:r>
              <a:endPara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122" name="Rectangle 32"/>
          <p:cNvSpPr>
            <a:spLocks noChangeArrowheads="1"/>
          </p:cNvSpPr>
          <p:nvPr/>
        </p:nvSpPr>
        <p:spPr bwMode="auto">
          <a:xfrm>
            <a:off x="8936023" y="5807653"/>
            <a:ext cx="2416561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uk-UA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Львів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12-13.04.2018</a:t>
            </a:r>
            <a:r>
              <a:rPr lang="uk-UA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р.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3405" y="2465388"/>
            <a:ext cx="11142921" cy="2182812"/>
          </a:xfrm>
          <a:prstGeom prst="rect">
            <a:avLst/>
          </a:prstGeom>
          <a:solidFill>
            <a:srgbClr val="A6A6A6"/>
          </a:solidFill>
        </p:spPr>
        <p:txBody>
          <a:bodyPr anchor="ctr"/>
          <a:lstStyle/>
          <a:p>
            <a:pPr marL="914400" eaLnBrk="1" hangingPunct="1">
              <a:spcBef>
                <a:spcPts val="0"/>
              </a:spcBef>
              <a:defRPr/>
            </a:pPr>
            <a:r>
              <a:rPr lang="uk-UA" altLang="en-US" sz="3200" b="1" dirty="0" smtClean="0">
                <a:solidFill>
                  <a:schemeClr val="bg1"/>
                </a:solidFill>
              </a:rPr>
              <a:t>Перспективи лізингу в Україні </a:t>
            </a:r>
            <a:endParaRPr lang="uk-UA" alt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Title 4"/>
          <p:cNvSpPr txBox="1">
            <a:spLocks/>
          </p:cNvSpPr>
          <p:nvPr/>
        </p:nvSpPr>
        <p:spPr>
          <a:xfrm>
            <a:off x="393405" y="1497013"/>
            <a:ext cx="11142921" cy="984250"/>
          </a:xfrm>
          <a:prstGeom prst="rect">
            <a:avLst/>
          </a:prstGeom>
          <a:solidFill>
            <a:srgbClr val="3F88FF"/>
          </a:solidFill>
        </p:spPr>
        <p:txBody>
          <a:bodyPr anchor="ctr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0" lang="en-US" altLang="uk-UA" sz="2000" b="1" i="0" u="none" strike="noStrike" kern="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720000">
              <a:defRPr/>
            </a:pPr>
            <a:r>
              <a:rPr lang="ru-RU" sz="2400" cap="small" dirty="0" smtClean="0">
                <a:solidFill>
                  <a:schemeClr val="bg1"/>
                </a:solidFill>
              </a:rPr>
              <a:t>Проект USAID «Трансформація фінансового сектору»</a:t>
            </a:r>
            <a:endParaRPr lang="ru-RU" sz="2400" cap="small" dirty="0">
              <a:solidFill>
                <a:schemeClr val="bg1"/>
              </a:solidFill>
            </a:endParaRPr>
          </a:p>
        </p:txBody>
      </p:sp>
      <p:pic>
        <p:nvPicPr>
          <p:cNvPr id="5125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48" t="13840" r="9779" b="19403"/>
          <a:stretch>
            <a:fillRect/>
          </a:stretch>
        </p:blipFill>
        <p:spPr bwMode="auto">
          <a:xfrm>
            <a:off x="393405" y="616744"/>
            <a:ext cx="248285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9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05" y="3160713"/>
            <a:ext cx="7921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812708"/>
              </p:ext>
            </p:extLst>
          </p:nvPr>
        </p:nvGraphicFramePr>
        <p:xfrm>
          <a:off x="1754188" y="4862242"/>
          <a:ext cx="8683625" cy="7452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83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45281">
                <a:tc>
                  <a:txBody>
                    <a:bodyPr/>
                    <a:lstStyle/>
                    <a:p>
                      <a:pPr algn="ctr"/>
                      <a:r>
                        <a:rPr lang="uk-UA" sz="1600" cap="small" baseline="0" noProof="0" dirty="0" smtClean="0">
                          <a:solidFill>
                            <a:srgbClr val="3F88EB"/>
                          </a:solidFill>
                          <a:latin typeface="Arial" pitchFamily="34" charset="0"/>
                          <a:cs typeface="Arial" pitchFamily="34" charset="0"/>
                        </a:rPr>
                        <a:t>Міжнародна конференція з лізингу</a:t>
                      </a:r>
                    </a:p>
                  </a:txBody>
                  <a:tcPr marL="84406" marR="84406" marT="34565" marB="3456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8316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Україна: стислий огляд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155500"/>
              </p:ext>
            </p:extLst>
          </p:nvPr>
        </p:nvGraphicFramePr>
        <p:xfrm>
          <a:off x="609600" y="1628772"/>
          <a:ext cx="5558408" cy="47433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0334">
                  <a:extLst>
                    <a:ext uri="{9D8B030D-6E8A-4147-A177-3AD203B41FA5}">
                      <a16:colId xmlns:a16="http://schemas.microsoft.com/office/drawing/2014/main" val="3733294273"/>
                    </a:ext>
                  </a:extLst>
                </a:gridCol>
                <a:gridCol w="2108074">
                  <a:extLst>
                    <a:ext uri="{9D8B030D-6E8A-4147-A177-3AD203B41FA5}">
                      <a16:colId xmlns:a16="http://schemas.microsoft.com/office/drawing/2014/main" val="2453383389"/>
                    </a:ext>
                  </a:extLst>
                </a:gridCol>
              </a:tblGrid>
              <a:tr h="599533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Показник</a:t>
                      </a:r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b="1" i="0" kern="1200" dirty="0" smtClean="0">
                          <a:solidFill>
                            <a:schemeClr val="lt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Місце країни в</a:t>
                      </a:r>
                      <a:r>
                        <a:rPr lang="uk-UA" sz="1800" b="1" i="0" kern="1200" baseline="0" dirty="0" smtClean="0">
                          <a:solidFill>
                            <a:schemeClr val="lt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порівнянні з іншими країнами світу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00838704"/>
                  </a:ext>
                </a:extLst>
              </a:tr>
              <a:tr h="10348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2097 </a:t>
                      </a:r>
                      <a:r>
                        <a:rPr lang="uk-UA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</a:t>
                      </a:r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 ВВП на душу населення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145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0049770"/>
                  </a:ext>
                </a:extLst>
              </a:tr>
              <a:tr h="59953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32% </a:t>
                      </a:r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ВВП </a:t>
                      </a:r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</a:t>
                      </a:r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податки на інші доходи бюджету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3317681"/>
                  </a:ext>
                </a:extLst>
              </a:tr>
              <a:tr h="599533"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-3.2% </a:t>
                      </a:r>
                      <a:r>
                        <a:rPr lang="uk-UA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ВВП 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– </a:t>
                      </a:r>
                      <a:r>
                        <a:rPr lang="uk-UA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профіцит 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(+) </a:t>
                      </a:r>
                      <a:r>
                        <a:rPr lang="uk-UA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або дефіцит 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(-)</a:t>
                      </a:r>
                      <a:r>
                        <a:rPr lang="uk-UA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держбюджету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539521"/>
                  </a:ext>
                </a:extLst>
              </a:tr>
              <a:tr h="599533"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89% </a:t>
                      </a:r>
                      <a:r>
                        <a:rPr lang="uk-UA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ВВП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uk-UA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державний борг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43191835"/>
                  </a:ext>
                </a:extLst>
              </a:tr>
              <a:tr h="59953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16,5% - </a:t>
                      </a:r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базова кредитна ставка комерційних банків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05021680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B4B041-A92D-471C-92D2-9A93C58D9BB1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63352" y="6344005"/>
            <a:ext cx="111030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 smtClean="0"/>
              <a:t>Джерело</a:t>
            </a:r>
            <a:r>
              <a:rPr lang="en-US" sz="1200" dirty="0" smtClean="0"/>
              <a:t>: </a:t>
            </a:r>
            <a:r>
              <a:rPr lang="en-US" sz="1200" dirty="0">
                <a:hlinkClick r:id="rId3"/>
              </a:rPr>
              <a:t>https://</a:t>
            </a:r>
            <a:r>
              <a:rPr lang="en-US" sz="1200" dirty="0" smtClean="0">
                <a:hlinkClick r:id="rId3"/>
              </a:rPr>
              <a:t>www.cia.gov/library/publications/the-world-factbook/geos/up.html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graphicFrame>
        <p:nvGraphicFramePr>
          <p:cNvPr id="7" name="Wykres 3"/>
          <p:cNvGraphicFramePr/>
          <p:nvPr>
            <p:extLst>
              <p:ext uri="{D42A27DB-BD31-4B8C-83A1-F6EECF244321}">
                <p14:modId xmlns:p14="http://schemas.microsoft.com/office/powerpoint/2010/main" val="4172762427"/>
              </p:ext>
            </p:extLst>
          </p:nvPr>
        </p:nvGraphicFramePr>
        <p:xfrm>
          <a:off x="6528048" y="1468552"/>
          <a:ext cx="5486400" cy="2320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4005305825"/>
              </p:ext>
            </p:extLst>
          </p:nvPr>
        </p:nvGraphicFramePr>
        <p:xfrm>
          <a:off x="6312024" y="3970311"/>
          <a:ext cx="5616624" cy="2389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1730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692696"/>
            <a:ext cx="10972800" cy="56693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 smtClean="0"/>
              <a:t>Банківська та лізингова криза в Україні </a:t>
            </a:r>
            <a:r>
              <a:rPr lang="pl-PL" sz="3600" dirty="0" smtClean="0"/>
              <a:t>2014</a:t>
            </a:r>
            <a:r>
              <a:rPr lang="uk-UA" sz="3600" dirty="0" smtClean="0"/>
              <a:t> року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09600" y="1052736"/>
            <a:ext cx="6062464" cy="4968553"/>
          </a:xfrm>
        </p:spPr>
        <p:txBody>
          <a:bodyPr>
            <a:noAutofit/>
          </a:bodyPr>
          <a:lstStyle/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Україна набула незалежності після розпаду Радянського Союзу в серпні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1991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року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l-P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Економічна криза в Україні розпочалася в 2011 році, а рецесія – з середини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2012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року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Найбільш гостру кризу Україна зазнала у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2014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році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l-P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Із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180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банків, які працювали на початку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2014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року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94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були визнані банкрутами або ліквідовані НБУ, а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здійснили ліквідацію або реорганізації добровільно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За період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2014-2017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рр. банкротами стали більше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банків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Лізингові портфелі скоротилися в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рази з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67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млрд. грн.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(31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грудня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2013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р.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23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млрд.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грн.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31 грудня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2016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р.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і лізингові компанії були змушені реструктурувати багато своїх угод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600914779"/>
              </p:ext>
            </p:extLst>
          </p:nvPr>
        </p:nvGraphicFramePr>
        <p:xfrm>
          <a:off x="7104112" y="1628801"/>
          <a:ext cx="4680520" cy="16561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614619742"/>
              </p:ext>
            </p:extLst>
          </p:nvPr>
        </p:nvGraphicFramePr>
        <p:xfrm>
          <a:off x="7104112" y="3284984"/>
          <a:ext cx="4680520" cy="30963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7892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Arial Narrow" pitchFamily="34" charset="0"/>
              </a:rPr>
              <a:t>2016 </a:t>
            </a:r>
            <a:r>
              <a:rPr lang="en-GB" dirty="0" smtClean="0">
                <a:latin typeface="Arial Narrow" pitchFamily="34" charset="0"/>
              </a:rPr>
              <a:t>– </a:t>
            </a:r>
            <a:r>
              <a:rPr lang="uk-UA" dirty="0" smtClean="0">
                <a:latin typeface="Arial Narrow" pitchFamily="34" charset="0"/>
              </a:rPr>
              <a:t>перший позитивний рік для економіки України </a:t>
            </a:r>
            <a:endParaRPr lang="en-GB" dirty="0">
              <a:latin typeface="Arial Narrow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91344" y="1628801"/>
            <a:ext cx="7560840" cy="449736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2000" dirty="0" smtClean="0">
                <a:latin typeface="Arial Narrow" pitchFamily="34" charset="0"/>
              </a:rPr>
              <a:t>2016</a:t>
            </a:r>
            <a:r>
              <a:rPr lang="uk-UA" sz="2000" dirty="0" smtClean="0">
                <a:latin typeface="Arial Narrow" pitchFamily="34" charset="0"/>
              </a:rPr>
              <a:t> рік – це перший позитивний рік після кризи</a:t>
            </a:r>
            <a:r>
              <a:rPr lang="en-GB" sz="2000" dirty="0" smtClean="0">
                <a:latin typeface="Arial Narrow" pitchFamily="34" charset="0"/>
              </a:rPr>
              <a:t>; </a:t>
            </a:r>
            <a:r>
              <a:rPr lang="uk-UA" sz="2000" dirty="0" smtClean="0">
                <a:latin typeface="Arial Narrow" pitchFamily="34" charset="0"/>
              </a:rPr>
              <a:t>в </a:t>
            </a:r>
            <a:r>
              <a:rPr lang="en-GB" sz="2000" dirty="0" smtClean="0">
                <a:latin typeface="Arial Narrow" pitchFamily="34" charset="0"/>
              </a:rPr>
              <a:t>IV </a:t>
            </a:r>
            <a:r>
              <a:rPr lang="uk-UA" sz="2000" dirty="0" smtClean="0">
                <a:latin typeface="Arial Narrow" pitchFamily="34" charset="0"/>
              </a:rPr>
              <a:t>кварталі </a:t>
            </a:r>
            <a:r>
              <a:rPr lang="en-GB" sz="2000" dirty="0" smtClean="0">
                <a:latin typeface="Arial Narrow" pitchFamily="34" charset="0"/>
              </a:rPr>
              <a:t>2016</a:t>
            </a:r>
            <a:r>
              <a:rPr lang="uk-UA" sz="2000" dirty="0" smtClean="0">
                <a:latin typeface="Arial Narrow" pitchFamily="34" charset="0"/>
              </a:rPr>
              <a:t> року спостерігалося зростання ВВП на </a:t>
            </a:r>
            <a:r>
              <a:rPr lang="en-GB" sz="2000" dirty="0" smtClean="0">
                <a:latin typeface="Arial Narrow" pitchFamily="34" charset="0"/>
              </a:rPr>
              <a:t>1</a:t>
            </a:r>
            <a:r>
              <a:rPr lang="uk-UA" sz="2000" dirty="0" smtClean="0">
                <a:latin typeface="Arial Narrow" pitchFamily="34" charset="0"/>
              </a:rPr>
              <a:t>,</a:t>
            </a:r>
            <a:r>
              <a:rPr lang="en-GB" sz="2000" dirty="0" smtClean="0">
                <a:latin typeface="Arial Narrow" pitchFamily="34" charset="0"/>
              </a:rPr>
              <a:t>9</a:t>
            </a:r>
            <a:r>
              <a:rPr lang="en-GB" sz="2000" dirty="0">
                <a:latin typeface="Arial Narrow" pitchFamily="34" charset="0"/>
              </a:rPr>
              <a:t>% </a:t>
            </a:r>
            <a:r>
              <a:rPr lang="uk-UA" sz="2000" dirty="0" smtClean="0">
                <a:latin typeface="Arial Narrow" pitchFamily="34" charset="0"/>
              </a:rPr>
              <a:t>порівняно з останнім кварталом і на </a:t>
            </a:r>
            <a:r>
              <a:rPr lang="en-GB" sz="2000" dirty="0" smtClean="0">
                <a:latin typeface="Arial Narrow" pitchFamily="34" charset="0"/>
              </a:rPr>
              <a:t>4</a:t>
            </a:r>
            <a:r>
              <a:rPr lang="uk-UA" sz="2000" dirty="0" smtClean="0">
                <a:latin typeface="Arial Narrow" pitchFamily="34" charset="0"/>
              </a:rPr>
              <a:t>,</a:t>
            </a:r>
            <a:r>
              <a:rPr lang="en-GB" sz="2000" dirty="0" smtClean="0">
                <a:latin typeface="Arial Narrow" pitchFamily="34" charset="0"/>
              </a:rPr>
              <a:t>7</a:t>
            </a:r>
            <a:r>
              <a:rPr lang="en-GB" sz="2000" dirty="0">
                <a:latin typeface="Arial Narrow" pitchFamily="34" charset="0"/>
              </a:rPr>
              <a:t>% </a:t>
            </a:r>
            <a:r>
              <a:rPr lang="uk-UA" sz="2000" dirty="0" smtClean="0">
                <a:latin typeface="Arial Narrow" pitchFamily="34" charset="0"/>
              </a:rPr>
              <a:t>порівняно з аналогічним кварталом </a:t>
            </a:r>
            <a:r>
              <a:rPr lang="en-GB" sz="2000" dirty="0" smtClean="0">
                <a:latin typeface="Arial Narrow" pitchFamily="34" charset="0"/>
              </a:rPr>
              <a:t>2015</a:t>
            </a:r>
            <a:r>
              <a:rPr lang="uk-UA" sz="2000" dirty="0" smtClean="0">
                <a:latin typeface="Arial Narrow" pitchFamily="34" charset="0"/>
              </a:rPr>
              <a:t> року</a:t>
            </a:r>
            <a:r>
              <a:rPr lang="en-GB" sz="2000" dirty="0" smtClean="0">
                <a:latin typeface="Arial Narrow" pitchFamily="34" charset="0"/>
              </a:rPr>
              <a:t>. </a:t>
            </a:r>
            <a:endParaRPr lang="en-GB" sz="2000" dirty="0">
              <a:latin typeface="Arial Narrow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uk-UA" sz="2000" dirty="0" smtClean="0"/>
              <a:t>Рекордний врожай та найбільший в історії експорт зернових в Україні</a:t>
            </a:r>
            <a:r>
              <a:rPr lang="en-GB" sz="2000" dirty="0" smtClean="0">
                <a:latin typeface="Arial Narrow" pitchFamily="34" charset="0"/>
              </a:rPr>
              <a:t>.</a:t>
            </a:r>
            <a:endParaRPr lang="en-GB" sz="2000" dirty="0">
              <a:latin typeface="Arial Narrow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uk-UA" sz="2000" dirty="0" smtClean="0">
                <a:latin typeface="Arial Narrow" pitchFamily="34" charset="0"/>
              </a:rPr>
              <a:t>Призупинення знецінення </a:t>
            </a:r>
            <a:r>
              <a:rPr lang="uk-UA" sz="2000" dirty="0" smtClean="0">
                <a:latin typeface="Arial Narrow" pitchFamily="34" charset="0"/>
              </a:rPr>
              <a:t>гривні</a:t>
            </a:r>
            <a:endParaRPr lang="en-GB" sz="2000" dirty="0">
              <a:latin typeface="Arial Narrow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uk-UA" sz="2000" dirty="0" smtClean="0">
                <a:latin typeface="Arial Narrow" pitchFamily="34" charset="0"/>
              </a:rPr>
              <a:t>Повільне відновлення валютних резервів</a:t>
            </a:r>
            <a:r>
              <a:rPr lang="en-GB" sz="2000" dirty="0" smtClean="0">
                <a:latin typeface="Arial Narrow" pitchFamily="34" charset="0"/>
              </a:rPr>
              <a:t> </a:t>
            </a:r>
            <a:endParaRPr lang="en-GB" sz="2000" dirty="0">
              <a:latin typeface="Arial Narrow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uk-UA" sz="2000" dirty="0" smtClean="0">
                <a:latin typeface="Arial Narrow" pitchFamily="34" charset="0"/>
              </a:rPr>
              <a:t>Утримання інфляції в установлених межах </a:t>
            </a:r>
            <a:r>
              <a:rPr lang="en-GB" sz="2000" dirty="0" smtClean="0">
                <a:latin typeface="Arial Narrow" pitchFamily="34" charset="0"/>
              </a:rPr>
              <a:t> </a:t>
            </a:r>
            <a:endParaRPr lang="en-GB" sz="2000" dirty="0">
              <a:latin typeface="Arial Narrow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uk-UA" sz="2000" dirty="0" smtClean="0">
                <a:latin typeface="Arial Narrow" pitchFamily="34" charset="0"/>
              </a:rPr>
              <a:t>Оздоровлення банківського сектору </a:t>
            </a:r>
            <a:endParaRPr lang="en-GB" sz="2000" dirty="0">
              <a:latin typeface="Arial Narrow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uk-UA" sz="2000" dirty="0" smtClean="0">
                <a:latin typeface="Arial Narrow" pitchFamily="34" charset="0"/>
              </a:rPr>
              <a:t>Бюджетний дефіцит 2014 року був у межах </a:t>
            </a:r>
            <a:r>
              <a:rPr lang="en-GB" sz="2000" dirty="0" smtClean="0">
                <a:latin typeface="Arial Narrow" pitchFamily="34" charset="0"/>
              </a:rPr>
              <a:t>10%</a:t>
            </a:r>
            <a:r>
              <a:rPr lang="uk-UA" sz="2000" dirty="0" smtClean="0">
                <a:latin typeface="Arial Narrow" pitchFamily="34" charset="0"/>
              </a:rPr>
              <a:t>, а зараз становить </a:t>
            </a:r>
            <a:r>
              <a:rPr lang="en-GB" sz="2000" dirty="0" smtClean="0">
                <a:latin typeface="Arial Narrow" pitchFamily="34" charset="0"/>
              </a:rPr>
              <a:t>3%</a:t>
            </a:r>
            <a:r>
              <a:rPr lang="uk-UA" sz="2000" dirty="0">
                <a:latin typeface="Arial Narrow" pitchFamily="34" charset="0"/>
              </a:rPr>
              <a:t>.</a:t>
            </a:r>
            <a:endParaRPr lang="en-GB" sz="2000" dirty="0">
              <a:latin typeface="Arial Narrow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pl-PL" sz="2000" dirty="0">
              <a:latin typeface="Arial Narrow" pitchFamily="34" charset="0"/>
            </a:endParaRPr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1967318988"/>
              </p:ext>
            </p:extLst>
          </p:nvPr>
        </p:nvGraphicFramePr>
        <p:xfrm>
          <a:off x="8184232" y="2852936"/>
          <a:ext cx="3561159" cy="15121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752184" y="1568695"/>
            <a:ext cx="39932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ТРИ НАЙВАЖЛИВІШІ ЧИННИКИ,</a:t>
            </a:r>
            <a:endParaRPr lang="en-US" dirty="0" smtClean="0"/>
          </a:p>
          <a:p>
            <a:pPr algn="just"/>
            <a:r>
              <a:rPr lang="uk-UA" dirty="0" smtClean="0"/>
              <a:t>що впливають на рішення компаній про збільшення інвестицій в Україну</a:t>
            </a:r>
            <a:endParaRPr lang="en-US" dirty="0"/>
          </a:p>
        </p:txBody>
      </p:sp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1184437438"/>
              </p:ext>
            </p:extLst>
          </p:nvPr>
        </p:nvGraphicFramePr>
        <p:xfrm>
          <a:off x="8192194" y="4449016"/>
          <a:ext cx="3561159" cy="1200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4165742317"/>
              </p:ext>
            </p:extLst>
          </p:nvPr>
        </p:nvGraphicFramePr>
        <p:xfrm>
          <a:off x="8175748" y="5444931"/>
          <a:ext cx="3561159" cy="1200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48427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5" descr="sukc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83432" y="1412776"/>
            <a:ext cx="4320480" cy="4104456"/>
          </a:xfrm>
        </p:spPr>
      </p:pic>
      <p:sp>
        <p:nvSpPr>
          <p:cNvPr id="9" name="pole tekstowe 8"/>
          <p:cNvSpPr txBox="1"/>
          <p:nvPr/>
        </p:nvSpPr>
        <p:spPr>
          <a:xfrm>
            <a:off x="6312024" y="2060848"/>
            <a:ext cx="56166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 думку Бальцеровича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автора Програми економічної трансформації Польщі у 90-х роках та радника Президента України Петра Порошенка і його представника в Кабінеті Міністрів у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2016-2017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рр.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українці не усвідомлюють, як багато вони досягли з 2014 року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87488" y="1844824"/>
            <a:ext cx="2232248" cy="1323439"/>
          </a:xfrm>
          <a:prstGeom prst="rect">
            <a:avLst/>
          </a:prstGeom>
          <a:solidFill>
            <a:srgbClr val="008543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</a:rPr>
              <a:t>Успіх</a:t>
            </a:r>
          </a:p>
          <a:p>
            <a:pPr algn="ctr"/>
            <a:r>
              <a:rPr lang="uk-UA" sz="3200" b="1" dirty="0" smtClean="0">
                <a:solidFill>
                  <a:schemeClr val="bg1"/>
                </a:solidFill>
              </a:rPr>
              <a:t>попереду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90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54657" y="764704"/>
            <a:ext cx="8229600" cy="49713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 smtClean="0"/>
              <a:t>Світовий лізинг у цифрах</a:t>
            </a:r>
            <a:endParaRPr lang="en-GB" sz="3600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8415288"/>
              </p:ext>
            </p:extLst>
          </p:nvPr>
        </p:nvGraphicFramePr>
        <p:xfrm>
          <a:off x="191344" y="1296495"/>
          <a:ext cx="5544616" cy="4572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9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10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85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/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Чиста</a:t>
                      </a:r>
                      <a:r>
                        <a:rPr lang="uk-U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балансова вартість лізингу</a:t>
                      </a:r>
                      <a:endParaRPr lang="en-GB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Річне зростання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2714">
                <a:tc>
                  <a:txBody>
                    <a:bodyPr/>
                    <a:lstStyle/>
                    <a:p>
                      <a:endParaRPr lang="en-GB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uk-UA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 млрд. </a:t>
                      </a:r>
                      <a:r>
                        <a:rPr lang="uk-UA" sz="14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</a:t>
                      </a:r>
                      <a:r>
                        <a:rPr lang="uk-UA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США в </a:t>
                      </a:r>
                      <a:r>
                        <a:rPr lang="en-GB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r>
                        <a:rPr lang="uk-UA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р.</a:t>
                      </a:r>
                      <a:r>
                        <a:rPr lang="en-GB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uk-UA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r>
                        <a:rPr lang="en-GB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%)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671101"/>
                  </a:ext>
                </a:extLst>
              </a:tr>
              <a:tr h="418138">
                <a:tc>
                  <a:txBody>
                    <a:bodyPr/>
                    <a:lstStyle/>
                    <a:p>
                      <a:r>
                        <a:rPr lang="uk-UA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Світ</a:t>
                      </a:r>
                      <a:endParaRPr lang="en-GB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1,0</a:t>
                      </a:r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9.4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8138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США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330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2.54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8138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Китай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206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61.9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8138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Велико-</a:t>
                      </a:r>
                      <a:r>
                        <a:rPr lang="uk-UA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британія</a:t>
                      </a:r>
                      <a:endParaRPr lang="pl-PL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8.98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8138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Німеччина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3.42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8138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Японія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-1.33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8138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Польща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16.6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8138">
                <a:tc>
                  <a:txBody>
                    <a:bodyPr/>
                    <a:lstStyle/>
                    <a:p>
                      <a:r>
                        <a:rPr lang="uk-UA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Україна</a:t>
                      </a:r>
                      <a:endParaRPr lang="en-GB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0.9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-22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pole tekstowe 4"/>
          <p:cNvSpPr txBox="1"/>
          <p:nvPr/>
        </p:nvSpPr>
        <p:spPr>
          <a:xfrm>
            <a:off x="119336" y="5903893"/>
            <a:ext cx="12072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Країна з найбільшим ринком лізингу у світі – США, друге місце посідає Китай з величезними темпами зростання – 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61</a:t>
            </a: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9% (</a:t>
            </a: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lang="uk-UA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ізинг визнано урядом важливим економічним чинником і завдяки змінам у податковому законодавстві в серпні 2013 року негативне зростання в 2013 році змінилось на позитивне і в 2014 році </a:t>
            </a:r>
            <a:r>
              <a:rPr lang="uk-UA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сягло</a:t>
            </a:r>
            <a:r>
              <a:rPr lang="uk-UA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31%</a:t>
            </a:r>
            <a:r>
              <a:rPr lang="uk-UA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r>
              <a:rPr lang="pl-PL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70% </a:t>
            </a:r>
            <a:r>
              <a:rPr lang="uk-UA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ринку лізингу становить продаж та зворотна оренда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/>
            <a:r>
              <a:rPr lang="uk-UA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Зараз Україна має мінімальну частку світового та європейського ринків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l-P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Symbol zastępczy zawartości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75672411"/>
              </p:ext>
            </p:extLst>
          </p:nvPr>
        </p:nvGraphicFramePr>
        <p:xfrm>
          <a:off x="6069457" y="1331299"/>
          <a:ext cx="5916996" cy="44019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87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3085647601"/>
                    </a:ext>
                  </a:extLst>
                </a:gridCol>
                <a:gridCol w="10659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0680">
                <a:tc>
                  <a:txBody>
                    <a:bodyPr/>
                    <a:lstStyle/>
                    <a:p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Лізинг</a:t>
                      </a:r>
                      <a:r>
                        <a:rPr lang="en-US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</a:t>
                      </a:r>
                      <a:r>
                        <a:rPr lang="uk-UA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ВВП – рівень охоплення</a:t>
                      </a:r>
                      <a:r>
                        <a:rPr lang="en-US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%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Arial Narrow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213">
                <a:tc>
                  <a:txBody>
                    <a:bodyPr/>
                    <a:lstStyle/>
                    <a:p>
                      <a:endParaRPr lang="en-GB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р.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6239560"/>
                  </a:ext>
                </a:extLst>
              </a:tr>
              <a:tr h="411213">
                <a:tc>
                  <a:txBody>
                    <a:bodyPr/>
                    <a:lstStyle/>
                    <a:p>
                      <a:r>
                        <a:rPr lang="uk-UA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Естонія</a:t>
                      </a:r>
                      <a:endParaRPr lang="en-GB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4,97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Естонія</a:t>
                      </a:r>
                      <a:endParaRPr lang="en-GB" noProof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4,31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1213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Швеція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3,93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Швеція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3,03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213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Литва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3,72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Великобританія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3,02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213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Данія</a:t>
                      </a:r>
                      <a:endParaRPr lang="pl-PL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3,40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Латвія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2,68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1213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Великобританія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3,11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Литва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2,64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1213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Словенія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3,09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Данія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2,50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1213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Польща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2,98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Швейцарія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2,40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1213">
                <a:tc>
                  <a:txBody>
                    <a:bodyPr/>
                    <a:lstStyle/>
                    <a:p>
                      <a:r>
                        <a:rPr lang="uk-UA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Україна</a:t>
                      </a:r>
                      <a:endParaRPr lang="en-GB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0,23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Україна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≈</a:t>
                      </a:r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0,15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8904312" y="6569773"/>
            <a:ext cx="34573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200" dirty="0" smtClean="0"/>
              <a:t>Джерело</a:t>
            </a:r>
            <a:r>
              <a:rPr lang="en-US" sz="1200" dirty="0" smtClean="0"/>
              <a:t>: </a:t>
            </a:r>
            <a:r>
              <a:rPr lang="uk-UA" sz="1200" dirty="0" smtClean="0"/>
              <a:t>Світовий довідник з лізингу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45737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Розмір ринку фінансового лізингу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B4B041-A92D-471C-92D2-9A93C58D9BB1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0406606"/>
              </p:ext>
            </p:extLst>
          </p:nvPr>
        </p:nvGraphicFramePr>
        <p:xfrm>
          <a:off x="609600" y="1628775"/>
          <a:ext cx="10972800" cy="449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1344" y="692696"/>
            <a:ext cx="11881320" cy="720080"/>
          </a:xfrm>
        </p:spPr>
        <p:txBody>
          <a:bodyPr>
            <a:normAutofit/>
          </a:bodyPr>
          <a:lstStyle/>
          <a:p>
            <a:pPr algn="ctr"/>
            <a:r>
              <a:rPr lang="uk-UA" sz="3000" dirty="0" smtClean="0"/>
              <a:t>Структура чистої балансової вартості лізингу в деяких країнах</a:t>
            </a:r>
            <a:endParaRPr lang="en-GB" sz="3000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6510991"/>
              </p:ext>
            </p:extLst>
          </p:nvPr>
        </p:nvGraphicFramePr>
        <p:xfrm>
          <a:off x="8171085" y="1249158"/>
          <a:ext cx="4104456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Wykres 4"/>
          <p:cNvGraphicFramePr/>
          <p:nvPr>
            <p:extLst>
              <p:ext uri="{D42A27DB-BD31-4B8C-83A1-F6EECF244321}">
                <p14:modId xmlns:p14="http://schemas.microsoft.com/office/powerpoint/2010/main" val="2665422655"/>
              </p:ext>
            </p:extLst>
          </p:nvPr>
        </p:nvGraphicFramePr>
        <p:xfrm>
          <a:off x="313834" y="1312376"/>
          <a:ext cx="4104456" cy="28738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Wykres 5"/>
          <p:cNvGraphicFramePr/>
          <p:nvPr>
            <p:extLst>
              <p:ext uri="{D42A27DB-BD31-4B8C-83A1-F6EECF244321}">
                <p14:modId xmlns:p14="http://schemas.microsoft.com/office/powerpoint/2010/main" val="1575068948"/>
              </p:ext>
            </p:extLst>
          </p:nvPr>
        </p:nvGraphicFramePr>
        <p:xfrm>
          <a:off x="4043772" y="1249158"/>
          <a:ext cx="410445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Wykres 4"/>
          <p:cNvGraphicFramePr/>
          <p:nvPr>
            <p:extLst>
              <p:ext uri="{D42A27DB-BD31-4B8C-83A1-F6EECF244321}">
                <p14:modId xmlns:p14="http://schemas.microsoft.com/office/powerpoint/2010/main" val="737379398"/>
              </p:ext>
            </p:extLst>
          </p:nvPr>
        </p:nvGraphicFramePr>
        <p:xfrm>
          <a:off x="479376" y="3986421"/>
          <a:ext cx="4104456" cy="28738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" name="Wykres 5"/>
          <p:cNvGraphicFramePr/>
          <p:nvPr>
            <p:extLst>
              <p:ext uri="{D42A27DB-BD31-4B8C-83A1-F6EECF244321}">
                <p14:modId xmlns:p14="http://schemas.microsoft.com/office/powerpoint/2010/main" val="3734487452"/>
              </p:ext>
            </p:extLst>
          </p:nvPr>
        </p:nvGraphicFramePr>
        <p:xfrm>
          <a:off x="4076839" y="4057470"/>
          <a:ext cx="410445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2" name="Wykres 5"/>
          <p:cNvGraphicFramePr/>
          <p:nvPr>
            <p:extLst>
              <p:ext uri="{D42A27DB-BD31-4B8C-83A1-F6EECF244321}">
                <p14:modId xmlns:p14="http://schemas.microsoft.com/office/powerpoint/2010/main" val="1111130619"/>
              </p:ext>
            </p:extLst>
          </p:nvPr>
        </p:nvGraphicFramePr>
        <p:xfrm>
          <a:off x="8087544" y="3982687"/>
          <a:ext cx="410445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9033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Частотність пошуку лізингу в </a:t>
            </a:r>
            <a:r>
              <a:rPr lang="en-US" dirty="0" smtClean="0"/>
              <a:t>Google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B4B041-A92D-471C-92D2-9A93C58D9BB1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1616030621"/>
              </p:ext>
            </p:extLst>
          </p:nvPr>
        </p:nvGraphicFramePr>
        <p:xfrm>
          <a:off x="750690" y="2132856"/>
          <a:ext cx="5579318" cy="2902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235151961"/>
              </p:ext>
            </p:extLst>
          </p:nvPr>
        </p:nvGraphicFramePr>
        <p:xfrm>
          <a:off x="6330008" y="2132856"/>
          <a:ext cx="5598640" cy="2902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09600" y="6079352"/>
            <a:ext cx="3830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 smtClean="0"/>
              <a:t>Джерело</a:t>
            </a:r>
            <a:r>
              <a:rPr lang="en-US" sz="1200" dirty="0" smtClean="0"/>
              <a:t>: </a:t>
            </a:r>
            <a:r>
              <a:rPr lang="en-US" sz="1200" dirty="0">
                <a:hlinkClick r:id="rId4"/>
              </a:rPr>
              <a:t>https://</a:t>
            </a:r>
            <a:r>
              <a:rPr lang="en-US" sz="1200" dirty="0" smtClean="0">
                <a:hlinkClick r:id="rId4"/>
              </a:rPr>
              <a:t>trends.google.com/trends</a:t>
            </a:r>
            <a:r>
              <a:rPr lang="en-US" sz="1200" dirty="0" smtClean="0"/>
              <a:t>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46611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63352" y="764704"/>
            <a:ext cx="11737304" cy="864096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/>
              <a:t>Асоціація «Українське об</a:t>
            </a:r>
            <a:r>
              <a:rPr lang="en-US" sz="3600" dirty="0" smtClean="0"/>
              <a:t>’</a:t>
            </a:r>
            <a:r>
              <a:rPr lang="uk-UA" sz="3600" dirty="0" smtClean="0"/>
              <a:t>єднання лізингодавців»</a:t>
            </a:r>
            <a:endParaRPr lang="en-GB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981200" y="1628800"/>
            <a:ext cx="9443392" cy="4695800"/>
          </a:xfrm>
        </p:spPr>
        <p:txBody>
          <a:bodyPr>
            <a:noAutofit/>
          </a:bodyPr>
          <a:lstStyle/>
          <a:p>
            <a:pPr algn="just"/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Добровільне об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єднання професійних лізингових компаній, створене у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році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член «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Leaseurope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Об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єднує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16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членів, сукупна частка яких в усьому лізинговому портфелі України становить понад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70%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Важливі завдання для УОЛ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Активна просвітницька роль у підвищенні обізнаності з лізингу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тренінги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конференції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Дуже важлива роль у відновленні довіри людей до лізингового ринку 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Вести бізнес з членом УОЛ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вести бізнес з солідною та чесною компанією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Можливість стати лідером у зборі звітності та статистичних даних від усіх членів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за всіма типами лізингу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і джерелом інформації про ринок лізингу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Веб-сайт УОЛ як джерело інформації про ринок лізингу в Україні 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pl-P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pl-P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pl-PL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71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/>
          <p:nvPr/>
        </p:nvSpPr>
        <p:spPr>
          <a:xfrm>
            <a:off x="92921" y="5294302"/>
            <a:ext cx="11992242" cy="1514406"/>
          </a:xfrm>
          <a:prstGeom prst="rect">
            <a:avLst/>
          </a:prstGeom>
          <a:noFill/>
          <a:ln w="57150" cap="flat" cmpd="sng">
            <a:solidFill>
              <a:schemeClr val="accent6"/>
            </a:solidFill>
            <a:prstDash val="sysDash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spcBef>
                <a:spcPts val="0"/>
              </a:spcBef>
              <a:buSzPct val="25000"/>
            </a:pPr>
            <a:r>
              <a:rPr lang="uk-UA" sz="200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Члени асоціації зі спеціальним статусом – компанії з прокату автомобілів</a:t>
            </a:r>
            <a:endParaRPr lang="uk-UA"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Shape 138"/>
          <p:cNvSpPr txBox="1">
            <a:spLocks noGrp="1"/>
          </p:cNvSpPr>
          <p:nvPr>
            <p:ph type="title"/>
          </p:nvPr>
        </p:nvSpPr>
        <p:spPr>
          <a:xfrm>
            <a:off x="92921" y="138036"/>
            <a:ext cx="7649343" cy="5019156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accent6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buClr>
                <a:srgbClr val="385623"/>
              </a:buClr>
              <a:buSzPct val="25000"/>
              <a:buFont typeface="Arial"/>
              <a:buNone/>
            </a:pPr>
            <a:r>
              <a:rPr lang="uk-UA" sz="3600" b="0" dirty="0" smtClean="0">
                <a:solidFill>
                  <a:srgbClr val="385623"/>
                </a:solidFill>
                <a:latin typeface="Arial"/>
                <a:ea typeface="Arial"/>
                <a:cs typeface="Arial"/>
                <a:sym typeface="Arial"/>
              </a:rPr>
              <a:t>Повні члени</a:t>
            </a:r>
            <a:r>
              <a:rPr lang="en-US" sz="3600" b="0" i="0" u="none" strike="noStrike" cap="none" dirty="0" smtClean="0">
                <a:solidFill>
                  <a:srgbClr val="385623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3600" b="0" i="0" u="none" strike="noStrike" cap="none" dirty="0">
              <a:solidFill>
                <a:srgbClr val="38562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9" name="Shape 13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 cstate="print">
            <a:alphaModFix/>
          </a:blip>
          <a:srcRect/>
          <a:stretch/>
        </p:blipFill>
        <p:spPr>
          <a:xfrm>
            <a:off x="4402969" y="4318701"/>
            <a:ext cx="1524000" cy="447674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Shape 140"/>
          <p:cNvSpPr txBox="1">
            <a:spLocks noGrp="1"/>
          </p:cNvSpPr>
          <p:nvPr>
            <p:ph type="body" idx="2"/>
          </p:nvPr>
        </p:nvSpPr>
        <p:spPr>
          <a:xfrm>
            <a:off x="7822774" y="127729"/>
            <a:ext cx="4262388" cy="5018429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accent5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25000"/>
              <a:buFont typeface="Arial"/>
              <a:buNone/>
            </a:pPr>
            <a:r>
              <a:rPr lang="uk-UA" sz="2800" dirty="0" smtClean="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Асоційовані члени</a:t>
            </a:r>
            <a:endParaRPr lang="uk-UA" sz="2800" b="0" i="0" u="none" strike="noStrike" cap="none" dirty="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1" name="Shape 141" descr="http://www.uul.com.ua/images/content/logo_avtocred_1.jpg">
            <a:hlinkClick r:id="rId4"/>
          </p:cNvPr>
          <p:cNvPicPr preferRelativeResize="0"/>
          <p:nvPr/>
        </p:nvPicPr>
        <p:blipFill rotWithShape="1">
          <a:blip r:embed="rId5" cstate="print">
            <a:alphaModFix/>
          </a:blip>
          <a:srcRect/>
          <a:stretch/>
        </p:blipFill>
        <p:spPr>
          <a:xfrm>
            <a:off x="6214148" y="2393689"/>
            <a:ext cx="952499" cy="504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Shape 142" descr="http://www.uul.com.ua/images/content/advanc.jpg">
            <a:hlinkClick r:id="rId4"/>
          </p:cNvPr>
          <p:cNvPicPr preferRelativeResize="0"/>
          <p:nvPr/>
        </p:nvPicPr>
        <p:blipFill rotWithShape="1">
          <a:blip r:embed="rId6" cstate="print">
            <a:alphaModFix/>
          </a:blip>
          <a:srcRect/>
          <a:stretch/>
        </p:blipFill>
        <p:spPr>
          <a:xfrm>
            <a:off x="6362644" y="3474291"/>
            <a:ext cx="1162049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Shape 143" descr="http://www.uul.com.ua/images/content/vab.gif">
            <a:hlinkClick r:id="rId4"/>
          </p:cNvPr>
          <p:cNvPicPr preferRelativeResize="0"/>
          <p:nvPr/>
        </p:nvPicPr>
        <p:blipFill rotWithShape="1">
          <a:blip r:embed="rId7" cstate="print">
            <a:alphaModFix/>
          </a:blip>
          <a:srcRect/>
          <a:stretch/>
        </p:blipFill>
        <p:spPr>
          <a:xfrm>
            <a:off x="520343" y="3554803"/>
            <a:ext cx="1381125" cy="400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Shape 144" descr="http://www.uul.com.ua/images/content/Ilta.jpg">
            <a:hlinkClick r:id="rId4"/>
          </p:cNvPr>
          <p:cNvPicPr preferRelativeResize="0"/>
          <p:nvPr/>
        </p:nvPicPr>
        <p:blipFill rotWithShape="1">
          <a:blip r:embed="rId8" cstate="print">
            <a:alphaModFix/>
          </a:blip>
          <a:srcRect/>
          <a:stretch/>
        </p:blipFill>
        <p:spPr>
          <a:xfrm>
            <a:off x="4300183" y="2416497"/>
            <a:ext cx="857250" cy="638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Shape 145" descr="http://www.uul.com.ua/images/content/Logo_alpha_liz.png">
            <a:hlinkClick r:id="rId4"/>
          </p:cNvPr>
          <p:cNvPicPr preferRelativeResize="0"/>
          <p:nvPr/>
        </p:nvPicPr>
        <p:blipFill rotWithShape="1">
          <a:blip r:embed="rId9" cstate="print">
            <a:alphaModFix/>
          </a:blip>
          <a:srcRect/>
          <a:stretch/>
        </p:blipFill>
        <p:spPr>
          <a:xfrm>
            <a:off x="2387097" y="3478828"/>
            <a:ext cx="1714500" cy="495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Shape 146" descr="http://www.uul.com.ua/images/content/otp.gif">
            <a:hlinkClick r:id="rId4"/>
          </p:cNvPr>
          <p:cNvPicPr preferRelativeResize="0"/>
          <p:nvPr/>
        </p:nvPicPr>
        <p:blipFill rotWithShape="1">
          <a:blip r:embed="rId10" cstate="print">
            <a:alphaModFix/>
          </a:blip>
          <a:srcRect/>
          <a:stretch/>
        </p:blipFill>
        <p:spPr>
          <a:xfrm>
            <a:off x="421618" y="1217316"/>
            <a:ext cx="213141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Shape 147" descr="http://www.uul.com.ua/images/content/porsche_logo_2.gif">
            <a:hlinkClick r:id="rId4"/>
          </p:cNvPr>
          <p:cNvPicPr preferRelativeResize="0"/>
          <p:nvPr/>
        </p:nvPicPr>
        <p:blipFill rotWithShape="1">
          <a:blip r:embed="rId11" cstate="print">
            <a:alphaModFix/>
          </a:blip>
          <a:srcRect/>
          <a:stretch/>
        </p:blipFill>
        <p:spPr>
          <a:xfrm>
            <a:off x="5814098" y="1458358"/>
            <a:ext cx="175260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Shape 148" descr="http://www.uul.com.ua/images/content/scania_1.jpeg">
            <a:hlinkClick r:id="rId4"/>
          </p:cNvPr>
          <p:cNvPicPr preferRelativeResize="0"/>
          <p:nvPr/>
        </p:nvPicPr>
        <p:blipFill rotWithShape="1">
          <a:blip r:embed="rId12" cstate="print">
            <a:alphaModFix/>
          </a:blip>
          <a:srcRect/>
          <a:stretch/>
        </p:blipFill>
        <p:spPr>
          <a:xfrm>
            <a:off x="4399107" y="3454342"/>
            <a:ext cx="1438275" cy="666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Shape 149" descr="http://www.uul.com.ua/images/content/raiffeizen.gif">
            <a:hlinkClick r:id="rId4"/>
          </p:cNvPr>
          <p:cNvPicPr preferRelativeResize="0"/>
          <p:nvPr/>
        </p:nvPicPr>
        <p:blipFill rotWithShape="1">
          <a:blip r:embed="rId13" cstate="print">
            <a:alphaModFix/>
          </a:blip>
          <a:srcRect/>
          <a:stretch/>
        </p:blipFill>
        <p:spPr>
          <a:xfrm>
            <a:off x="3922276" y="1431629"/>
            <a:ext cx="1743075" cy="447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Shape 150" descr="http://www.uul.com.ua/images/content/LOGO_TEKOM.jpg">
            <a:hlinkClick r:id="rId4"/>
          </p:cNvPr>
          <p:cNvPicPr preferRelativeResize="0"/>
          <p:nvPr/>
        </p:nvPicPr>
        <p:blipFill rotWithShape="1">
          <a:blip r:embed="rId14" cstate="print">
            <a:alphaModFix/>
          </a:blip>
          <a:srcRect/>
          <a:stretch/>
        </p:blipFill>
        <p:spPr>
          <a:xfrm>
            <a:off x="2640701" y="2233903"/>
            <a:ext cx="914400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Shape 151" descr="http://www.uul.com.ua/images/content/%D0%AD%D0%A1%D0%9A%D0%90_%D0%9A%D0%B0%D0%BF%D0%B8%D1%82%D0%B0%D0%BB.png">
            <a:hlinkClick r:id="rId4"/>
          </p:cNvPr>
          <p:cNvPicPr preferRelativeResize="0"/>
          <p:nvPr/>
        </p:nvPicPr>
        <p:blipFill rotWithShape="1">
          <a:blip r:embed="rId15" cstate="print">
            <a:alphaModFix/>
          </a:blip>
          <a:srcRect/>
          <a:stretch/>
        </p:blipFill>
        <p:spPr>
          <a:xfrm>
            <a:off x="2720472" y="4003792"/>
            <a:ext cx="1047749" cy="1047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Shape 152" descr="http://www.uul.com.ua/images/content/%D0%A3%D0%9B%D0%A4_%D0%BB%D0%BE%D0%B3%D0%BE_%D1%81_%D0%BD%D0%B0%D0%BF%D1%80%D0%B0%D0%B2%D0%BB%D1%8F%D1%8E%D1%89%D0%B8%D0%BC%D0%B8.png">
            <a:hlinkClick r:id="rId4"/>
          </p:cNvPr>
          <p:cNvPicPr preferRelativeResize="0"/>
          <p:nvPr/>
        </p:nvPicPr>
        <p:blipFill rotWithShape="1">
          <a:blip r:embed="rId16" cstate="print">
            <a:alphaModFix/>
          </a:blip>
          <a:srcRect/>
          <a:stretch/>
        </p:blipFill>
        <p:spPr>
          <a:xfrm>
            <a:off x="2360300" y="925050"/>
            <a:ext cx="1524000" cy="1076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Shape 153" descr="http://www.uul.com.ua/images/content/avis_red_logo.gif">
            <a:hlinkClick r:id="rId4"/>
          </p:cNvPr>
          <p:cNvPicPr preferRelativeResize="0"/>
          <p:nvPr/>
        </p:nvPicPr>
        <p:blipFill rotWithShape="1">
          <a:blip r:embed="rId17" cstate="print">
            <a:alphaModFix/>
          </a:blip>
          <a:srcRect/>
          <a:stretch/>
        </p:blipFill>
        <p:spPr>
          <a:xfrm>
            <a:off x="2490756" y="6051892"/>
            <a:ext cx="1038224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Shape 154" descr="http://www.uul.com.ua/images/content/grass.png"/>
          <p:cNvPicPr preferRelativeResize="0"/>
          <p:nvPr/>
        </p:nvPicPr>
        <p:blipFill rotWithShape="1">
          <a:blip r:embed="rId18" cstate="print">
            <a:alphaModFix/>
          </a:blip>
          <a:srcRect/>
          <a:stretch/>
        </p:blipFill>
        <p:spPr>
          <a:xfrm>
            <a:off x="9128674" y="2878375"/>
            <a:ext cx="1639428" cy="8408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Shape 155" descr="http://www.uul.com.ua/images/content/logo-english.jpg"/>
          <p:cNvPicPr preferRelativeResize="0"/>
          <p:nvPr/>
        </p:nvPicPr>
        <p:blipFill rotWithShape="1">
          <a:blip r:embed="rId19" cstate="print">
            <a:alphaModFix/>
          </a:blip>
          <a:srcRect/>
          <a:stretch/>
        </p:blipFill>
        <p:spPr>
          <a:xfrm>
            <a:off x="8109789" y="4127569"/>
            <a:ext cx="1561403" cy="7607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Shape 156" descr="http://www.uul.com.ua/images/content/Arsenal_2.gif"/>
          <p:cNvPicPr preferRelativeResize="0"/>
          <p:nvPr/>
        </p:nvPicPr>
        <p:blipFill rotWithShape="1">
          <a:blip r:embed="rId20" cstate="print">
            <a:alphaModFix/>
          </a:blip>
          <a:srcRect/>
          <a:stretch/>
        </p:blipFill>
        <p:spPr>
          <a:xfrm>
            <a:off x="8162822" y="1892565"/>
            <a:ext cx="1714500" cy="571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Shape 157" descr="http://www.uul.com.ua/images/content/ingo_uk.png"/>
          <p:cNvPicPr preferRelativeResize="0"/>
          <p:nvPr/>
        </p:nvPicPr>
        <p:blipFill rotWithShape="1">
          <a:blip r:embed="rId21" cstate="print">
            <a:alphaModFix/>
          </a:blip>
          <a:srcRect/>
          <a:stretch/>
        </p:blipFill>
        <p:spPr>
          <a:xfrm>
            <a:off x="10130984" y="1906789"/>
            <a:ext cx="1762124" cy="466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Shape 158" descr="http://www.uul.com.ua/images/content/logo_werner.jpg"/>
          <p:cNvPicPr preferRelativeResize="0"/>
          <p:nvPr/>
        </p:nvPicPr>
        <p:blipFill rotWithShape="1">
          <a:blip r:embed="rId22" cstate="print">
            <a:alphaModFix/>
          </a:blip>
          <a:srcRect/>
          <a:stretch/>
        </p:blipFill>
        <p:spPr>
          <a:xfrm>
            <a:off x="10189168" y="4399703"/>
            <a:ext cx="1645753" cy="3828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Shape 159" descr="http://bls.ua/images/logo-footer.png"/>
          <p:cNvPicPr preferRelativeResize="0"/>
          <p:nvPr/>
        </p:nvPicPr>
        <p:blipFill rotWithShape="1">
          <a:blip r:embed="rId23" cstate="print">
            <a:alphaModFix/>
          </a:blip>
          <a:srcRect/>
          <a:stretch/>
        </p:blipFill>
        <p:spPr>
          <a:xfrm>
            <a:off x="8064010" y="5934835"/>
            <a:ext cx="1047749" cy="54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Shape 160"/>
          <p:cNvPicPr preferRelativeResize="0"/>
          <p:nvPr/>
        </p:nvPicPr>
        <p:blipFill rotWithShape="1">
          <a:blip r:embed="rId24" cstate="print">
            <a:alphaModFix/>
          </a:blip>
          <a:srcRect/>
          <a:stretch/>
        </p:blipFill>
        <p:spPr>
          <a:xfrm>
            <a:off x="6063341" y="5934394"/>
            <a:ext cx="1503357" cy="543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Shape 161" descr="https://lh4.googleusercontent.com/-yok1AOQhLe0/AAAAAAAAAAI/AAAAAAAADOc/aboO9okDeE4/photo.jpg"/>
          <p:cNvPicPr preferRelativeResize="0"/>
          <p:nvPr/>
        </p:nvPicPr>
        <p:blipFill rotWithShape="1">
          <a:blip r:embed="rId25" cstate="print">
            <a:alphaModFix/>
          </a:blip>
          <a:srcRect/>
          <a:stretch/>
        </p:blipFill>
        <p:spPr>
          <a:xfrm>
            <a:off x="4916830" y="5840305"/>
            <a:ext cx="748520" cy="747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Shape 162" descr="Результат пошуку зображень"/>
          <p:cNvPicPr preferRelativeResize="0"/>
          <p:nvPr/>
        </p:nvPicPr>
        <p:blipFill rotWithShape="1">
          <a:blip r:embed="rId26" cstate="print">
            <a:alphaModFix/>
          </a:blip>
          <a:srcRect/>
          <a:stretch/>
        </p:blipFill>
        <p:spPr>
          <a:xfrm>
            <a:off x="3777637" y="5832442"/>
            <a:ext cx="747024" cy="747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Shape 163"/>
          <p:cNvPicPr preferRelativeResize="0"/>
          <p:nvPr/>
        </p:nvPicPr>
        <p:blipFill rotWithShape="1">
          <a:blip r:embed="rId27" cstate="print">
            <a:alphaModFix/>
          </a:blip>
          <a:srcRect/>
          <a:stretch/>
        </p:blipFill>
        <p:spPr>
          <a:xfrm>
            <a:off x="509804" y="2327014"/>
            <a:ext cx="1428749" cy="57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48" y="4318701"/>
            <a:ext cx="1523320" cy="5077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635" y="4466753"/>
            <a:ext cx="1484178" cy="21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67967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620688"/>
            <a:ext cx="11928648" cy="1152128"/>
          </a:xfrm>
        </p:spPr>
        <p:txBody>
          <a:bodyPr>
            <a:normAutofit/>
          </a:bodyPr>
          <a:lstStyle/>
          <a:p>
            <a:pPr algn="ctr"/>
            <a:r>
              <a:rPr lang="uk-UA" sz="3200" dirty="0" smtClean="0"/>
              <a:t>Транспорт та сільське господарство в Україні </a:t>
            </a:r>
            <a:r>
              <a:rPr lang="en-GB" sz="3200" dirty="0" smtClean="0"/>
              <a:t>– </a:t>
            </a:r>
            <a:r>
              <a:rPr lang="uk-UA" sz="3200" dirty="0" smtClean="0"/>
              <a:t>потенціал залишається великим</a:t>
            </a:r>
            <a:endParaRPr lang="en-GB" sz="3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511824" y="1632451"/>
            <a:ext cx="741682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Транспорт – це не лише найбільший, але й найбільш розвинений елемент у сфері лізингу в Україні, який застосовує операційний лізинг та управління автопарком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Майже лише пасажирські автомобілі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Потенціал залишається великим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середній вік транспортних засобів в Україні становить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19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років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в ЄС –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8,6). 20%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зареєстрованих автомобілів зроблено до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1985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 р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Є місце для нових лізингових продуктів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напр.,</a:t>
            </a:r>
            <a:r>
              <a:rPr lang="pl-PL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«Щасливі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кілометри»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орендний платіж залежить від відстані, яку автомобіль проїхав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/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Сільське господарство – це другий за популярністю сектор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2017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 році найбільшу частку його становили трактори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(50%),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зернозбиральні комбайни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(25%)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та культиватори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(25%).</a:t>
            </a:r>
          </a:p>
          <a:p>
            <a:pPr algn="just"/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Можна було б розвинути лізинг бурякозбиральних та картоплезбиральних комбайнів, а також обладнання для виробництва кукурудзи та сої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Є місце і для таких об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k-UA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єктів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 лізингу як обладнання для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зрошування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годування тварин, елеваторів, а також доїльне обладнання та холодильні камери для молочних ферм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pl-P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Content Placeholder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9868667"/>
              </p:ext>
            </p:extLst>
          </p:nvPr>
        </p:nvGraphicFramePr>
        <p:xfrm>
          <a:off x="609600" y="1916832"/>
          <a:ext cx="3744416" cy="34563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09601" y="5574697"/>
            <a:ext cx="32541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000" dirty="0" smtClean="0"/>
              <a:t>Джерело</a:t>
            </a:r>
            <a:r>
              <a:rPr lang="en-US" sz="1000" dirty="0" smtClean="0"/>
              <a:t>: </a:t>
            </a:r>
            <a:r>
              <a:rPr lang="en-US" sz="1000" dirty="0" smtClean="0">
                <a:hlinkClick r:id="rId4"/>
              </a:rPr>
              <a:t>http</a:t>
            </a:r>
            <a:r>
              <a:rPr lang="en-US" sz="1000" dirty="0">
                <a:hlinkClick r:id="rId4"/>
              </a:rPr>
              <a:t>://</a:t>
            </a:r>
            <a:r>
              <a:rPr lang="en-US" sz="1000" dirty="0" smtClean="0">
                <a:hlinkClick r:id="rId4"/>
              </a:rPr>
              <a:t>www.chamber.ua/Content/Documents/1757962064ACC_CountryProfile2018_ENG.pdf</a:t>
            </a:r>
            <a:r>
              <a:rPr lang="en-US" sz="1000" dirty="0" smtClean="0"/>
              <a:t> 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34450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352" y="917848"/>
            <a:ext cx="11319048" cy="566936"/>
          </a:xfrm>
        </p:spPr>
        <p:txBody>
          <a:bodyPr/>
          <a:lstStyle/>
          <a:p>
            <a:r>
              <a:rPr lang="uk-UA" sz="2800" b="1" dirty="0" smtClean="0"/>
              <a:t>ПЕРШОЧЕРГОВІ ЗАХОДИ, ПОТРІБНІ В УКРАЇНІ В </a:t>
            </a:r>
            <a:r>
              <a:rPr lang="en-US" sz="2800" b="1" dirty="0" smtClean="0"/>
              <a:t>2018 </a:t>
            </a:r>
            <a:r>
              <a:rPr lang="uk-UA" sz="2800" b="1" dirty="0" smtClean="0"/>
              <a:t>РОЦІ</a:t>
            </a:r>
            <a:r>
              <a:rPr lang="en-US" sz="2800" b="1" dirty="0" smtClean="0"/>
              <a:t> </a:t>
            </a:r>
            <a:r>
              <a:rPr lang="uk-UA" sz="2800" b="1" dirty="0" smtClean="0"/>
              <a:t>ДЛЯ ПОКРАЩЕННЯ ДІЛОВОГО КЛІМАТУ В ПЕВНИХ ГАЛУЗЯХ</a:t>
            </a:r>
            <a:endParaRPr lang="en-US" sz="28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1252685"/>
              </p:ext>
            </p:extLst>
          </p:nvPr>
        </p:nvGraphicFramePr>
        <p:xfrm>
          <a:off x="263352" y="1760301"/>
          <a:ext cx="4968552" cy="21602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B4B041-A92D-471C-92D2-9A93C58D9BB1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  <p:graphicFrame>
        <p:nvGraphicFramePr>
          <p:cNvPr id="9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43959635"/>
              </p:ext>
            </p:extLst>
          </p:nvPr>
        </p:nvGraphicFramePr>
        <p:xfrm>
          <a:off x="263352" y="4077097"/>
          <a:ext cx="4968552" cy="21602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795295"/>
              </p:ext>
            </p:extLst>
          </p:nvPr>
        </p:nvGraphicFramePr>
        <p:xfrm>
          <a:off x="6253324" y="1760302"/>
          <a:ext cx="4968552" cy="21602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4469238"/>
              </p:ext>
            </p:extLst>
          </p:nvPr>
        </p:nvGraphicFramePr>
        <p:xfrm>
          <a:off x="6253324" y="4196086"/>
          <a:ext cx="4968552" cy="21602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35360" y="6439684"/>
            <a:ext cx="101472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000" dirty="0" smtClean="0"/>
              <a:t>Джерело </a:t>
            </a:r>
            <a:r>
              <a:rPr lang="en-US" sz="1000" dirty="0" smtClean="0"/>
              <a:t>: </a:t>
            </a:r>
            <a:r>
              <a:rPr lang="en-US" sz="1000" dirty="0" smtClean="0">
                <a:hlinkClick r:id="rId6"/>
              </a:rPr>
              <a:t>http</a:t>
            </a:r>
            <a:r>
              <a:rPr lang="en-US" sz="1000" dirty="0">
                <a:hlinkClick r:id="rId6"/>
              </a:rPr>
              <a:t>://</a:t>
            </a:r>
            <a:r>
              <a:rPr lang="en-US" sz="1000" dirty="0" smtClean="0">
                <a:hlinkClick r:id="rId6"/>
              </a:rPr>
              <a:t>www.chamber.ua/Content/Documents/1757962064ACC_CountryProfile2018_ENG.pdf</a:t>
            </a:r>
            <a:r>
              <a:rPr lang="en-US" sz="1000" dirty="0" smtClean="0"/>
              <a:t> 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72182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81200" y="685106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 smtClean="0"/>
              <a:t>Перспективи для лізингу в нових секторах</a:t>
            </a:r>
            <a:endParaRPr lang="en-GB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79376" y="1484784"/>
            <a:ext cx="11449272" cy="4839816"/>
          </a:xfrm>
        </p:spPr>
        <p:txBody>
          <a:bodyPr>
            <a:noAutofit/>
          </a:bodyPr>
          <a:lstStyle/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Вантажні автомобілі та трейлери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парк вантажного транспорту слід оновити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транспортним компаніям необхідно буде перейти на двигуни стандарту «євро 6»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Автобуси для міського та міжміського сполучення, а також транспорт для туристів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Харчове та пакувальне обладнання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переробка овочів та м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яса, кондитерське виробництво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Залізниця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напр., вагони для транспортування зерна вже фінансуються компанією «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OTP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Лізинг»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та офісне обладнання (оргтехніка)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комп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ютери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принтери, копіювальні апарати та сканери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які можна швидко змінити на нові моделі, таким чином оновлюючи технологію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Нерухомість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оренда офісних та торговельних приміщень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Державна програма на суму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500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млн. доларів від Китаю на оновлення житла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Найбільші перспективи відкриваються у сфері лізингу 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дорожньо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-будівельних машин та медичного обладнання, оскільки на будівництво доріг та реформування системи охорони 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здоров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я виділені кошти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007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81200" y="404664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uk-UA" sz="3600" dirty="0" err="1" smtClean="0"/>
              <a:t>Дорожньо</a:t>
            </a:r>
            <a:r>
              <a:rPr lang="uk-UA" sz="3600" dirty="0" smtClean="0"/>
              <a:t>-будівельне обладнання</a:t>
            </a:r>
            <a:endParaRPr lang="en-GB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67408" y="1412776"/>
            <a:ext cx="10657184" cy="5445224"/>
          </a:xfrm>
        </p:spPr>
        <p:txBody>
          <a:bodyPr>
            <a:noAutofit/>
          </a:bodyPr>
          <a:lstStyle/>
          <a:p>
            <a:pPr algn="just"/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Зараз, за даними Міністерства інфраструктури</a:t>
            </a: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, в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Україні у незадовільному стані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97%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доріг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Щорічні збитки для економіки України через низьку якість дорожнього покриття сягають біля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24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млрд. грн.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Україна має стратегічне розташування в Європі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 74%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всього транспорту, який користується існуючою мережею доріг, становлять вантажні автомобілі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az 4" descr="droga z dziuram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9696" y="3356992"/>
            <a:ext cx="5256584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03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67408" y="3816424"/>
            <a:ext cx="10801200" cy="2780928"/>
          </a:xfrm>
        </p:spPr>
        <p:txBody>
          <a:bodyPr>
            <a:noAutofit/>
          </a:bodyPr>
          <a:lstStyle/>
          <a:p>
            <a:pPr algn="just"/>
            <a:r>
              <a:rPr lang="uk-UA" sz="2000" dirty="0" smtClean="0">
                <a:latin typeface="Arial Narrow" pitchFamily="34" charset="0"/>
              </a:rPr>
              <a:t>У 2015 році </a:t>
            </a:r>
            <a:r>
              <a:rPr lang="uk-UA" sz="2000" dirty="0" err="1" smtClean="0">
                <a:latin typeface="Arial Narrow" pitchFamily="34" charset="0"/>
              </a:rPr>
              <a:t>автодорожний</a:t>
            </a:r>
            <a:r>
              <a:rPr lang="uk-UA" sz="2000" dirty="0" smtClean="0">
                <a:latin typeface="Arial Narrow" pitchFamily="34" charset="0"/>
              </a:rPr>
              <a:t> сектор України було реформовано </a:t>
            </a:r>
            <a:r>
              <a:rPr lang="en-GB" sz="2000" dirty="0" smtClean="0">
                <a:latin typeface="Arial Narrow" pitchFamily="34" charset="0"/>
              </a:rPr>
              <a:t>(</a:t>
            </a:r>
            <a:r>
              <a:rPr lang="uk-UA" sz="2000" dirty="0" smtClean="0">
                <a:latin typeface="Arial Narrow" pitchFamily="34" charset="0"/>
              </a:rPr>
              <a:t>змінено систему управління, децентралізовано управління </a:t>
            </a:r>
            <a:r>
              <a:rPr lang="uk-UA" sz="2000" dirty="0" err="1" smtClean="0">
                <a:latin typeface="Arial Narrow" pitchFamily="34" charset="0"/>
              </a:rPr>
              <a:t>міцевими</a:t>
            </a:r>
            <a:r>
              <a:rPr lang="uk-UA" sz="2000" dirty="0" smtClean="0">
                <a:latin typeface="Arial Narrow" pitchFamily="34" charset="0"/>
              </a:rPr>
              <a:t> дорогами і скасовано монополію держави на ринку дорожньо-ремонтних робіт</a:t>
            </a:r>
            <a:r>
              <a:rPr lang="en-GB" sz="2000" dirty="0" smtClean="0">
                <a:latin typeface="Arial Narrow" pitchFamily="34" charset="0"/>
              </a:rPr>
              <a:t>)</a:t>
            </a:r>
            <a:r>
              <a:rPr lang="pl-PL" sz="2000" dirty="0">
                <a:latin typeface="Arial Narrow" pitchFamily="34" charset="0"/>
              </a:rPr>
              <a:t>.</a:t>
            </a:r>
            <a:endParaRPr lang="en-GB" sz="2000" dirty="0">
              <a:latin typeface="Arial Narrow" pitchFamily="34" charset="0"/>
            </a:endParaRPr>
          </a:p>
          <a:p>
            <a:pPr algn="just"/>
            <a:r>
              <a:rPr lang="uk-UA" sz="2000" dirty="0" smtClean="0">
                <a:latin typeface="Arial Narrow" pitchFamily="34" charset="0"/>
              </a:rPr>
              <a:t>Очікується, що у </a:t>
            </a:r>
            <a:r>
              <a:rPr lang="en-GB" sz="2000" dirty="0" smtClean="0">
                <a:latin typeface="Arial Narrow" pitchFamily="34" charset="0"/>
              </a:rPr>
              <a:t>2020 </a:t>
            </a:r>
            <a:r>
              <a:rPr lang="uk-UA" sz="2000" dirty="0" smtClean="0">
                <a:latin typeface="Arial Narrow" pitchFamily="34" charset="0"/>
              </a:rPr>
              <a:t>році обсяг доріг з незадовільним покриттям зменшиться </a:t>
            </a:r>
            <a:r>
              <a:rPr lang="en-GB" sz="2000" dirty="0" smtClean="0">
                <a:latin typeface="Arial Narrow" pitchFamily="34" charset="0"/>
              </a:rPr>
              <a:t>10%</a:t>
            </a:r>
            <a:r>
              <a:rPr lang="uk-UA" sz="2000" dirty="0" smtClean="0">
                <a:latin typeface="Arial Narrow" pitchFamily="34" charset="0"/>
              </a:rPr>
              <a:t>, за п</a:t>
            </a:r>
            <a:r>
              <a:rPr lang="en-US" sz="2000" dirty="0" smtClean="0">
                <a:latin typeface="Arial Narrow" pitchFamily="34" charset="0"/>
              </a:rPr>
              <a:t>’</a:t>
            </a:r>
            <a:r>
              <a:rPr lang="uk-UA" sz="2000" dirty="0" smtClean="0">
                <a:latin typeface="Arial Narrow" pitchFamily="34" charset="0"/>
              </a:rPr>
              <a:t>ять років Кабінет Міністрів планує відремонтувати понад</a:t>
            </a:r>
            <a:r>
              <a:rPr lang="en-GB" sz="2000" dirty="0" smtClean="0">
                <a:latin typeface="Arial Narrow" pitchFamily="34" charset="0"/>
              </a:rPr>
              <a:t> 9</a:t>
            </a:r>
            <a:r>
              <a:rPr lang="uk-UA" sz="2000" dirty="0" smtClean="0">
                <a:latin typeface="Arial Narrow" pitchFamily="34" charset="0"/>
              </a:rPr>
              <a:t> </a:t>
            </a:r>
            <a:r>
              <a:rPr lang="en-GB" sz="2000" dirty="0" smtClean="0">
                <a:latin typeface="Arial Narrow" pitchFamily="34" charset="0"/>
              </a:rPr>
              <a:t>100 </a:t>
            </a:r>
            <a:r>
              <a:rPr lang="uk-UA" sz="2000" dirty="0" smtClean="0">
                <a:latin typeface="Arial Narrow" pitchFamily="34" charset="0"/>
              </a:rPr>
              <a:t>км існуючих доріг та побудувати </a:t>
            </a:r>
            <a:r>
              <a:rPr lang="en-GB" sz="2000" dirty="0" smtClean="0">
                <a:latin typeface="Arial Narrow" pitchFamily="34" charset="0"/>
              </a:rPr>
              <a:t>1</a:t>
            </a:r>
            <a:r>
              <a:rPr lang="uk-UA" sz="2000" dirty="0" smtClean="0">
                <a:latin typeface="Arial Narrow" pitchFamily="34" charset="0"/>
              </a:rPr>
              <a:t> </a:t>
            </a:r>
            <a:r>
              <a:rPr lang="en-GB" sz="2000" dirty="0" smtClean="0">
                <a:latin typeface="Arial Narrow" pitchFamily="34" charset="0"/>
              </a:rPr>
              <a:t>000 </a:t>
            </a:r>
            <a:r>
              <a:rPr lang="uk-UA" sz="2000" dirty="0" smtClean="0">
                <a:latin typeface="Arial Narrow" pitchFamily="34" charset="0"/>
              </a:rPr>
              <a:t>км нових</a:t>
            </a:r>
            <a:r>
              <a:rPr lang="en-GB" sz="2000" dirty="0" smtClean="0">
                <a:latin typeface="Arial Narrow" pitchFamily="34" charset="0"/>
              </a:rPr>
              <a:t>.</a:t>
            </a:r>
            <a:endParaRPr lang="pl-PL" sz="2000" dirty="0">
              <a:latin typeface="Arial Narrow" pitchFamily="34" charset="0"/>
            </a:endParaRPr>
          </a:p>
          <a:p>
            <a:pPr algn="just"/>
            <a:r>
              <a:rPr lang="uk-UA" sz="2000" dirty="0" smtClean="0">
                <a:latin typeface="Arial Narrow" pitchFamily="34" charset="0"/>
              </a:rPr>
              <a:t>Великий потенціал для виробників </a:t>
            </a:r>
            <a:r>
              <a:rPr lang="uk-UA" sz="2000" dirty="0" err="1" smtClean="0">
                <a:latin typeface="Arial Narrow" pitchFamily="34" charset="0"/>
              </a:rPr>
              <a:t>дорожньо</a:t>
            </a:r>
            <a:r>
              <a:rPr lang="uk-UA" sz="2000" dirty="0" smtClean="0">
                <a:latin typeface="Arial Narrow" pitchFamily="34" charset="0"/>
              </a:rPr>
              <a:t>-будівельної техніки </a:t>
            </a:r>
            <a:r>
              <a:rPr lang="en-GB" sz="2000" dirty="0" smtClean="0">
                <a:latin typeface="Arial Narrow" pitchFamily="34" charset="0"/>
              </a:rPr>
              <a:t>(</a:t>
            </a:r>
            <a:r>
              <a:rPr lang="uk-UA" sz="2000" dirty="0" smtClean="0">
                <a:latin typeface="Arial Narrow" pitchFamily="34" charset="0"/>
              </a:rPr>
              <a:t>компанія «</a:t>
            </a:r>
            <a:r>
              <a:rPr lang="en-GB" sz="2000" dirty="0" smtClean="0">
                <a:latin typeface="Arial Narrow" pitchFamily="34" charset="0"/>
              </a:rPr>
              <a:t>Deutsche Leasing</a:t>
            </a:r>
            <a:r>
              <a:rPr lang="uk-UA" sz="2000" dirty="0" smtClean="0">
                <a:latin typeface="Arial Narrow" pitchFamily="34" charset="0"/>
              </a:rPr>
              <a:t>»</a:t>
            </a:r>
            <a:r>
              <a:rPr lang="en-GB" sz="2000" dirty="0" smtClean="0">
                <a:latin typeface="Arial Narrow" pitchFamily="34" charset="0"/>
              </a:rPr>
              <a:t> </a:t>
            </a:r>
            <a:r>
              <a:rPr lang="uk-UA" sz="2000" dirty="0" smtClean="0">
                <a:latin typeface="Arial Narrow" pitchFamily="34" charset="0"/>
              </a:rPr>
              <a:t>супроводжувала своїх партнерів-</a:t>
            </a:r>
            <a:r>
              <a:rPr lang="uk-UA" sz="2000" dirty="0" err="1" smtClean="0">
                <a:latin typeface="Arial Narrow" pitchFamily="34" charset="0"/>
              </a:rPr>
              <a:t>вендорів</a:t>
            </a:r>
            <a:r>
              <a:rPr lang="uk-UA" sz="2000" dirty="0" smtClean="0">
                <a:latin typeface="Arial Narrow" pitchFamily="34" charset="0"/>
              </a:rPr>
              <a:t> у сфері будівництва та </a:t>
            </a:r>
            <a:r>
              <a:rPr lang="uk-UA" sz="2000" dirty="0">
                <a:latin typeface="Arial Narrow" pitchFamily="34" charset="0"/>
              </a:rPr>
              <a:t>відкрила в Китаї в </a:t>
            </a:r>
            <a:r>
              <a:rPr lang="uk-UA" sz="2000" dirty="0" smtClean="0">
                <a:latin typeface="Arial Narrow" pitchFamily="34" charset="0"/>
              </a:rPr>
              <a:t>2006 році першу незалежну лізингову компанію з бюджетом на </a:t>
            </a:r>
            <a:r>
              <a:rPr lang="en-GB" sz="2000" dirty="0" smtClean="0">
                <a:latin typeface="Arial Narrow" pitchFamily="34" charset="0"/>
              </a:rPr>
              <a:t>20 </a:t>
            </a:r>
            <a:r>
              <a:rPr lang="uk-UA" sz="2000" dirty="0" smtClean="0">
                <a:latin typeface="Arial Narrow" pitchFamily="34" charset="0"/>
              </a:rPr>
              <a:t>млн. євро</a:t>
            </a:r>
            <a:r>
              <a:rPr lang="en-GB" sz="2000" dirty="0" smtClean="0">
                <a:latin typeface="Arial Narrow" pitchFamily="34" charset="0"/>
              </a:rPr>
              <a:t>,</a:t>
            </a:r>
            <a:r>
              <a:rPr lang="uk-UA" sz="2000" dirty="0" smtClean="0">
                <a:latin typeface="Arial Narrow" pitchFamily="34" charset="0"/>
              </a:rPr>
              <a:t> який вона подвоїла наступного року та довела до </a:t>
            </a:r>
            <a:r>
              <a:rPr lang="en-GB" sz="2000" dirty="0" smtClean="0">
                <a:latin typeface="Arial Narrow" pitchFamily="34" charset="0"/>
              </a:rPr>
              <a:t>310 </a:t>
            </a:r>
            <a:r>
              <a:rPr lang="uk-UA" sz="2000" dirty="0" smtClean="0">
                <a:latin typeface="Arial Narrow" pitchFamily="34" charset="0"/>
              </a:rPr>
              <a:t>млн. євро в </a:t>
            </a:r>
            <a:r>
              <a:rPr lang="en-GB" sz="2000" dirty="0" smtClean="0">
                <a:latin typeface="Arial Narrow" pitchFamily="34" charset="0"/>
              </a:rPr>
              <a:t>2011</a:t>
            </a:r>
            <a:r>
              <a:rPr lang="uk-UA" sz="2000" dirty="0" smtClean="0">
                <a:latin typeface="Arial Narrow" pitchFamily="34" charset="0"/>
              </a:rPr>
              <a:t> р</a:t>
            </a:r>
            <a:r>
              <a:rPr lang="en-GB" sz="2000" dirty="0" smtClean="0">
                <a:latin typeface="Arial Narrow" pitchFamily="34" charset="0"/>
              </a:rPr>
              <a:t>.)</a:t>
            </a:r>
            <a:endParaRPr lang="en-GB" sz="2000" dirty="0">
              <a:latin typeface="Arial Narrow" pitchFamily="34" charset="0"/>
            </a:endParaRPr>
          </a:p>
          <a:p>
            <a:endParaRPr lang="en-GB" sz="2000" dirty="0">
              <a:latin typeface="Arial Narrow" pitchFamily="34" charset="0"/>
            </a:endParaRPr>
          </a:p>
          <a:p>
            <a:pPr algn="just"/>
            <a:endParaRPr lang="pl-PL" sz="2000" dirty="0">
              <a:latin typeface="Arial Narrow" pitchFamily="34" charset="0"/>
            </a:endParaRPr>
          </a:p>
          <a:p>
            <a:pPr algn="just"/>
            <a:endParaRPr lang="pl-PL" sz="2000" dirty="0">
              <a:latin typeface="Arial Narrow" pitchFamily="34" charset="0"/>
            </a:endParaRPr>
          </a:p>
          <a:p>
            <a:pPr>
              <a:lnSpc>
                <a:spcPct val="150000"/>
              </a:lnSpc>
            </a:pPr>
            <a:endParaRPr lang="pl-PL" sz="2000" dirty="0">
              <a:latin typeface="Arial Narrow" pitchFamily="34" charset="0"/>
            </a:endParaRPr>
          </a:p>
          <a:p>
            <a:pPr>
              <a:lnSpc>
                <a:spcPct val="150000"/>
              </a:lnSpc>
              <a:buNone/>
            </a:pPr>
            <a:endParaRPr lang="pl-PL" sz="2000" dirty="0">
              <a:latin typeface="Arial Narrow" pitchFamily="34" charset="0"/>
            </a:endParaRPr>
          </a:p>
        </p:txBody>
      </p:sp>
      <p:pic>
        <p:nvPicPr>
          <p:cNvPr id="4" name="Obraz 3" descr="maszyny drogowe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75520" y="936104"/>
            <a:ext cx="3456384" cy="2924944"/>
          </a:xfrm>
          <a:prstGeom prst="rect">
            <a:avLst/>
          </a:prstGeom>
        </p:spPr>
      </p:pic>
      <p:pic>
        <p:nvPicPr>
          <p:cNvPr id="5" name="Obraz 4" descr="maszyne drogow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4597" y="936104"/>
            <a:ext cx="4752528" cy="292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17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3600" dirty="0" smtClean="0"/>
              <a:t>Медичне обладнання</a:t>
            </a:r>
            <a:endParaRPr lang="en-GB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Обсяг українського ринку медичного обладнання у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році становив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288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млн. 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дол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США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збільшення на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порівняно з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р.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Зростання пояснюється додатковими коштами, виділеними урядом на закупівлю кардіологічного обладнання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(5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млн. 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дол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США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японськими грантами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335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000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дол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США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 модернізацію обладнання в лікарнях та діючим проектом Світового банку на суму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261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млн. США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Зростає сектор приватної медицини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темпи зростання серед МСП: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44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2015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р.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та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р.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Портфель лізингу в Україні в третьому кварталі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2017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року: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13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млн. грн.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Для порівняння, лізинг медичного обладнання в США в 2016 році становив 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13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млрд. 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дол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США 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pl-PL" sz="2000" dirty="0">
                <a:latin typeface="Arial" panose="020B0604020202020204" pitchFamily="34" charset="0"/>
                <a:cs typeface="Arial" panose="020B0604020202020204" pitchFamily="34" charset="0"/>
              </a:rPr>
              <a:t>4%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чистої балансової вартості лізингу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понії – 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млрд. 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дол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США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pl-PL" sz="2000" dirty="0">
                <a:latin typeface="Arial" panose="020B0604020202020204" pitchFamily="34" charset="0"/>
                <a:cs typeface="Arial" panose="020B0604020202020204" pitchFamily="34" charset="0"/>
              </a:rPr>
              <a:t>%)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та в сусідній Польщі -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23</a:t>
            </a:r>
            <a:r>
              <a:rPr lang="pl-PL" sz="2000" dirty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млн. 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дол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США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4%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у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2017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р.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0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81200" y="704088"/>
            <a:ext cx="8229600" cy="92471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/>
              <a:t>Медичне обладнання</a:t>
            </a:r>
            <a:endParaRPr lang="pl-PL" sz="3600" dirty="0"/>
          </a:p>
        </p:txBody>
      </p:sp>
      <p:pic>
        <p:nvPicPr>
          <p:cNvPr id="4" name="Symbol zastępczy zawartości 3" descr="szprzęt medyczn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47528" y="2564904"/>
            <a:ext cx="3744416" cy="3528392"/>
          </a:xfrm>
        </p:spPr>
      </p:pic>
      <p:sp>
        <p:nvSpPr>
          <p:cNvPr id="5" name="pole tekstowe 4"/>
          <p:cNvSpPr txBox="1"/>
          <p:nvPr/>
        </p:nvSpPr>
        <p:spPr>
          <a:xfrm>
            <a:off x="5951984" y="2348881"/>
            <a:ext cx="54726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Багато потреб у таких галузях</a:t>
            </a: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Діагностичне обладнання, що створює зображення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ультразвук, 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комп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ютерна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томографія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магнітно-резонансна томографія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Обладнання для дистанційного моніторингу пацієнтів 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Рентгенівські системи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Лабораторне обладнання 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Обладнання для лазерної хірургії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Ортопедія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Стоматологічне та протезне обладнання і матеріали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itchFamily="34" charset="0"/>
              <a:buChar char="•"/>
            </a:pP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524000" y="-17621"/>
            <a:ext cx="395536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1" hangingPunct="1"/>
            <a:endParaRPr lang="pl-PL" sz="800" dirty="0">
              <a:latin typeface="Arial" pitchFamily="34" charset="0"/>
              <a:cs typeface="Arial" pitchFamily="34" charset="0"/>
            </a:endParaRPr>
          </a:p>
          <a:p>
            <a:endParaRPr lang="pl-P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524001" y="-17621"/>
            <a:ext cx="184731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1" hangingPunct="1"/>
            <a:endParaRPr lang="pl-PL" sz="800" dirty="0">
              <a:latin typeface="Arial" pitchFamily="34" charset="0"/>
              <a:cs typeface="Arial" pitchFamily="34" charset="0"/>
            </a:endParaRPr>
          </a:p>
          <a:p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41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63352" y="764704"/>
            <a:ext cx="11737304" cy="64807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/>
              <a:t>Майбутні можливі лізингові рішення в Україні</a:t>
            </a:r>
            <a:endParaRPr lang="en-GB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63352" y="1412776"/>
            <a:ext cx="11305256" cy="4911824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вендорному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лізингу: спеціальний онлайн-інструмент взаємодії між дилером та лізинговою компанією, який дозволяє приймати негайні рішення щодо ризику та друкувати договір лізингу в пункті продажу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можливість укладення угоди за один день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Лізинг офісного обладнання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оплата залежить від рівня користування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напр., у випадку копіювальної техніки – від кількості сторінок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Автомобілі в особистому користуванні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оплата залежить від відстані (пробіг автомобіля в 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мілях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Операційний лізинг з повним технічним обслуговуванням в аграрному секторі для великих ферм з можливістю заміни обладнання наприкінці строку лізингу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Електронний лізинг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можливість повністю оформити лізинг онлайн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угоди на невеликі суми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від пропозиції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до укладення договору лізингу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63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81200" y="704088"/>
            <a:ext cx="8229600" cy="708688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latin typeface="Arial Narrow" pitchFamily="34" charset="0"/>
              </a:rPr>
              <a:t>Проблема фінансування у гривнях</a:t>
            </a:r>
            <a:endParaRPr lang="en-GB" sz="3600" dirty="0"/>
          </a:p>
        </p:txBody>
      </p:sp>
      <p:pic>
        <p:nvPicPr>
          <p:cNvPr id="4" name="Symbol zastępczy zawartości 3" descr="UAH na tle flag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5640" y="2420888"/>
            <a:ext cx="6192688" cy="3096344"/>
          </a:xfrm>
        </p:spPr>
      </p:pic>
      <p:sp>
        <p:nvSpPr>
          <p:cNvPr id="5" name="Prostokąt 4"/>
          <p:cNvSpPr/>
          <p:nvPr/>
        </p:nvSpPr>
        <p:spPr>
          <a:xfrm>
            <a:off x="1847528" y="1628800"/>
            <a:ext cx="836327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Головна проблема лізингових компаній, про яку говорили на всіх зустрічах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76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81200" y="836712"/>
            <a:ext cx="8229600" cy="792088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/>
              <a:t>Проблема фінансування у гривнях</a:t>
            </a:r>
            <a:endParaRPr lang="en-GB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За оцінками Німецької консалтингової групи в Україні, дефіцит фінансування малого та середнього бізнесу становить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млрд. євро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Дуже вітається будь-яка допомога з боку міжнародних донорів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численні проекти міжнародних організацій, які мають на меті стимулювати економіку та соціальні реформи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Небагато проектів націлені на лізинг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ЄБРР надав компанії «ОТР Лізинг» кредит в гривнях на суму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млн. </a:t>
            </a:r>
            <a:r>
              <a:rPr lang="uk-UA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дол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США для фінансування лізингових операцій з приватними українськими компаніями, у тому числі МСП під егідою Програми ЄБРР з кредитування МСП в національній валюті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Випуск облігацій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2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336" y="917848"/>
            <a:ext cx="11809312" cy="566936"/>
          </a:xfrm>
        </p:spPr>
        <p:txBody>
          <a:bodyPr/>
          <a:lstStyle/>
          <a:p>
            <a:r>
              <a:rPr lang="uk-UA" sz="3200" dirty="0"/>
              <a:t>Необхідність у змінах в законодавстві та оподаткуванні</a:t>
            </a:r>
            <a:endParaRPr lang="en-US" sz="32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1518320"/>
              </p:ext>
            </p:extLst>
          </p:nvPr>
        </p:nvGraphicFramePr>
        <p:xfrm>
          <a:off x="609600" y="1628774"/>
          <a:ext cx="10972800" cy="5092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B4B041-A92D-471C-92D2-9A93C58D9BB1}" type="slidenum">
              <a:rPr lang="en-US" altLang="en-US" smtClean="0"/>
              <a:pPr>
                <a:defRPr/>
              </a:pPr>
              <a:t>22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552475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352" y="917848"/>
            <a:ext cx="11665296" cy="566936"/>
          </a:xfrm>
        </p:spPr>
        <p:txBody>
          <a:bodyPr/>
          <a:lstStyle/>
          <a:p>
            <a:r>
              <a:rPr lang="uk-UA" dirty="0" smtClean="0">
                <a:latin typeface="Arial Narrow" pitchFamily="34" charset="0"/>
              </a:rPr>
              <a:t>Хто та як може покращити ринок лізингу в Україні</a:t>
            </a:r>
            <a:endParaRPr lang="en-US" dirty="0">
              <a:latin typeface="Arial Narrow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4690883"/>
              </p:ext>
            </p:extLst>
          </p:nvPr>
        </p:nvGraphicFramePr>
        <p:xfrm>
          <a:off x="623392" y="1556792"/>
          <a:ext cx="11305256" cy="51646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B4B041-A92D-471C-92D2-9A93C58D9BB1}" type="slidenum">
              <a:rPr lang="en-US" altLang="en-US" smtClean="0"/>
              <a:pPr>
                <a:defRPr/>
              </a:pPr>
              <a:t>23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992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847528" y="5085184"/>
            <a:ext cx="6384620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eaLnBrk="1" fontAlgn="auto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Проект USAID Трансформація фінансового сектору</a:t>
            </a:r>
            <a:endParaRPr lang="en-US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1545" y="5733256"/>
            <a:ext cx="1381437" cy="410400"/>
          </a:xfrm>
          <a:prstGeom prst="rect">
            <a:avLst/>
          </a:prstGeom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609600" y="917848"/>
            <a:ext cx="10972800" cy="56693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b="0" i="0" kern="1200" baseline="0">
                <a:solidFill>
                  <a:srgbClr val="002A6C"/>
                </a:solidFill>
                <a:latin typeface="Gill Sans MT"/>
                <a:ea typeface="+mj-ea"/>
                <a:cs typeface="Gill Sans MT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uk-UA" dirty="0" smtClean="0">
                <a:solidFill>
                  <a:schemeClr val="bg1"/>
                </a:solidFill>
              </a:rPr>
              <a:t>Дуже дякую за увагу</a:t>
            </a:r>
            <a:r>
              <a:rPr lang="pl-PL" dirty="0" smtClean="0">
                <a:solidFill>
                  <a:schemeClr val="bg1"/>
                </a:solidFill>
              </a:rPr>
              <a:t>!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8" name="Symbol zastępczy zawartości 3" descr="sukc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71764" y="1736812"/>
            <a:ext cx="4248472" cy="3096344"/>
          </a:xfrm>
          <a:prstGeom prst="rect">
            <a:avLst/>
          </a:prstGeom>
          <a:effectLst>
            <a:outerShdw blurRad="254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4439816" y="1969256"/>
            <a:ext cx="2232248" cy="1323439"/>
          </a:xfrm>
          <a:prstGeom prst="rect">
            <a:avLst/>
          </a:prstGeom>
          <a:solidFill>
            <a:srgbClr val="008543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</a:rPr>
              <a:t>Успіх</a:t>
            </a:r>
          </a:p>
          <a:p>
            <a:pPr algn="ctr"/>
            <a:r>
              <a:rPr lang="uk-UA" sz="3200" b="1" dirty="0" smtClean="0">
                <a:solidFill>
                  <a:schemeClr val="bg1"/>
                </a:solidFill>
              </a:rPr>
              <a:t>попереду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84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6.9-Template_4.29.2016">
  <a:themeElements>
    <a:clrScheme name="Custom 2">
      <a:dk1>
        <a:sysClr val="windowText" lastClr="000000"/>
      </a:dk1>
      <a:lt1>
        <a:srgbClr val="FFFFFF"/>
      </a:lt1>
      <a:dk2>
        <a:srgbClr val="002F6C"/>
      </a:dk2>
      <a:lt2>
        <a:srgbClr val="BA0C2F"/>
      </a:lt2>
      <a:accent1>
        <a:srgbClr val="002F6C"/>
      </a:accent1>
      <a:accent2>
        <a:srgbClr val="BA0C2F"/>
      </a:accent2>
      <a:accent3>
        <a:srgbClr val="6C6463"/>
      </a:accent3>
      <a:accent4>
        <a:srgbClr val="000000"/>
      </a:accent4>
      <a:accent5>
        <a:srgbClr val="CFCDC9"/>
      </a:accent5>
      <a:accent6>
        <a:srgbClr val="0067B9"/>
      </a:accent6>
      <a:hlink>
        <a:srgbClr val="6C6463"/>
      </a:hlink>
      <a:folHlink>
        <a:srgbClr val="CFCDC9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ＭＳ ゴシック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ＭＳ ゴシック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6401</TotalTime>
  <Words>2065</Words>
  <Application>Microsoft Office PowerPoint</Application>
  <PresentationFormat>Widescreen</PresentationFormat>
  <Paragraphs>279</Paragraphs>
  <Slides>24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Arial Narrow</vt:lpstr>
      <vt:lpstr>Calibri</vt:lpstr>
      <vt:lpstr>Corbel</vt:lpstr>
      <vt:lpstr>Gill Sans MT</vt:lpstr>
      <vt:lpstr>Wingdings</vt:lpstr>
      <vt:lpstr>Office Theme</vt:lpstr>
      <vt:lpstr>16.9-Template_4.29.2016</vt:lpstr>
      <vt:lpstr>PowerPoint Presentation</vt:lpstr>
      <vt:lpstr>Україна: стислий огляд</vt:lpstr>
      <vt:lpstr>Банківська та лізингова криза в Україні 2014 року</vt:lpstr>
      <vt:lpstr>2016 – перший позитивний рік для економіки України </vt:lpstr>
      <vt:lpstr>PowerPoint Presentation</vt:lpstr>
      <vt:lpstr>Світовий лізинг у цифрах</vt:lpstr>
      <vt:lpstr>Розмір ринку фінансового лізингу</vt:lpstr>
      <vt:lpstr>Структура чистої балансової вартості лізингу в деяких країнах</vt:lpstr>
      <vt:lpstr>Частотність пошуку лізингу в Google</vt:lpstr>
      <vt:lpstr>Асоціація «Українське об’єднання лізингодавців»</vt:lpstr>
      <vt:lpstr>Повні члени </vt:lpstr>
      <vt:lpstr>Транспорт та сільське господарство в Україні – потенціал залишається великим</vt:lpstr>
      <vt:lpstr>ПЕРШОЧЕРГОВІ ЗАХОДИ, ПОТРІБНІ В УКРАЇНІ В 2018 РОЦІ ДЛЯ ПОКРАЩЕННЯ ДІЛОВОГО КЛІМАТУ В ПЕВНИХ ГАЛУЗЯХ</vt:lpstr>
      <vt:lpstr>Перспективи для лізингу в нових секторах</vt:lpstr>
      <vt:lpstr>Дорожньо-будівельне обладнання</vt:lpstr>
      <vt:lpstr>PowerPoint Presentation</vt:lpstr>
      <vt:lpstr>Медичне обладнання</vt:lpstr>
      <vt:lpstr>Медичне обладнання</vt:lpstr>
      <vt:lpstr>Майбутні можливі лізингові рішення в Україні</vt:lpstr>
      <vt:lpstr>Проблема фінансування у гривнях</vt:lpstr>
      <vt:lpstr>Проблема фінансування у гривнях</vt:lpstr>
      <vt:lpstr>Необхідність у змінах в законодавстві та оподаткуванні</vt:lpstr>
      <vt:lpstr>Хто та як може покращити ринок лізингу в Україні</vt:lpstr>
      <vt:lpstr>PowerPoint Presentation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Anna Krakowska</dc:title>
  <dc:creator>Ivan Vyshnevskiy</dc:creator>
  <cp:keywords>Leasing;Europe</cp:keywords>
  <cp:lastModifiedBy>Nat Pytlak</cp:lastModifiedBy>
  <cp:revision>404</cp:revision>
  <cp:lastPrinted>2018-04-06T14:34:50Z</cp:lastPrinted>
  <dcterms:created xsi:type="dcterms:W3CDTF">2010-07-06T21:46:57Z</dcterms:created>
  <dcterms:modified xsi:type="dcterms:W3CDTF">2018-04-06T15:46:40Z</dcterms:modified>
</cp:coreProperties>
</file>