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17"/>
  </p:notesMasterIdLst>
  <p:sldIdLst>
    <p:sldId id="424" r:id="rId2"/>
    <p:sldId id="423" r:id="rId3"/>
    <p:sldId id="441" r:id="rId4"/>
    <p:sldId id="436" r:id="rId5"/>
    <p:sldId id="445" r:id="rId6"/>
    <p:sldId id="437" r:id="rId7"/>
    <p:sldId id="438" r:id="rId8"/>
    <p:sldId id="390" r:id="rId9"/>
    <p:sldId id="444" r:id="rId10"/>
    <p:sldId id="426" r:id="rId11"/>
    <p:sldId id="439" r:id="rId12"/>
    <p:sldId id="440" r:id="rId13"/>
    <p:sldId id="443" r:id="rId14"/>
    <p:sldId id="442" r:id="rId15"/>
    <p:sldId id="425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  <a:srgbClr val="000058"/>
    <a:srgbClr val="DFE2E4"/>
    <a:srgbClr val="CDCCCC"/>
    <a:srgbClr val="6C7A81"/>
    <a:srgbClr val="C3C33C"/>
    <a:srgbClr val="EECE2E"/>
    <a:srgbClr val="BCBC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93728" autoAdjust="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G:\&#1047;&#1074;&#1090;&#1110;&#1090;%20&#1075;&#1086;&#1083;&#1086;&#1074;&#1080;\&#1076;&#1110;&#1072;&#1075;&#1088;&#1072;&#1084;&#1080;_2018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G:\&#1047;&#1074;&#1090;&#1110;&#1090;%20&#1075;&#1086;&#1083;&#1086;&#1074;&#1080;\&#1076;&#1110;&#1072;&#1075;&#1088;&#1072;&#1084;&#1080;_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9447287615148415"/>
          <c:y val="2.0576131687242798E-2"/>
          <c:w val="0.80552712384851588"/>
          <c:h val="0.5843621399176954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Будівництво</c:v>
                </c:pt>
              </c:strCache>
            </c:strRef>
          </c:tx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Лист1!$B$2:$B$7</c:f>
              <c:numCache>
                <c:formatCode># ##0</c:formatCode>
                <c:ptCount val="6"/>
                <c:pt idx="0">
                  <c:v>2077.9</c:v>
                </c:pt>
                <c:pt idx="1">
                  <c:v>1869</c:v>
                </c:pt>
                <c:pt idx="2">
                  <c:v>1975.6</c:v>
                </c:pt>
                <c:pt idx="3">
                  <c:v>1531.2</c:v>
                </c:pt>
                <c:pt idx="4">
                  <c:v>928.3</c:v>
                </c:pt>
                <c:pt idx="5">
                  <c:v>1049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A1-4729-98CD-926E6471AA1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Добувна промисловість</c:v>
                </c:pt>
              </c:strCache>
            </c:strRef>
          </c:tx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Лист1!$C$2:$C$7</c:f>
              <c:numCache>
                <c:formatCode># ##0</c:formatCode>
                <c:ptCount val="6"/>
                <c:pt idx="0">
                  <c:v>1051.8</c:v>
                </c:pt>
                <c:pt idx="1">
                  <c:v>1520.6</c:v>
                </c:pt>
                <c:pt idx="2">
                  <c:v>992.3</c:v>
                </c:pt>
                <c:pt idx="3">
                  <c:v>1746.9</c:v>
                </c:pt>
                <c:pt idx="4">
                  <c:v>1645</c:v>
                </c:pt>
                <c:pt idx="5">
                  <c:v>167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3A1-4729-98CD-926E6471AA1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Сільське господарство</c:v>
                </c:pt>
              </c:strCache>
            </c:strRef>
          </c:tx>
          <c:spPr>
            <a:ln w="22133">
              <a:noFill/>
            </a:ln>
          </c:spPr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Лист1!$D$2:$D$7</c:f>
              <c:numCache>
                <c:formatCode># ##0</c:formatCode>
                <c:ptCount val="6"/>
                <c:pt idx="0">
                  <c:v>7905.5</c:v>
                </c:pt>
                <c:pt idx="1">
                  <c:v>9416.2999999999993</c:v>
                </c:pt>
                <c:pt idx="2">
                  <c:v>11233.1</c:v>
                </c:pt>
                <c:pt idx="3">
                  <c:v>6636.4</c:v>
                </c:pt>
                <c:pt idx="4">
                  <c:v>5654</c:v>
                </c:pt>
                <c:pt idx="5">
                  <c:v>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3A1-4729-98CD-926E6471AA1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Сфера послуг</c:v>
                </c:pt>
              </c:strCache>
            </c:strRef>
          </c:tx>
          <c:spPr>
            <a:ln w="22133">
              <a:noFill/>
            </a:ln>
          </c:spPr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Лист1!$E$2:$E$7</c:f>
              <c:numCache>
                <c:formatCode># ##0</c:formatCode>
                <c:ptCount val="6"/>
                <c:pt idx="0">
                  <c:v>2000.9</c:v>
                </c:pt>
                <c:pt idx="1">
                  <c:v>1350.2</c:v>
                </c:pt>
                <c:pt idx="2">
                  <c:v>1194.5999999999999</c:v>
                </c:pt>
                <c:pt idx="3">
                  <c:v>984.6</c:v>
                </c:pt>
                <c:pt idx="4">
                  <c:v>1206.4000000000001</c:v>
                </c:pt>
                <c:pt idx="5">
                  <c:v>1176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3A1-4729-98CD-926E6471AA18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Транспорт</c:v>
                </c:pt>
              </c:strCache>
            </c:strRef>
          </c:tx>
          <c:spPr>
            <a:ln w="22133">
              <a:noFill/>
            </a:ln>
          </c:spPr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Лист1!$F$2:$F$7</c:f>
              <c:numCache>
                <c:formatCode># ##0</c:formatCode>
                <c:ptCount val="6"/>
                <c:pt idx="0">
                  <c:v>24128.400000000001</c:v>
                </c:pt>
                <c:pt idx="1">
                  <c:v>48158.6</c:v>
                </c:pt>
                <c:pt idx="2">
                  <c:v>36642.1</c:v>
                </c:pt>
                <c:pt idx="3">
                  <c:v>8252.7999999999993</c:v>
                </c:pt>
                <c:pt idx="4">
                  <c:v>7886.4</c:v>
                </c:pt>
                <c:pt idx="5">
                  <c:v>7216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A1-4729-98CD-926E6471AA18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Інше</c:v>
                </c:pt>
              </c:strCache>
            </c:strRef>
          </c:tx>
          <c:spPr>
            <a:ln w="22133">
              <a:noFill/>
            </a:ln>
          </c:spPr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Лист1!$G$2:$G$7</c:f>
              <c:numCache>
                <c:formatCode># ##0</c:formatCode>
                <c:ptCount val="6"/>
                <c:pt idx="0">
                  <c:v>4380.3999999999996</c:v>
                </c:pt>
                <c:pt idx="1">
                  <c:v>4813.1000000000004</c:v>
                </c:pt>
                <c:pt idx="2">
                  <c:v>6534.9</c:v>
                </c:pt>
                <c:pt idx="3">
                  <c:v>7195.7999999999993</c:v>
                </c:pt>
                <c:pt idx="4">
                  <c:v>5857.5</c:v>
                </c:pt>
                <c:pt idx="5">
                  <c:v>7310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3A1-4729-98CD-926E6471AA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9307272"/>
        <c:axId val="1"/>
      </c:barChart>
      <c:catAx>
        <c:axId val="993072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70000"/>
        </c:scaling>
        <c:delete val="0"/>
        <c:axPos val="l"/>
        <c:majorGridlines/>
        <c:numFmt formatCode="# ##0" sourceLinked="1"/>
        <c:majorTickMark val="none"/>
        <c:minorTickMark val="none"/>
        <c:tickLblPos val="nextTo"/>
        <c:crossAx val="9930727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 w="25347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959">
          <a:latin typeface="+mj-lt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109890109890111"/>
          <c:y val="1.5358361774744027E-2"/>
          <c:w val="0.79890109890109895"/>
          <c:h val="0.7201365187713311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Транспорт</c:v>
                </c:pt>
              </c:strCache>
            </c:strRef>
          </c:tx>
          <c:invertIfNegative val="0"/>
          <c:dLbls>
            <c:spPr>
              <a:noFill/>
              <a:ln w="21925">
                <a:noFill/>
              </a:ln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Лист1!$B$2:$B$7</c:f>
              <c:numCache>
                <c:formatCode># ##0</c:formatCode>
                <c:ptCount val="6"/>
                <c:pt idx="0">
                  <c:v>24425.200000000001</c:v>
                </c:pt>
                <c:pt idx="1">
                  <c:v>50469.4</c:v>
                </c:pt>
                <c:pt idx="2">
                  <c:v>42362.5</c:v>
                </c:pt>
                <c:pt idx="3">
                  <c:v>14713.6</c:v>
                </c:pt>
                <c:pt idx="4">
                  <c:v>13828.2</c:v>
                </c:pt>
                <c:pt idx="5">
                  <c:v>13948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3E-4305-A909-F869552659E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Комп'ютерне обладнання та телекомунікаційне обладнання</c:v>
                </c:pt>
              </c:strCache>
            </c:strRef>
          </c:tx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Лист1!$C$2:$C$7</c:f>
              <c:numCache>
                <c:formatCode># ##0</c:formatCode>
                <c:ptCount val="6"/>
                <c:pt idx="0">
                  <c:v>1939.7</c:v>
                </c:pt>
                <c:pt idx="1">
                  <c:v>1043.5</c:v>
                </c:pt>
                <c:pt idx="2">
                  <c:v>482.6</c:v>
                </c:pt>
                <c:pt idx="3">
                  <c:v>25.4</c:v>
                </c:pt>
                <c:pt idx="4">
                  <c:v>26.2</c:v>
                </c:pt>
                <c:pt idx="5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E3E-4305-A909-F869552659E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Техніка, машини та устаткування для с/г</c:v>
                </c:pt>
              </c:strCache>
            </c:strRef>
          </c:tx>
          <c:spPr>
            <a:ln w="21925">
              <a:noFill/>
            </a:ln>
          </c:spPr>
          <c:invertIfNegative val="0"/>
          <c:dLbls>
            <c:spPr>
              <a:noFill/>
              <a:ln w="21925">
                <a:noFill/>
              </a:ln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Лист1!$D$2:$D$7</c:f>
              <c:numCache>
                <c:formatCode># ##0</c:formatCode>
                <c:ptCount val="6"/>
                <c:pt idx="0">
                  <c:v>6477</c:v>
                </c:pt>
                <c:pt idx="1">
                  <c:v>7674.7</c:v>
                </c:pt>
                <c:pt idx="2">
                  <c:v>8876.2999999999993</c:v>
                </c:pt>
                <c:pt idx="3">
                  <c:v>5736.4</c:v>
                </c:pt>
                <c:pt idx="4">
                  <c:v>4845.2</c:v>
                </c:pt>
                <c:pt idx="5">
                  <c:v>4398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E3E-4305-A909-F869552659E7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Інше</c:v>
                </c:pt>
              </c:strCache>
            </c:strRef>
          </c:tx>
          <c:spPr>
            <a:ln w="21925">
              <a:noFill/>
            </a:ln>
          </c:spPr>
          <c:invertIfNegative val="0"/>
          <c:cat>
            <c:numRef>
              <c:f>Лист1!$A$2:$A$7</c:f>
              <c:numCache>
                <c:formatCode>General</c:formatCode>
                <c:ptCount val="6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</c:numCache>
            </c:numRef>
          </c:cat>
          <c:val>
            <c:numRef>
              <c:f>Лист1!$E$2:$E$7</c:f>
              <c:numCache>
                <c:formatCode># ##0</c:formatCode>
                <c:ptCount val="6"/>
                <c:pt idx="0">
                  <c:v>8580.9</c:v>
                </c:pt>
                <c:pt idx="1">
                  <c:v>8654.6</c:v>
                </c:pt>
                <c:pt idx="2">
                  <c:v>6851.2</c:v>
                </c:pt>
                <c:pt idx="3">
                  <c:v>5872.3</c:v>
                </c:pt>
                <c:pt idx="4">
                  <c:v>4478.1000000000004</c:v>
                </c:pt>
                <c:pt idx="5">
                  <c:v>4381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E3E-4305-A909-F86955265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4941168"/>
        <c:axId val="1"/>
      </c:barChart>
      <c:catAx>
        <c:axId val="1349411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</c:scaling>
        <c:delete val="0"/>
        <c:axPos val="l"/>
        <c:majorGridlines/>
        <c:numFmt formatCode="# ##0" sourceLinked="1"/>
        <c:majorTickMark val="none"/>
        <c:minorTickMark val="none"/>
        <c:tickLblPos val="nextTo"/>
        <c:crossAx val="134941168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900"/>
            </a:pPr>
            <a:endParaRPr lang="en-US"/>
          </a:p>
        </c:txPr>
      </c:dTable>
      <c:spPr>
        <a:noFill/>
        <a:ln w="2537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950">
          <a:latin typeface="+mj-lt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 algn="ctr">
              <a:defRPr sz="1200"/>
            </a:pPr>
            <a:r>
              <a:rPr lang="uk-UA" sz="1200"/>
              <a:t>Структура виданих у 2017 році ліцензій за видами фінансових послуг</a:t>
            </a:r>
          </a:p>
        </c:rich>
      </c:tx>
      <c:layout>
        <c:manualLayout>
          <c:xMode val="edge"/>
          <c:yMode val="edge"/>
          <c:x val="0.11559396538847279"/>
          <c:y val="1.3361844146478497E-2"/>
        </c:manualLayout>
      </c:layout>
      <c:overlay val="1"/>
    </c:title>
    <c:autoTitleDeleted val="0"/>
    <c:view3D>
      <c:rotX val="15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1108658014182582E-2"/>
          <c:y val="0.16756173848875922"/>
          <c:w val="0.87621415615730969"/>
          <c:h val="0.59854963816423912"/>
        </c:manualLayout>
      </c:layout>
      <c:pie3DChart>
        <c:varyColors val="1"/>
        <c:ser>
          <c:idx val="0"/>
          <c:order val="0"/>
          <c:explosion val="22"/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0-DA13-4D4D-9643-1E5F093CDA6F}"/>
              </c:ext>
            </c:extLst>
          </c:dPt>
          <c:dPt>
            <c:idx val="4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1-DA13-4D4D-9643-1E5F093CDA6F}"/>
              </c:ext>
            </c:extLst>
          </c:dPt>
          <c:dLbls>
            <c:dLbl>
              <c:idx val="0"/>
              <c:layout>
                <c:manualLayout>
                  <c:x val="4.9562682713441331E-2"/>
                  <c:y val="-2.632386606626248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DA13-4D4D-9643-1E5F093CDA6F}"/>
                </c:ext>
              </c:extLst>
            </c:dLbl>
            <c:dLbl>
              <c:idx val="1"/>
              <c:layout>
                <c:manualLayout>
                  <c:x val="1.542018989051171E-2"/>
                  <c:y val="-7.262165785981344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A13-4D4D-9643-1E5F093CDA6F}"/>
                </c:ext>
              </c:extLst>
            </c:dLbl>
            <c:dLbl>
              <c:idx val="2"/>
              <c:layout>
                <c:manualLayout>
                  <c:x val="0.30535919595416439"/>
                  <c:y val="-7.009735604135745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DA13-4D4D-9643-1E5F093CDA6F}"/>
                </c:ext>
              </c:extLst>
            </c:dLbl>
            <c:dLbl>
              <c:idx val="3"/>
              <c:layout>
                <c:manualLayout>
                  <c:x val="-9.732360097323603E-3"/>
                  <c:y val="-2.904866314392543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A13-4D4D-9643-1E5F093CDA6F}"/>
                </c:ext>
              </c:extLst>
            </c:dLbl>
            <c:dLbl>
              <c:idx val="4"/>
              <c:layout>
                <c:manualLayout>
                  <c:x val="-6.5040650406504074E-3"/>
                  <c:y val="-2.981895633652819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A13-4D4D-9643-1E5F093CDA6F}"/>
                </c:ext>
              </c:extLst>
            </c:dLbl>
            <c:dLbl>
              <c:idx val="5"/>
              <c:layout>
                <c:manualLayout>
                  <c:x val="-1.3008130081300815E-2"/>
                  <c:y val="0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DA13-4D4D-9643-1E5F093CDA6F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ліценз!$F$5:$F$10</c:f>
              <c:strCache>
                <c:ptCount val="6"/>
                <c:pt idx="0">
                  <c:v>Страхування</c:v>
                </c:pt>
                <c:pt idx="1">
                  <c:v>Надання коштів у позику, в тому числі на умовах фінансового кредиту</c:v>
                </c:pt>
                <c:pt idx="2">
                  <c:v>Надання послуг з фінансового лізингу</c:v>
                </c:pt>
                <c:pt idx="3">
                  <c:v>Надання послуг з факторингу</c:v>
                </c:pt>
                <c:pt idx="4">
                  <c:v>Надання гарантій та поручительств</c:v>
                </c:pt>
                <c:pt idx="5">
                  <c:v>Інші</c:v>
                </c:pt>
              </c:strCache>
            </c:strRef>
          </c:cat>
          <c:val>
            <c:numRef>
              <c:f>ліценз!$G$5:$G$10</c:f>
              <c:numCache>
                <c:formatCode>General</c:formatCode>
                <c:ptCount val="6"/>
                <c:pt idx="0">
                  <c:v>104</c:v>
                </c:pt>
                <c:pt idx="1">
                  <c:v>850</c:v>
                </c:pt>
                <c:pt idx="2">
                  <c:v>382</c:v>
                </c:pt>
                <c:pt idx="3">
                  <c:v>474</c:v>
                </c:pt>
                <c:pt idx="4">
                  <c:v>297</c:v>
                </c:pt>
                <c:pt idx="5" formatCode="#,##0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A13-4D4D-9643-1E5F093CDA6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1.5268054996775037E-2"/>
          <c:y val="0.69368344825472439"/>
          <c:w val="0.95973152990912647"/>
          <c:h val="0.30631655174527583"/>
        </c:manualLayout>
      </c:layout>
      <c:overlay val="0"/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>
          <a:latin typeface="+mj-lt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uk-UA"/>
              <a:t>Структура застосованих заходів впливу за результатами пруденційного нагляду</a:t>
            </a:r>
          </a:p>
        </c:rich>
      </c:tx>
      <c:layout>
        <c:manualLayout>
          <c:xMode val="edge"/>
          <c:yMode val="edge"/>
          <c:x val="0.12442768796724599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1.3343898338310345E-2"/>
          <c:y val="6.5555243953853898E-2"/>
          <c:w val="0.98129992145142442"/>
          <c:h val="0.68069027456750308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Лист3!$B$23</c:f>
              <c:strCache>
                <c:ptCount val="1"/>
                <c:pt idx="0">
                  <c:v>2016 рік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Лист3!$A$24:$A$31</c:f>
              <c:strCache>
                <c:ptCount val="8"/>
                <c:pt idx="0">
                  <c:v>Страхові компанії</c:v>
                </c:pt>
                <c:pt idx="1">
                  <c:v>Кредитні спілки</c:v>
                </c:pt>
                <c:pt idx="2">
                  <c:v>Фінансові компанії*</c:v>
                </c:pt>
                <c:pt idx="3">
                  <c:v>Управителі ФФБ та ФОН</c:v>
                </c:pt>
                <c:pt idx="4">
                  <c:v>Адміністратори фінансових активів для придбання товарів у групах</c:v>
                </c:pt>
                <c:pt idx="5">
                  <c:v>Лізингодавці</c:v>
                </c:pt>
                <c:pt idx="6">
                  <c:v>Ломбарди</c:v>
                </c:pt>
                <c:pt idx="7">
                  <c:v>Суб’єкти недержавного пенсійного забезпечення</c:v>
                </c:pt>
              </c:strCache>
            </c:strRef>
          </c:cat>
          <c:val>
            <c:numRef>
              <c:f>Лист3!$B$24:$B$31</c:f>
              <c:numCache>
                <c:formatCode>General</c:formatCode>
                <c:ptCount val="8"/>
                <c:pt idx="0">
                  <c:v>298</c:v>
                </c:pt>
                <c:pt idx="1">
                  <c:v>631</c:v>
                </c:pt>
                <c:pt idx="2">
                  <c:v>515</c:v>
                </c:pt>
                <c:pt idx="3">
                  <c:v>24</c:v>
                </c:pt>
                <c:pt idx="4">
                  <c:v>1</c:v>
                </c:pt>
                <c:pt idx="5">
                  <c:v>251</c:v>
                </c:pt>
                <c:pt idx="6">
                  <c:v>220</c:v>
                </c:pt>
                <c:pt idx="7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93-4051-BEF4-972A1E34849C}"/>
            </c:ext>
          </c:extLst>
        </c:ser>
        <c:ser>
          <c:idx val="2"/>
          <c:order val="1"/>
          <c:tx>
            <c:strRef>
              <c:f>Лист3!$C$23</c:f>
              <c:strCache>
                <c:ptCount val="1"/>
                <c:pt idx="0">
                  <c:v>2017 рік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Лист3!$A$24:$A$31</c:f>
              <c:strCache>
                <c:ptCount val="8"/>
                <c:pt idx="0">
                  <c:v>Страхові компанії</c:v>
                </c:pt>
                <c:pt idx="1">
                  <c:v>Кредитні спілки</c:v>
                </c:pt>
                <c:pt idx="2">
                  <c:v>Фінансові компанії*</c:v>
                </c:pt>
                <c:pt idx="3">
                  <c:v>Управителі ФФБ та ФОН</c:v>
                </c:pt>
                <c:pt idx="4">
                  <c:v>Адміністратори фінансових активів для придбання товарів у групах</c:v>
                </c:pt>
                <c:pt idx="5">
                  <c:v>Лізингодавці</c:v>
                </c:pt>
                <c:pt idx="6">
                  <c:v>Ломбарди</c:v>
                </c:pt>
                <c:pt idx="7">
                  <c:v>Суб’єкти недержавного пенсійного забезпечення</c:v>
                </c:pt>
              </c:strCache>
            </c:strRef>
          </c:cat>
          <c:val>
            <c:numRef>
              <c:f>Лист3!$C$24:$C$31</c:f>
              <c:numCache>
                <c:formatCode>General</c:formatCode>
                <c:ptCount val="8"/>
                <c:pt idx="0">
                  <c:v>236</c:v>
                </c:pt>
                <c:pt idx="1">
                  <c:v>278</c:v>
                </c:pt>
                <c:pt idx="2">
                  <c:v>373</c:v>
                </c:pt>
                <c:pt idx="3">
                  <c:v>8</c:v>
                </c:pt>
                <c:pt idx="4">
                  <c:v>0</c:v>
                </c:pt>
                <c:pt idx="5">
                  <c:v>125</c:v>
                </c:pt>
                <c:pt idx="6">
                  <c:v>134</c:v>
                </c:pt>
                <c:pt idx="7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93-4051-BEF4-972A1E3484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42116992"/>
        <c:axId val="42118528"/>
      </c:barChart>
      <c:catAx>
        <c:axId val="421169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42118528"/>
        <c:crosses val="autoZero"/>
        <c:auto val="1"/>
        <c:lblAlgn val="ctr"/>
        <c:lblOffset val="100"/>
        <c:noMultiLvlLbl val="0"/>
      </c:catAx>
      <c:valAx>
        <c:axId val="421185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421169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0211951571507167"/>
          <c:y val="0.17486625778862144"/>
          <c:w val="0.17691860753643052"/>
          <c:h val="0.154557738693226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>
          <a:latin typeface="+mj-lt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33E5C1F-4C9C-4473-B673-6FABD3294D98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E80A24D-F787-42C4-8D6C-4DA12EAE93D3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hape 109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Clr>
                <a:srgbClr val="000000"/>
              </a:buClr>
              <a:buSzPts val="1200"/>
              <a:buFont typeface="Calibri" panose="020F0502020204030204" pitchFamily="34" charset="0"/>
              <a:buNone/>
            </a:pPr>
            <a:endParaRPr lang="en-US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sp>
        <p:nvSpPr>
          <p:cNvPr id="7171" name="Shape 110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custGeom>
            <a:avLst/>
            <a:gdLst>
              <a:gd name="T0" fmla="*/ 0 w 120000"/>
              <a:gd name="T1" fmla="*/ 0 h 120000"/>
              <a:gd name="T2" fmla="*/ 4114800 w 120000"/>
              <a:gd name="T3" fmla="*/ 0 h 120000"/>
              <a:gd name="T4" fmla="*/ 4114800 w 120000"/>
              <a:gd name="T5" fmla="*/ 3086100 h 120000"/>
              <a:gd name="T6" fmla="*/ 0 w 120000"/>
              <a:gd name="T7" fmla="*/ 3086100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hape 109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buClr>
                <a:srgbClr val="000000"/>
              </a:buClr>
              <a:buSzPts val="1200"/>
              <a:buFont typeface="Calibri" panose="020F0502020204030204" pitchFamily="34" charset="0"/>
              <a:buNone/>
            </a:pPr>
            <a:endParaRPr lang="en-US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sp>
        <p:nvSpPr>
          <p:cNvPr id="9219" name="Shape 110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custGeom>
            <a:avLst/>
            <a:gdLst>
              <a:gd name="T0" fmla="*/ 0 w 120000"/>
              <a:gd name="T1" fmla="*/ 0 h 120000"/>
              <a:gd name="T2" fmla="*/ 4114800 w 120000"/>
              <a:gd name="T3" fmla="*/ 0 h 120000"/>
              <a:gd name="T4" fmla="*/ 4114800 w 120000"/>
              <a:gd name="T5" fmla="*/ 3086100 h 120000"/>
              <a:gd name="T6" fmla="*/ 0 w 120000"/>
              <a:gd name="T7" fmla="*/ 3086100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7311B-7354-4897-8316-4BBB02463D5E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50FDE-2B78-41D1-8592-994649C8123A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27383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8CCF5-38F1-4168-97CE-AE22A4A12CD3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6C86B-21A5-451D-85E0-6CBDC9C2A2A9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6091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64A13-6AC4-462C-B752-CFC12D178FDB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124F2-A20A-4625-861C-CECED2B54702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688384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2075A-8452-4639-964E-38DFDE0C9840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8842F-A7F4-4907-918E-6BABC700B316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21840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23578-B357-4F3A-8D26-6ABE80C8E285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F305F-986C-4E90-9BB2-C23849A59C7A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8136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87D12-B500-43A0-B8B4-8B3304CFB808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493E8-A13C-43B1-B801-33FE83000FE2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62937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9E6FE-F806-4EA0-B5AA-2A8DE679536D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21ECB-5B50-49F5-AB96-067F76A01C2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60494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4174A-9F70-4DEA-9D62-CA133CEB17C4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7EFF9-F4BA-47BA-87C2-79DF66835664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51484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7257A-DCDD-43B2-B855-F5598021C4B8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EFA10-E37B-4E2B-AC25-D6F19B101A7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95395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7032F-F66A-4828-B83A-39EDCB7FDCA0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E16EA-7A9F-41DC-933D-D911803FF1E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099697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75216-2C09-4D3B-969B-FD0EB9C39338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7AA5E-B965-463A-8ECC-38BBEB0B6678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86228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33413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  <a:endParaRPr lang="en-US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33413" y="1828800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6B94BF22-FB80-47B7-85A9-F3CD5665182E}" type="datetimeFigureOut">
              <a:rPr lang="ru-RU"/>
              <a:pPr>
                <a:defRPr/>
              </a:pPr>
              <a:t>11.04.2018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2713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78F95BA-E060-4A4A-B072-4CC3E455AD1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fp.gov.ua/ua/Elektronna-vzaiemodiia.html" TargetMode="External"/><Relationship Id="rId2" Type="http://schemas.openxmlformats.org/officeDocument/2006/relationships/hyperlink" Target="http://www.kis.nfp.gov.ua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tel:+380442343946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office@nfp.gov.u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4763" y="4083050"/>
            <a:ext cx="9144001" cy="277495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100000">
                <a:srgbClr val="00206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3340" tIns="36670" rIns="73340" bIns="3667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-55418"/>
            <a:ext cx="9144000" cy="13462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100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73340" tIns="36670" rIns="73340" bIns="3667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347788"/>
            <a:ext cx="9144000" cy="1619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339" tIns="34669" rIns="69339" bIns="3466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3" name="Кольцо 12"/>
          <p:cNvSpPr/>
          <p:nvPr/>
        </p:nvSpPr>
        <p:spPr>
          <a:xfrm>
            <a:off x="287338" y="1466850"/>
            <a:ext cx="2320925" cy="2646363"/>
          </a:xfrm>
          <a:prstGeom prst="donut">
            <a:avLst>
              <a:gd name="adj" fmla="val 4994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339" tIns="34669" rIns="69339" bIns="3466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Кольцо 10"/>
          <p:cNvSpPr/>
          <p:nvPr/>
        </p:nvSpPr>
        <p:spPr>
          <a:xfrm>
            <a:off x="184150" y="1466850"/>
            <a:ext cx="2527300" cy="2646363"/>
          </a:xfrm>
          <a:prstGeom prst="donut">
            <a:avLst>
              <a:gd name="adj" fmla="val 466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339" tIns="34669" rIns="69339" bIns="3466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079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1695450"/>
            <a:ext cx="2308225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Box 15"/>
          <p:cNvSpPr txBox="1">
            <a:spLocks noChangeArrowheads="1"/>
          </p:cNvSpPr>
          <p:nvPr/>
        </p:nvSpPr>
        <p:spPr bwMode="auto">
          <a:xfrm>
            <a:off x="2898775" y="2089150"/>
            <a:ext cx="5780088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339" tIns="34669" rIns="69339" bIns="34669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uk-UA" b="1" dirty="0">
                <a:latin typeface="Constantia" panose="02030602050306030303" pitchFamily="18" charset="0"/>
              </a:rPr>
              <a:t>Н</a:t>
            </a:r>
            <a:r>
              <a:rPr lang="uk-UA" altLang="uk-UA" b="1" dirty="0">
                <a:latin typeface="Constantia" panose="02030602050306030303" pitchFamily="18" charset="0"/>
              </a:rPr>
              <a:t>АЦІОНАЛЬНА КОМІСІЯ,</a:t>
            </a:r>
            <a:endParaRPr lang="en-US" altLang="uk-UA" b="1" dirty="0">
              <a:latin typeface="Constantia" panose="02030602050306030303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b="1" dirty="0">
                <a:latin typeface="Constantia" panose="02030602050306030303" pitchFamily="18" charset="0"/>
              </a:rPr>
              <a:t>ЩО ЗДІЙСНЮЄ ДЕРЖАВНЕ</a:t>
            </a:r>
            <a:r>
              <a:rPr lang="en-US" altLang="uk-UA" b="1" dirty="0">
                <a:latin typeface="Constantia" panose="02030602050306030303" pitchFamily="18" charset="0"/>
              </a:rPr>
              <a:t> </a:t>
            </a:r>
            <a:r>
              <a:rPr lang="uk-UA" altLang="uk-UA" b="1" dirty="0">
                <a:latin typeface="Constantia" panose="02030602050306030303" pitchFamily="18" charset="0"/>
              </a:rPr>
              <a:t>РЕГУЛЮВАННЯ</a:t>
            </a:r>
            <a:endParaRPr lang="en-US" altLang="uk-UA" b="1" dirty="0">
              <a:latin typeface="Constantia" panose="02030602050306030303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b="1" dirty="0">
                <a:latin typeface="Constantia" panose="02030602050306030303" pitchFamily="18" charset="0"/>
              </a:rPr>
              <a:t>У СФЕРІ РИНКІВ ФІНАНСОВИХ ПОСЛУГ</a:t>
            </a:r>
            <a:endParaRPr lang="ru-RU" altLang="uk-UA" b="1" dirty="0">
              <a:latin typeface="Constantia" panose="02030602050306030303" pitchFamily="18" charset="0"/>
            </a:endParaRPr>
          </a:p>
        </p:txBody>
      </p:sp>
      <p:sp>
        <p:nvSpPr>
          <p:cNvPr id="3081" name="TextBox 25"/>
          <p:cNvSpPr txBox="1">
            <a:spLocks noChangeArrowheads="1"/>
          </p:cNvSpPr>
          <p:nvPr/>
        </p:nvSpPr>
        <p:spPr bwMode="auto">
          <a:xfrm>
            <a:off x="5143500" y="5429250"/>
            <a:ext cx="35369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339" tIns="34669" rIns="69339" bIns="34669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uk-UA" sz="1500">
                <a:latin typeface="Cambria" panose="02040503050406030204" pitchFamily="18" charset="0"/>
              </a:rPr>
              <a:t>Член </a:t>
            </a:r>
            <a:r>
              <a:rPr lang="uk-UA" altLang="uk-UA" sz="1500">
                <a:latin typeface="Cambria" panose="02040503050406030204" pitchFamily="18" charset="0"/>
              </a:rPr>
              <a:t>Нацкомфінпослуг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1500">
                <a:latin typeface="Cambria" panose="02040503050406030204" pitchFamily="18" charset="0"/>
              </a:rPr>
              <a:t>к.е.н., доцент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1500" b="1">
                <a:latin typeface="Cambria" panose="02040503050406030204" pitchFamily="18" charset="0"/>
              </a:rPr>
              <a:t>Залєтов Олександр Миколайович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1600"/>
              <a:t>Львів, 2018</a:t>
            </a:r>
            <a:endParaRPr lang="ru-RU" altLang="uk-UA" sz="1600"/>
          </a:p>
        </p:txBody>
      </p:sp>
      <p:sp>
        <p:nvSpPr>
          <p:cNvPr id="3082" name="TextBox 15"/>
          <p:cNvSpPr txBox="1">
            <a:spLocks noChangeArrowheads="1"/>
          </p:cNvSpPr>
          <p:nvPr/>
        </p:nvSpPr>
        <p:spPr bwMode="auto">
          <a:xfrm>
            <a:off x="558800" y="4321175"/>
            <a:ext cx="8204200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339" tIns="34669" rIns="69339" bIns="34669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3000" b="1">
                <a:solidFill>
                  <a:schemeClr val="bg1"/>
                </a:solidFill>
                <a:latin typeface="Cambria" panose="02040503050406030204" pitchFamily="18" charset="0"/>
              </a:rPr>
              <a:t>Державне регулювання ринку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3000" b="1">
                <a:solidFill>
                  <a:schemeClr val="bg1"/>
                </a:solidFill>
                <a:latin typeface="Cambria" panose="02040503050406030204" pitchFamily="18" charset="0"/>
              </a:rPr>
              <a:t>фінансового лізингу в Україні</a:t>
            </a:r>
          </a:p>
        </p:txBody>
      </p:sp>
      <p:sp>
        <p:nvSpPr>
          <p:cNvPr id="15" name="Прямоугольник 4"/>
          <p:cNvSpPr/>
          <p:nvPr/>
        </p:nvSpPr>
        <p:spPr>
          <a:xfrm>
            <a:off x="0" y="4092575"/>
            <a:ext cx="9144000" cy="1619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339" tIns="34669" rIns="69339" bIns="3466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4900"/>
            <a:ext cx="8980488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TextBox 33"/>
          <p:cNvSpPr>
            <a:spLocks noGrp="1" noChangeArrowheads="1"/>
          </p:cNvSpPr>
          <p:nvPr>
            <p:ph type="title"/>
          </p:nvPr>
        </p:nvSpPr>
        <p:spPr>
          <a:xfrm>
            <a:off x="1217613" y="450850"/>
            <a:ext cx="7499350" cy="369888"/>
          </a:xfrm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2000" b="1" dirty="0" smtClean="0">
                <a:solidFill>
                  <a:schemeClr val="tx2"/>
                </a:solidFill>
                <a:latin typeface="Tahoma" pitchFamily="34" charset="0"/>
                <a:ea typeface="+mn-ea"/>
                <a:cs typeface="+mn-cs"/>
              </a:rPr>
              <a:t>НЕБАНКІВСЬКИЙ ФІНАНСОВИЙ РИНОК</a:t>
            </a:r>
          </a:p>
        </p:txBody>
      </p:sp>
      <p:sp>
        <p:nvSpPr>
          <p:cNvPr id="4100" name="TextBox 3"/>
          <p:cNvSpPr txBox="1">
            <a:spLocks noChangeArrowheads="1"/>
          </p:cNvSpPr>
          <p:nvPr/>
        </p:nvSpPr>
        <p:spPr bwMode="auto">
          <a:xfrm>
            <a:off x="25400" y="2533650"/>
            <a:ext cx="86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 b="1">
                <a:latin typeface="Calibri" panose="020F0502020204030204" pitchFamily="34" charset="0"/>
              </a:rPr>
              <a:t>2283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754063" y="2363788"/>
            <a:ext cx="2333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800" b="1">
                <a:latin typeface="Calibri" panose="020F0502020204030204" pitchFamily="34" charset="0"/>
              </a:rPr>
              <a:t>Суб</a:t>
            </a:r>
            <a:r>
              <a:rPr lang="en-US" altLang="en-US" sz="1800" b="1">
                <a:latin typeface="Calibri" panose="020F0502020204030204" pitchFamily="34" charset="0"/>
              </a:rPr>
              <a:t>’</a:t>
            </a:r>
            <a:r>
              <a:rPr lang="uk-UA" altLang="en-US" sz="1800" b="1">
                <a:latin typeface="Calibri" panose="020F0502020204030204" pitchFamily="34" charset="0"/>
              </a:rPr>
              <a:t>єктів фінансового ринку</a:t>
            </a:r>
            <a:endParaRPr lang="ru-RU" altLang="en-US" sz="1800" b="1">
              <a:latin typeface="Calibri" panose="020F0502020204030204" pitchFamily="34" charset="0"/>
            </a:endParaRPr>
          </a:p>
        </p:txBody>
      </p:sp>
      <p:sp>
        <p:nvSpPr>
          <p:cNvPr id="9" name="Стрелка вверх 8"/>
          <p:cNvSpPr/>
          <p:nvPr/>
        </p:nvSpPr>
        <p:spPr>
          <a:xfrm>
            <a:off x="2789238" y="3948113"/>
            <a:ext cx="287337" cy="576262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2782888" y="2435225"/>
            <a:ext cx="288925" cy="574675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4104" name="TextBox 10"/>
          <p:cNvSpPr txBox="1">
            <a:spLocks noChangeArrowheads="1"/>
          </p:cNvSpPr>
          <p:nvPr/>
        </p:nvSpPr>
        <p:spPr bwMode="auto">
          <a:xfrm>
            <a:off x="3027363" y="2492375"/>
            <a:ext cx="9191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libri" panose="020F0502020204030204" pitchFamily="34" charset="0"/>
              </a:rPr>
              <a:t>-127</a:t>
            </a:r>
            <a:endParaRPr lang="ru-RU" altLang="en-US" sz="2400" b="1">
              <a:latin typeface="Calibri" panose="020F0502020204030204" pitchFamily="34" charset="0"/>
            </a:endParaRPr>
          </a:p>
        </p:txBody>
      </p:sp>
      <p:sp>
        <p:nvSpPr>
          <p:cNvPr id="4105" name="TextBox 11"/>
          <p:cNvSpPr txBox="1">
            <a:spLocks noChangeArrowheads="1"/>
          </p:cNvSpPr>
          <p:nvPr/>
        </p:nvSpPr>
        <p:spPr bwMode="auto">
          <a:xfrm>
            <a:off x="0" y="4124325"/>
            <a:ext cx="11604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latin typeface="Calibri" panose="020F0502020204030204" pitchFamily="34" charset="0"/>
              </a:rPr>
              <a:t>10 589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06" name="TextBox 12"/>
          <p:cNvSpPr txBox="1">
            <a:spLocks noChangeArrowheads="1"/>
          </p:cNvSpPr>
          <p:nvPr/>
        </p:nvSpPr>
        <p:spPr bwMode="auto">
          <a:xfrm>
            <a:off x="4826000" y="2508250"/>
            <a:ext cx="865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 b="1">
                <a:latin typeface="Calibri" panose="020F0502020204030204" pitchFamily="34" charset="0"/>
              </a:rPr>
              <a:t>57,6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07" name="TextBox 13"/>
          <p:cNvSpPr txBox="1">
            <a:spLocks noChangeArrowheads="1"/>
          </p:cNvSpPr>
          <p:nvPr/>
        </p:nvSpPr>
        <p:spPr bwMode="auto">
          <a:xfrm>
            <a:off x="4816475" y="3206750"/>
            <a:ext cx="86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 b="1">
                <a:latin typeface="Calibri" panose="020F0502020204030204" pitchFamily="34" charset="0"/>
              </a:rPr>
              <a:t>65,2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08" name="TextBox 14"/>
          <p:cNvSpPr txBox="1">
            <a:spLocks noChangeArrowheads="1"/>
          </p:cNvSpPr>
          <p:nvPr/>
        </p:nvSpPr>
        <p:spPr bwMode="auto">
          <a:xfrm>
            <a:off x="1033463" y="4002088"/>
            <a:ext cx="1773237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800" b="1">
                <a:latin typeface="Calibri" panose="020F0502020204030204" pitchFamily="34" charset="0"/>
              </a:rPr>
              <a:t>Відокремлених підрозділів</a:t>
            </a:r>
            <a:endParaRPr lang="ru-RU" altLang="en-US" sz="1800" b="1">
              <a:latin typeface="Calibri" panose="020F0502020204030204" pitchFamily="34" charset="0"/>
            </a:endParaRPr>
          </a:p>
        </p:txBody>
      </p:sp>
      <p:sp>
        <p:nvSpPr>
          <p:cNvPr id="4109" name="TextBox 15"/>
          <p:cNvSpPr txBox="1">
            <a:spLocks noChangeArrowheads="1"/>
          </p:cNvSpPr>
          <p:nvPr/>
        </p:nvSpPr>
        <p:spPr bwMode="auto">
          <a:xfrm>
            <a:off x="4797425" y="1698625"/>
            <a:ext cx="10080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 b="1">
                <a:latin typeface="Calibri" panose="020F0502020204030204" pitchFamily="34" charset="0"/>
              </a:rPr>
              <a:t>185,8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10" name="TextBox 16"/>
          <p:cNvSpPr txBox="1">
            <a:spLocks noChangeArrowheads="1"/>
          </p:cNvSpPr>
          <p:nvPr/>
        </p:nvSpPr>
        <p:spPr bwMode="auto">
          <a:xfrm>
            <a:off x="3071813" y="3987800"/>
            <a:ext cx="9175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400" b="1">
                <a:latin typeface="Calibri" panose="020F0502020204030204" pitchFamily="34" charset="0"/>
              </a:rPr>
              <a:t>+905</a:t>
            </a:r>
            <a:endParaRPr lang="ru-RU" altLang="en-US" sz="2400" b="1">
              <a:latin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47038" y="2530475"/>
            <a:ext cx="119538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+7 %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3" y="3284538"/>
            <a:ext cx="1035050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+19 %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74013" y="1698625"/>
            <a:ext cx="11906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+16%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114" name="TextBox 22"/>
          <p:cNvSpPr txBox="1">
            <a:spLocks noChangeArrowheads="1"/>
          </p:cNvSpPr>
          <p:nvPr/>
        </p:nvSpPr>
        <p:spPr bwMode="auto">
          <a:xfrm>
            <a:off x="5559425" y="1768475"/>
            <a:ext cx="2100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800" b="1">
                <a:latin typeface="Calibri" panose="020F0502020204030204" pitchFamily="34" charset="0"/>
              </a:rPr>
              <a:t>Активи (млрд.грн.)</a:t>
            </a:r>
            <a:endParaRPr lang="ru-RU" altLang="en-US" sz="1800" b="1">
              <a:latin typeface="Calibri" panose="020F0502020204030204" pitchFamily="34" charset="0"/>
            </a:endParaRPr>
          </a:p>
        </p:txBody>
      </p:sp>
      <p:sp>
        <p:nvSpPr>
          <p:cNvPr id="24" name="Стрелка вверх 23"/>
          <p:cNvSpPr/>
          <p:nvPr/>
        </p:nvSpPr>
        <p:spPr>
          <a:xfrm>
            <a:off x="7548563" y="1711325"/>
            <a:ext cx="327025" cy="501650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трелка вверх 24"/>
          <p:cNvSpPr/>
          <p:nvPr/>
        </p:nvSpPr>
        <p:spPr>
          <a:xfrm>
            <a:off x="7548563" y="2514600"/>
            <a:ext cx="312737" cy="492125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верх 25"/>
          <p:cNvSpPr/>
          <p:nvPr/>
        </p:nvSpPr>
        <p:spPr>
          <a:xfrm>
            <a:off x="7593013" y="3281363"/>
            <a:ext cx="311150" cy="498475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18" name="TextBox 26"/>
          <p:cNvSpPr txBox="1">
            <a:spLocks noChangeArrowheads="1"/>
          </p:cNvSpPr>
          <p:nvPr/>
        </p:nvSpPr>
        <p:spPr bwMode="auto">
          <a:xfrm>
            <a:off x="5640388" y="2360613"/>
            <a:ext cx="20081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800" b="1">
                <a:latin typeface="Calibri" panose="020F0502020204030204" pitchFamily="34" charset="0"/>
              </a:rPr>
              <a:t>Власний капітал (млрд.грн.)</a:t>
            </a:r>
            <a:endParaRPr lang="ru-RU" altLang="en-US" sz="1800" b="1">
              <a:latin typeface="Calibri" panose="020F0502020204030204" pitchFamily="34" charset="0"/>
            </a:endParaRPr>
          </a:p>
        </p:txBody>
      </p:sp>
      <p:sp>
        <p:nvSpPr>
          <p:cNvPr id="4119" name="TextBox 27"/>
          <p:cNvSpPr txBox="1">
            <a:spLocks noChangeArrowheads="1"/>
          </p:cNvSpPr>
          <p:nvPr/>
        </p:nvSpPr>
        <p:spPr bwMode="auto">
          <a:xfrm>
            <a:off x="5581650" y="3054350"/>
            <a:ext cx="2209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800" b="1">
                <a:latin typeface="Calibri" panose="020F0502020204030204" pitchFamily="34" charset="0"/>
              </a:rPr>
              <a:t>Зайнято працівників (тис.)</a:t>
            </a:r>
            <a:endParaRPr lang="ru-RU" altLang="en-US" sz="1800" b="1">
              <a:latin typeface="Calibri" panose="020F0502020204030204" pitchFamily="34" charset="0"/>
            </a:endParaRPr>
          </a:p>
        </p:txBody>
      </p:sp>
      <p:sp>
        <p:nvSpPr>
          <p:cNvPr id="4120" name="TextBox 31"/>
          <p:cNvSpPr txBox="1">
            <a:spLocks noChangeArrowheads="1"/>
          </p:cNvSpPr>
          <p:nvPr/>
        </p:nvSpPr>
        <p:spPr bwMode="auto">
          <a:xfrm>
            <a:off x="4826000" y="4000500"/>
            <a:ext cx="10842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 b="1">
                <a:latin typeface="Calibri" panose="020F0502020204030204" pitchFamily="34" charset="0"/>
              </a:rPr>
              <a:t>206,8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21" name="TextBox 32"/>
          <p:cNvSpPr txBox="1">
            <a:spLocks noChangeArrowheads="1"/>
          </p:cNvSpPr>
          <p:nvPr/>
        </p:nvSpPr>
        <p:spPr bwMode="auto">
          <a:xfrm>
            <a:off x="4835525" y="4797425"/>
            <a:ext cx="86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 b="1">
                <a:latin typeface="Calibri" panose="020F0502020204030204" pitchFamily="34" charset="0"/>
              </a:rPr>
              <a:t>2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22" name="Прямоугольник 33"/>
          <p:cNvSpPr>
            <a:spLocks noChangeArrowheads="1"/>
          </p:cNvSpPr>
          <p:nvPr/>
        </p:nvSpPr>
        <p:spPr bwMode="auto">
          <a:xfrm>
            <a:off x="5640388" y="3860800"/>
            <a:ext cx="2151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800" b="1">
                <a:latin typeface="Calibri" panose="020F0502020204030204" pitchFamily="34" charset="0"/>
              </a:rPr>
              <a:t>Обсяг фін. послуг (млрд.грн.)</a:t>
            </a:r>
            <a:endParaRPr lang="ru-RU" altLang="en-US" sz="1800" b="1">
              <a:latin typeface="Calibri" panose="020F0502020204030204" pitchFamily="34" charset="0"/>
            </a:endParaRPr>
          </a:p>
        </p:txBody>
      </p:sp>
      <p:sp>
        <p:nvSpPr>
          <p:cNvPr id="36" name="Стрелка вверх 35"/>
          <p:cNvSpPr/>
          <p:nvPr/>
        </p:nvSpPr>
        <p:spPr>
          <a:xfrm>
            <a:off x="7621588" y="4005263"/>
            <a:ext cx="301625" cy="461962"/>
          </a:xfrm>
          <a:prstGeom prst="upArrow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8005763" y="4044950"/>
            <a:ext cx="94138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+49 %</a:t>
            </a:r>
          </a:p>
        </p:txBody>
      </p:sp>
      <p:sp>
        <p:nvSpPr>
          <p:cNvPr id="4125" name="Прямоугольник 37"/>
          <p:cNvSpPr>
            <a:spLocks noChangeArrowheads="1"/>
          </p:cNvSpPr>
          <p:nvPr/>
        </p:nvSpPr>
        <p:spPr bwMode="auto">
          <a:xfrm>
            <a:off x="5553075" y="4673600"/>
            <a:ext cx="26241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800" b="1">
                <a:latin typeface="Calibri" panose="020F0502020204030204" pitchFamily="34" charset="0"/>
              </a:rPr>
              <a:t>Сплачено податків(млрд.грн.)</a:t>
            </a:r>
            <a:endParaRPr lang="ru-RU" altLang="en-US" sz="1800" b="1">
              <a:latin typeface="Calibri" panose="020F0502020204030204" pitchFamily="34" charset="0"/>
            </a:endParaRPr>
          </a:p>
        </p:txBody>
      </p:sp>
      <p:sp>
        <p:nvSpPr>
          <p:cNvPr id="4126" name="TextBox 5"/>
          <p:cNvSpPr txBox="1">
            <a:spLocks noChangeArrowheads="1"/>
          </p:cNvSpPr>
          <p:nvPr/>
        </p:nvSpPr>
        <p:spPr bwMode="auto">
          <a:xfrm>
            <a:off x="423863" y="5495925"/>
            <a:ext cx="871378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uk-UA" altLang="en-US" sz="2000" b="1">
                <a:latin typeface="Calibri" panose="020F0502020204030204" pitchFamily="34" charset="0"/>
              </a:rPr>
              <a:t>Незважаючи на деяке зменшення суб</a:t>
            </a:r>
            <a:r>
              <a:rPr lang="en-US" altLang="en-US" sz="2000" b="1">
                <a:latin typeface="Calibri" panose="020F0502020204030204" pitchFamily="34" charset="0"/>
              </a:rPr>
              <a:t>’</a:t>
            </a:r>
            <a:r>
              <a:rPr lang="uk-UA" altLang="en-US" sz="2000" b="1">
                <a:latin typeface="Calibri" panose="020F0502020204030204" pitchFamily="34" charset="0"/>
              </a:rPr>
              <a:t>єктів фінансового ринку, спостерігається стале зростання ключових показників його розвитку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uk-UA" altLang="en-US" sz="2000" b="1">
                <a:latin typeface="Calibri" panose="020F0502020204030204" pitchFamily="34" charset="0"/>
              </a:rPr>
              <a:t>Основні споживачі фінансових послуг – фізичні особи, малий та     середній бізнес</a:t>
            </a:r>
            <a:endParaRPr lang="ru-RU" altLang="en-US" sz="2000" b="1">
              <a:latin typeface="Calibri" panose="020F0502020204030204" pitchFamily="34" charset="0"/>
            </a:endParaRPr>
          </a:p>
        </p:txBody>
      </p:sp>
      <p:sp>
        <p:nvSpPr>
          <p:cNvPr id="4127" name="AutoShape 2" descr="&amp;Kcy;&amp;acy;&amp;rcy;&amp;tcy;&amp;icy;&amp;ncy;&amp;kcy;&amp;icy; &amp;pcy;&amp;ocy; &amp;zcy;&amp;acy;&amp;pcy;&amp;rcy;&amp;ocy;&amp;scy;&amp;ucy; &amp;kcy;&amp;acy;&amp;rcy;&amp;tcy;&amp;acy; &amp;ucy;&amp;kcy;&amp;rcy;&amp;acy;&amp;yicy;&amp;ncy;&amp;icy; &amp;kcy;&amp;acy;&amp;rcy;&amp;tcy;&amp;icy;&amp;ncy;&amp;kcy;&amp;acy;"/>
          <p:cNvSpPr>
            <a:spLocks noChangeAspect="1" noChangeArrowheads="1"/>
          </p:cNvSpPr>
          <p:nvPr/>
        </p:nvSpPr>
        <p:spPr bwMode="auto">
          <a:xfrm>
            <a:off x="155575" y="-1790700"/>
            <a:ext cx="561975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libri" panose="020F050202020403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975600" y="6165850"/>
            <a:ext cx="952500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Штриховая стрелка вправо 30"/>
          <p:cNvSpPr/>
          <p:nvPr/>
        </p:nvSpPr>
        <p:spPr>
          <a:xfrm>
            <a:off x="3530600" y="2760663"/>
            <a:ext cx="1285875" cy="1362075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323850" y="1125538"/>
            <a:ext cx="8496300" cy="5256212"/>
          </a:xfrm>
          <a:prstGeom prst="rect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5123" name="Picture 2" descr="P:\17-Деп. розв. рин. фін. посл. та фін. монітор\17.2-Інформ.-аналітич. від\1\1\Разработка-финансовой-стратеги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" y="1763713"/>
            <a:ext cx="1731963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2011363" y="3933825"/>
            <a:ext cx="6732587" cy="28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339" tIns="34669" rIns="69339" bIns="34669">
            <a:spAutoFit/>
          </a:bodyPr>
          <a:lstStyle>
            <a:lvl1pPr marL="66675" defTabSz="490538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Font typeface="Arial" panose="020B0604020202020204" pitchFamily="34" charset="0"/>
              <a:buNone/>
            </a:pPr>
            <a:r>
              <a:rPr lang="uk-UA" altLang="en-US" sz="1400" b="1">
                <a:solidFill>
                  <a:srgbClr val="06106E"/>
                </a:solidFill>
                <a:latin typeface="Calibri" panose="020F0502020204030204" pitchFamily="34" charset="0"/>
              </a:rPr>
              <a:t>РОБОТА НАЦКОМФІНПОСЛУГ ЗОСЕРЕДЖЕНА НА ТАКИХ ОСНОВНИХ НАПРЯМАХ:  </a:t>
            </a:r>
            <a:endParaRPr lang="ru-RU" altLang="en-US" sz="1400" b="1">
              <a:solidFill>
                <a:srgbClr val="06106E"/>
              </a:solidFill>
              <a:latin typeface="Calibri" panose="020F0502020204030204" pitchFamily="34" charset="0"/>
            </a:endParaRPr>
          </a:p>
        </p:txBody>
      </p:sp>
      <p:sp>
        <p:nvSpPr>
          <p:cNvPr id="5125" name="AutoShape 23"/>
          <p:cNvSpPr>
            <a:spLocks noChangeArrowheads="1"/>
          </p:cNvSpPr>
          <p:nvPr/>
        </p:nvSpPr>
        <p:spPr bwMode="auto">
          <a:xfrm>
            <a:off x="395288" y="4616450"/>
            <a:ext cx="863600" cy="287338"/>
          </a:xfrm>
          <a:prstGeom prst="rightArrow">
            <a:avLst>
              <a:gd name="adj1" fmla="val 50000"/>
              <a:gd name="adj2" fmla="val 75138"/>
            </a:avLst>
          </a:prstGeom>
          <a:solidFill>
            <a:schemeClr val="accent1">
              <a:alpha val="54117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9339" tIns="34669" rIns="69339" bIns="34669" anchor="ctr"/>
          <a:lstStyle>
            <a:lvl1pPr defTabSz="693738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500">
                <a:latin typeface="Arial" panose="020B0604020202020204" pitchFamily="34" charset="0"/>
              </a:rPr>
              <a:t>I</a:t>
            </a:r>
            <a:endParaRPr lang="ru-RU" altLang="en-US" sz="1500">
              <a:latin typeface="Arial" panose="020B0604020202020204" pitchFamily="34" charset="0"/>
            </a:endParaRPr>
          </a:p>
        </p:txBody>
      </p:sp>
      <p:sp>
        <p:nvSpPr>
          <p:cNvPr id="5126" name="AutoShape 25"/>
          <p:cNvSpPr>
            <a:spLocks noChangeArrowheads="1"/>
          </p:cNvSpPr>
          <p:nvPr/>
        </p:nvSpPr>
        <p:spPr bwMode="auto">
          <a:xfrm>
            <a:off x="395288" y="5172075"/>
            <a:ext cx="890587" cy="288925"/>
          </a:xfrm>
          <a:prstGeom prst="rightArrow">
            <a:avLst>
              <a:gd name="adj1" fmla="val 50000"/>
              <a:gd name="adj2" fmla="val 77060"/>
            </a:avLst>
          </a:prstGeom>
          <a:solidFill>
            <a:schemeClr val="accent1">
              <a:alpha val="5294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9339" tIns="34669" rIns="69339" bIns="34669" anchor="ctr"/>
          <a:lstStyle>
            <a:lvl1pPr defTabSz="693738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500">
                <a:latin typeface="Arial" panose="020B0604020202020204" pitchFamily="34" charset="0"/>
              </a:rPr>
              <a:t>II</a:t>
            </a:r>
            <a:endParaRPr lang="ru-RU" altLang="en-US" sz="1500">
              <a:latin typeface="Arial" panose="020B0604020202020204" pitchFamily="34" charset="0"/>
            </a:endParaRPr>
          </a:p>
        </p:txBody>
      </p:sp>
      <p:sp>
        <p:nvSpPr>
          <p:cNvPr id="5127" name="AutoShape 26"/>
          <p:cNvSpPr>
            <a:spLocks noChangeArrowheads="1"/>
          </p:cNvSpPr>
          <p:nvPr/>
        </p:nvSpPr>
        <p:spPr bwMode="auto">
          <a:xfrm>
            <a:off x="395288" y="5662613"/>
            <a:ext cx="863600" cy="287337"/>
          </a:xfrm>
          <a:prstGeom prst="rightArrow">
            <a:avLst>
              <a:gd name="adj1" fmla="val 50000"/>
              <a:gd name="adj2" fmla="val 75138"/>
            </a:avLst>
          </a:prstGeom>
          <a:solidFill>
            <a:schemeClr val="accent1">
              <a:alpha val="54117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9339" tIns="34669" rIns="69339" bIns="34669" anchor="ctr"/>
          <a:lstStyle>
            <a:lvl1pPr defTabSz="693738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6937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6937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500">
                <a:latin typeface="Arial" panose="020B0604020202020204" pitchFamily="34" charset="0"/>
              </a:rPr>
              <a:t>III</a:t>
            </a:r>
            <a:endParaRPr lang="ru-RU" altLang="en-US" sz="1500">
              <a:latin typeface="Arial" panose="020B0604020202020204" pitchFamily="34" charset="0"/>
            </a:endParaRPr>
          </a:p>
        </p:txBody>
      </p:sp>
      <p:sp>
        <p:nvSpPr>
          <p:cNvPr id="5128" name="Прямоугольник 3"/>
          <p:cNvSpPr>
            <a:spLocks noChangeArrowheads="1"/>
          </p:cNvSpPr>
          <p:nvPr/>
        </p:nvSpPr>
        <p:spPr bwMode="auto">
          <a:xfrm>
            <a:off x="1258888" y="4327525"/>
            <a:ext cx="7485062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339" tIns="34669" rIns="69339" bIns="34669">
            <a:spAutoFit/>
          </a:bodyPr>
          <a:lstStyle>
            <a:lvl1pPr marL="66675" defTabSz="490538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Font typeface="Arial" panose="020B0604020202020204" pitchFamily="34" charset="0"/>
              <a:buNone/>
            </a:pPr>
            <a:r>
              <a:rPr lang="uk-UA" altLang="en-US" sz="1500">
                <a:latin typeface="Calibri" panose="020F0502020204030204" pitchFamily="34" charset="0"/>
                <a:cs typeface="Times New Roman" panose="02020603050405020304" pitchFamily="18" charset="0"/>
              </a:rPr>
              <a:t>удосконалення діяльності регулятора та підвищення ефективності державного нагляду, у тому числі шляхом наближення до європейських та міжнародних стандартів регулювання й нагляду</a:t>
            </a:r>
          </a:p>
          <a:p>
            <a:pPr algn="just" eaLnBrk="1" hangingPunct="1">
              <a:lnSpc>
                <a:spcPct val="105000"/>
              </a:lnSpc>
              <a:spcBef>
                <a:spcPct val="20000"/>
              </a:spcBef>
              <a:buFontTx/>
              <a:buNone/>
            </a:pPr>
            <a:r>
              <a:rPr lang="uk-UA" altLang="en-US" sz="1500">
                <a:latin typeface="Calibri" panose="020F0502020204030204" pitchFamily="34" charset="0"/>
                <a:cs typeface="Times New Roman" panose="02020603050405020304" pitchFamily="18" charset="0"/>
              </a:rPr>
              <a:t>захист інтересів споживачів фінансових послуг та відновлення довіри до ринків небанківських фінансових послуг</a:t>
            </a:r>
          </a:p>
          <a:p>
            <a:pPr algn="just" eaLnBrk="1" hangingPunct="1">
              <a:lnSpc>
                <a:spcPct val="105000"/>
              </a:lnSpc>
              <a:spcBef>
                <a:spcPct val="20000"/>
              </a:spcBef>
              <a:buFontTx/>
              <a:buNone/>
            </a:pPr>
            <a:r>
              <a:rPr lang="uk-UA" altLang="en-US" sz="1500">
                <a:latin typeface="Calibri" panose="020F0502020204030204" pitchFamily="34" charset="0"/>
                <a:cs typeface="Times New Roman" panose="02020603050405020304" pitchFamily="18" charset="0"/>
              </a:rPr>
              <a:t>створення сприятливих умов для зміцнення та сталого розвитку ринків небанківських фінансових послуг</a:t>
            </a:r>
            <a:endParaRPr lang="ru-RU" altLang="en-US" sz="15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Скругленный прямоугольник 45"/>
          <p:cNvSpPr>
            <a:spLocks noChangeArrowheads="1"/>
          </p:cNvSpPr>
          <p:nvPr/>
        </p:nvSpPr>
        <p:spPr bwMode="auto">
          <a:xfrm>
            <a:off x="1908175" y="1517650"/>
            <a:ext cx="6869113" cy="2271713"/>
          </a:xfrm>
          <a:prstGeom prst="roundRect">
            <a:avLst>
              <a:gd name="adj" fmla="val 16667"/>
            </a:avLst>
          </a:prstGeom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uk-UA" sz="1400" dirty="0">
                <a:solidFill>
                  <a:schemeClr val="tx1"/>
                </a:solidFill>
                <a:cs typeface="Times New Roman" panose="02020603050405020304" pitchFamily="18" charset="0"/>
              </a:rPr>
              <a:t>Угодою про асоціацію між Україною та ЄС </a:t>
            </a:r>
          </a:p>
          <a:p>
            <a:pPr algn="just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 </a:t>
            </a:r>
            <a:r>
              <a:rPr lang="en-US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 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Стратегією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сталого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розвитку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«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Україна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– 2020»</a:t>
            </a:r>
            <a:endParaRPr lang="uk-UA" sz="1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uk-UA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    Середньостроковим планом пріоритетних дій Уряду до 2020 р.</a:t>
            </a:r>
          </a:p>
          <a:p>
            <a:pPr algn="just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uk-UA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    Планом пріоритетних дій Уряду на 2017р.</a:t>
            </a:r>
          </a:p>
          <a:p>
            <a:pPr algn="just" eaLnBrk="1" fontAlgn="auto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uk-UA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    Комплексною програмою розвитку фінансового сектору України</a:t>
            </a:r>
            <a:r>
              <a:rPr lang="en-US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schemeClr val="tx1"/>
                </a:solidFill>
                <a:cs typeface="Times New Roman" panose="02020603050405020304" pitchFamily="18" charset="0"/>
              </a:rPr>
              <a:t>до 2020р.</a:t>
            </a:r>
            <a:endParaRPr lang="en-US" sz="1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 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Стратегічним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планом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діяльності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Національної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комісії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що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здійснює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державне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регулювання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сфері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ринків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фінансових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послуг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, як головного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розпорядника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бюджетних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tx1"/>
                </a:solidFill>
                <a:cs typeface="Times New Roman" panose="02020603050405020304" pitchFamily="18" charset="0"/>
              </a:rPr>
              <a:t>коштів</a:t>
            </a:r>
            <a:r>
              <a:rPr lang="ru-RU" sz="1400" dirty="0">
                <a:solidFill>
                  <a:schemeClr val="tx1"/>
                </a:solidFill>
                <a:cs typeface="Times New Roman" panose="02020603050405020304" pitchFamily="18" charset="0"/>
              </a:rPr>
              <a:t> на 2018 – 2020 роки</a:t>
            </a:r>
          </a:p>
        </p:txBody>
      </p:sp>
      <p:sp>
        <p:nvSpPr>
          <p:cNvPr id="5130" name="Rectangle 4"/>
          <p:cNvSpPr>
            <a:spLocks noChangeArrowheads="1"/>
          </p:cNvSpPr>
          <p:nvPr/>
        </p:nvSpPr>
        <p:spPr bwMode="auto">
          <a:xfrm>
            <a:off x="1079500" y="333375"/>
            <a:ext cx="7777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b="1">
                <a:solidFill>
                  <a:srgbClr val="002060"/>
                </a:solidFill>
                <a:latin typeface="Calibri" panose="020F0502020204030204" pitchFamily="34" charset="0"/>
              </a:rPr>
              <a:t>НАЦІОНАЛЬНА КОМІСІЯ, ЩО ЗДІЙСНЮЄ ДЕРЖАВНЕ РЕГУЛЮВАННЯ У СФЕРІ РИНКІВ ФІНАНСОВИХ ПОСЛУГ</a:t>
            </a:r>
          </a:p>
        </p:txBody>
      </p:sp>
      <p:pic>
        <p:nvPicPr>
          <p:cNvPr id="5131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53975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Прямоугольник 3"/>
          <p:cNvSpPr>
            <a:spLocks noChangeArrowheads="1"/>
          </p:cNvSpPr>
          <p:nvPr/>
        </p:nvSpPr>
        <p:spPr bwMode="auto">
          <a:xfrm>
            <a:off x="1930400" y="1176338"/>
            <a:ext cx="6624638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9339" tIns="34669" rIns="69339" bIns="34669">
            <a:spAutoFit/>
          </a:bodyPr>
          <a:lstStyle>
            <a:lvl1pPr marL="66675" defTabSz="490538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4905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4905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Font typeface="Arial" panose="020B0604020202020204" pitchFamily="34" charset="0"/>
              <a:buNone/>
            </a:pPr>
            <a:r>
              <a:rPr lang="ru-RU" altLang="en-US" sz="1400" b="1">
                <a:solidFill>
                  <a:srgbClr val="06106E"/>
                </a:solidFill>
                <a:latin typeface="Calibri" panose="020F0502020204030204" pitchFamily="34" charset="0"/>
              </a:rPr>
              <a:t>ПРОТЯГОМ  2017 РОКУ НАЦКОМФІНПОСЛУГ ЗДІЙСНЮВАЛА СВОЮ ДІЯЛЬНІСТЬ,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00"/>
              </a:spcAft>
              <a:buFont typeface="Arial" panose="020B0604020202020204" pitchFamily="34" charset="0"/>
              <a:buNone/>
            </a:pPr>
            <a:r>
              <a:rPr lang="ru-RU" altLang="en-US" sz="1400" b="1">
                <a:solidFill>
                  <a:srgbClr val="06106E"/>
                </a:solidFill>
                <a:latin typeface="Calibri" panose="020F0502020204030204" pitchFamily="34" charset="0"/>
              </a:rPr>
              <a:t>ВИХОДЯЧИ ІЗ ЗАВДАНЬ, ВИЗНАЧЕНИХ</a:t>
            </a:r>
            <a:r>
              <a:rPr lang="uk-UA" altLang="en-US" sz="1400" b="1">
                <a:solidFill>
                  <a:srgbClr val="06106E"/>
                </a:solidFill>
                <a:latin typeface="Calibri" panose="020F0502020204030204" pitchFamily="34" charset="0"/>
              </a:rPr>
              <a:t>:  </a:t>
            </a:r>
            <a:endParaRPr lang="ru-RU" altLang="en-US" sz="1400" b="1">
              <a:solidFill>
                <a:srgbClr val="06106E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hape 112"/>
          <p:cNvSpPr>
            <a:spLocks noGrp="1"/>
          </p:cNvSpPr>
          <p:nvPr>
            <p:ph type="title" idx="4294967295"/>
          </p:nvPr>
        </p:nvSpPr>
        <p:spPr>
          <a:xfrm>
            <a:off x="971550" y="333375"/>
            <a:ext cx="7196138" cy="760413"/>
          </a:xfrm>
        </p:spPr>
        <p:txBody>
          <a:bodyPr lIns="91425" tIns="45700" rIns="91425" bIns="45700"/>
          <a:lstStyle/>
          <a:p>
            <a:pPr algn="ctr">
              <a:buClr>
                <a:srgbClr val="548135"/>
              </a:buClr>
              <a:buSzPts val="1100"/>
            </a:pPr>
            <a:r>
              <a:rPr lang="uk-UA" altLang="en-US" sz="2800" b="1" smtClean="0">
                <a:solidFill>
                  <a:schemeClr val="hlink"/>
                </a:solidFill>
                <a:cs typeface="Arial" panose="020B0604020202020204" pitchFamily="34" charset="0"/>
                <a:sym typeface="Arial" panose="020B0604020202020204" pitchFamily="34" charset="0"/>
              </a:rPr>
              <a:t>Оператори ринку фінансового лізингу</a:t>
            </a:r>
            <a:endParaRPr lang="en-US" altLang="en-US" sz="2800" b="1" smtClean="0">
              <a:solidFill>
                <a:schemeClr val="hlink"/>
              </a:solidFill>
            </a:endParaRPr>
          </a:p>
        </p:txBody>
      </p:sp>
      <p:graphicFrame>
        <p:nvGraphicFramePr>
          <p:cNvPr id="33032" name="Group 264"/>
          <p:cNvGraphicFramePr>
            <a:graphicFrameLocks noGrp="1"/>
          </p:cNvGraphicFramePr>
          <p:nvPr/>
        </p:nvGraphicFramePr>
        <p:xfrm>
          <a:off x="539750" y="1412875"/>
          <a:ext cx="8135938" cy="4752976"/>
        </p:xfrm>
        <a:graphic>
          <a:graphicData uri="http://schemas.openxmlformats.org/drawingml/2006/table">
            <a:tbl>
              <a:tblPr/>
              <a:tblGrid>
                <a:gridCol w="3530600">
                  <a:extLst>
                    <a:ext uri="{9D8B030D-6E8A-4147-A177-3AD203B41FA5}">
                      <a16:colId xmlns:a16="http://schemas.microsoft.com/office/drawing/2014/main" val="4195750194"/>
                    </a:ext>
                  </a:extLst>
                </a:gridCol>
                <a:gridCol w="1090613">
                  <a:extLst>
                    <a:ext uri="{9D8B030D-6E8A-4147-A177-3AD203B41FA5}">
                      <a16:colId xmlns:a16="http://schemas.microsoft.com/office/drawing/2014/main" val="3480021709"/>
                    </a:ext>
                  </a:extLst>
                </a:gridCol>
                <a:gridCol w="1211262">
                  <a:extLst>
                    <a:ext uri="{9D8B030D-6E8A-4147-A177-3AD203B41FA5}">
                      <a16:colId xmlns:a16="http://schemas.microsoft.com/office/drawing/2014/main" val="3443517496"/>
                    </a:ext>
                  </a:extLst>
                </a:gridCol>
                <a:gridCol w="1214438">
                  <a:extLst>
                    <a:ext uri="{9D8B030D-6E8A-4147-A177-3AD203B41FA5}">
                      <a16:colId xmlns:a16="http://schemas.microsoft.com/office/drawing/2014/main" val="3708058753"/>
                    </a:ext>
                  </a:extLst>
                </a:gridCol>
                <a:gridCol w="1089025">
                  <a:extLst>
                    <a:ext uri="{9D8B030D-6E8A-4147-A177-3AD203B41FA5}">
                      <a16:colId xmlns:a16="http://schemas.microsoft.com/office/drawing/2014/main" val="3051312983"/>
                    </a:ext>
                  </a:extLst>
                </a:gridCol>
              </a:tblGrid>
              <a:tr h="392113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КІЛЬКІСТЬ КОМПАНІЙ: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01.01.2016</a:t>
                      </a:r>
                      <a:endParaRPr kumimoji="0" lang="ru-RU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01.01.2017</a:t>
                      </a:r>
                      <a:endParaRPr kumimoji="0" lang="ru-RU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01.01.2018</a:t>
                      </a:r>
                      <a:endParaRPr kumimoji="0" lang="ru-RU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01.04.2018</a:t>
                      </a:r>
                      <a:endParaRPr kumimoji="0" lang="ru-RU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7365987"/>
                  </a:ext>
                </a:extLst>
              </a:tr>
              <a:tr h="676275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Фінансові компанії, в т.ч. які мають послугу – фінансовий лізинг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571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350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572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390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818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400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847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426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6737797"/>
                  </a:ext>
                </a:extLst>
              </a:tr>
              <a:tr h="1249362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Юридичні особи, які не є фінансовими установами, але мають право надавати окремі фінансові послуги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268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183</a:t>
                      </a: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2106677"/>
                  </a:ext>
                </a:extLst>
              </a:tr>
              <a:tr h="363538"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4509025"/>
                  </a:ext>
                </a:extLst>
              </a:tr>
              <a:tr h="392113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КІЛЬКІСТЬ ДІЮЧИХ ЛІЦЕНЗІЙ: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685800"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3429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6858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0287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1371600" defTabSz="6858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18288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2860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27432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200400" defTabSz="6858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685800" rtl="0" eaLnBrk="0" fontAlgn="base" latin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 2" panose="05020102010507070707" pitchFamily="18" charset="2"/>
                        <a:buNone/>
                        <a:tabLst/>
                      </a:pPr>
                      <a:endParaRPr kumimoji="0" lang="en-US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5245691"/>
                  </a:ext>
                </a:extLst>
              </a:tr>
              <a:tr h="430213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Фінансові компанії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285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308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133602"/>
                  </a:ext>
                </a:extLst>
              </a:tr>
              <a:tr h="1249362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Юридичні особи, які не є фінансовими установами, але мають право надавати окремі фінансові послуги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94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96</a:t>
                      </a:r>
                      <a:endParaRPr kumimoji="0" lang="ru-RU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447003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hape 112"/>
          <p:cNvSpPr>
            <a:spLocks noGrp="1"/>
          </p:cNvSpPr>
          <p:nvPr>
            <p:ph type="title" idx="4294967295"/>
          </p:nvPr>
        </p:nvSpPr>
        <p:spPr>
          <a:xfrm>
            <a:off x="971550" y="333375"/>
            <a:ext cx="7196138" cy="760413"/>
          </a:xfrm>
        </p:spPr>
        <p:txBody>
          <a:bodyPr lIns="91425" tIns="45700" rIns="91425" bIns="45700"/>
          <a:lstStyle/>
          <a:p>
            <a:pPr algn="ctr">
              <a:buClr>
                <a:srgbClr val="548135"/>
              </a:buClr>
              <a:buSzPts val="1100"/>
            </a:pPr>
            <a:r>
              <a:rPr lang="uk-UA" altLang="en-US" sz="2800" b="1" smtClean="0">
                <a:solidFill>
                  <a:schemeClr val="hlink"/>
                </a:solidFill>
                <a:cs typeface="Arial" panose="020B0604020202020204" pitchFamily="34" charset="0"/>
                <a:sym typeface="Arial" panose="020B0604020202020204" pitchFamily="34" charset="0"/>
              </a:rPr>
              <a:t>Оператори ринку фінансового лізингу</a:t>
            </a:r>
            <a:endParaRPr lang="en-US" altLang="en-US" sz="2800" b="1" smtClean="0">
              <a:solidFill>
                <a:schemeClr val="hlink"/>
              </a:solidFill>
            </a:endParaRPr>
          </a:p>
        </p:txBody>
      </p:sp>
      <p:graphicFrame>
        <p:nvGraphicFramePr>
          <p:cNvPr id="44035" name="Group 3"/>
          <p:cNvGraphicFramePr>
            <a:graphicFrameLocks noGrp="1"/>
          </p:cNvGraphicFramePr>
          <p:nvPr/>
        </p:nvGraphicFramePr>
        <p:xfrm>
          <a:off x="266700" y="1825625"/>
          <a:ext cx="8639175" cy="3873499"/>
        </p:xfrm>
        <a:graphic>
          <a:graphicData uri="http://schemas.openxmlformats.org/drawingml/2006/table">
            <a:tbl>
              <a:tblPr/>
              <a:tblGrid>
                <a:gridCol w="2809875">
                  <a:extLst>
                    <a:ext uri="{9D8B030D-6E8A-4147-A177-3AD203B41FA5}">
                      <a16:colId xmlns:a16="http://schemas.microsoft.com/office/drawing/2014/main" val="68814564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81258637"/>
                    </a:ext>
                  </a:extLst>
                </a:gridCol>
                <a:gridCol w="1917700">
                  <a:extLst>
                    <a:ext uri="{9D8B030D-6E8A-4147-A177-3AD203B41FA5}">
                      <a16:colId xmlns:a16="http://schemas.microsoft.com/office/drawing/2014/main" val="2479135054"/>
                    </a:ext>
                  </a:extLst>
                </a:gridCol>
                <a:gridCol w="2159000">
                  <a:extLst>
                    <a:ext uri="{9D8B030D-6E8A-4147-A177-3AD203B41FA5}">
                      <a16:colId xmlns:a16="http://schemas.microsoft.com/office/drawing/2014/main" val="281349661"/>
                    </a:ext>
                  </a:extLst>
                </a:gridCol>
              </a:tblGrid>
              <a:tr h="777375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 установи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 державного нагляду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Кількість діючих ліцензій 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(на 31.12.2017)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48135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Обсяг лізингового портфеля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481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008549"/>
                  </a:ext>
                </a:extLst>
              </a:tr>
              <a:tr h="1341654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Юридичні особи, які не є фінансовими установами, але мають право надавати послуги фінансового лізингу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Нацкомфінпослуг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kumimoji="0" lang="uk-UA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млрд грн*</a:t>
                      </a:r>
                      <a:endParaRPr kumimoji="0" lang="en-US" altLang="en-US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3231725"/>
                  </a:ext>
                </a:extLst>
              </a:tr>
              <a:tr h="1032041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Фінансові компанії, які мають право на надання послуг фінансового лізингу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Нацкомфінпослуг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285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 млрд грн*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0629879"/>
                  </a:ext>
                </a:extLst>
              </a:tr>
              <a:tr h="722429"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Банки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Національний банк України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kumimoji="0" lang="en-US" altLang="en-US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Wingdings 2" panose="05020102010507070707" pitchFamily="18" charset="2"/>
                        <a:defRPr sz="19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3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375"/>
                        </a:spcBef>
                        <a:spcAft>
                          <a:spcPct val="0"/>
                        </a:spcAft>
                        <a:buFont typeface="Wingdings 2" panose="05020102010507070707" pitchFamily="18" charset="2"/>
                        <a:defRPr sz="11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ts val="500"/>
                        <a:buFont typeface="Wingdings 2" panose="05020102010507070707" pitchFamily="18" charset="2"/>
                        <a:buNone/>
                        <a:tabLst/>
                      </a:pPr>
                      <a:r>
                        <a:rPr kumimoji="0" lang="uk-UA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млрд грн</a:t>
                      </a:r>
                      <a:endParaRPr kumimoji="0" lang="en-US" altLang="en-US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50" marR="91450" marT="45732" marB="4573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4809680"/>
                  </a:ext>
                </a:extLst>
              </a:tr>
            </a:tbl>
          </a:graphicData>
        </a:graphic>
      </p:graphicFrame>
      <p:sp>
        <p:nvSpPr>
          <p:cNvPr id="8222" name="Shape 114"/>
          <p:cNvSpPr txBox="1">
            <a:spLocks noChangeArrowheads="1"/>
          </p:cNvSpPr>
          <p:nvPr/>
        </p:nvSpPr>
        <p:spPr bwMode="auto">
          <a:xfrm>
            <a:off x="323850" y="5876925"/>
            <a:ext cx="856932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SzPts val="1400"/>
              <a:buFont typeface="Arial" panose="020B0604020202020204" pitchFamily="34" charset="0"/>
              <a:buNone/>
            </a:pPr>
            <a:r>
              <a:rPr lang="uk-UA" altLang="en-US"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За 2017 рік укладено 7752 договорів фінансового лізингу (на 15% менше ніж у 2016 р.), проте вартість договорів фінансового лізингу збільшилась на 32% до 12,97 млрд. грн.</a:t>
            </a:r>
            <a:endParaRPr lang="en-US" altLang="en-US" sz="1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89012782"/>
              </p:ext>
            </p:extLst>
          </p:nvPr>
        </p:nvGraphicFramePr>
        <p:xfrm>
          <a:off x="107504" y="1463675"/>
          <a:ext cx="8445946" cy="52776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24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8888" y="333375"/>
            <a:ext cx="6627812" cy="803275"/>
          </a:xfrm>
        </p:spPr>
        <p:txBody>
          <a:bodyPr/>
          <a:lstStyle/>
          <a:p>
            <a:r>
              <a:rPr lang="uk-UA" altLang="en-US" sz="1900" b="1" smtClean="0"/>
              <a:t>Вартість договорів фінансового лізингу за галузями, 2012-2017 (млн. грн.)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8888" y="333375"/>
            <a:ext cx="6627812" cy="803275"/>
          </a:xfrm>
        </p:spPr>
        <p:txBody>
          <a:bodyPr/>
          <a:lstStyle/>
          <a:p>
            <a:r>
              <a:rPr lang="uk-UA" altLang="en-US" sz="2100" b="1" dirty="0" smtClean="0"/>
              <a:t>Вартість договорів фінансового лізингу за обладнанням, 2012-2017 (млн. грн.)</a:t>
            </a:r>
          </a:p>
        </p:txBody>
      </p:sp>
      <p:graphicFrame>
        <p:nvGraphicFramePr>
          <p:cNvPr id="2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109892272"/>
              </p:ext>
            </p:extLst>
          </p:nvPr>
        </p:nvGraphicFramePr>
        <p:xfrm>
          <a:off x="179512" y="1282700"/>
          <a:ext cx="8677151" cy="545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 txBox="1">
            <a:spLocks noGrp="1"/>
          </p:cNvSpPr>
          <p:nvPr/>
        </p:nvSpPr>
        <p:spPr bwMode="auto">
          <a:xfrm>
            <a:off x="6954838" y="6399213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E34627F5-68DF-4638-8EB7-0F2D9F39D2FD}" type="slidenum">
              <a:rPr lang="ru-RU" altLang="en-US" sz="1200">
                <a:solidFill>
                  <a:srgbClr val="898989"/>
                </a:solidFill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ru-RU" altLang="en-US" sz="1200">
              <a:solidFill>
                <a:srgbClr val="898989"/>
              </a:solidFill>
            </a:endParaRPr>
          </a:p>
        </p:txBody>
      </p:sp>
      <p:sp>
        <p:nvSpPr>
          <p:cNvPr id="12291" name="Rectangle 5"/>
          <p:cNvSpPr>
            <a:spLocks noChangeArrowheads="1"/>
          </p:cNvSpPr>
          <p:nvPr/>
        </p:nvSpPr>
        <p:spPr bwMode="auto">
          <a:xfrm>
            <a:off x="250825" y="1125538"/>
            <a:ext cx="8569325" cy="598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909638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096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096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096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09638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096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096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096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09638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uk-UA" altLang="en-US" sz="1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uk-UA" altLang="en-US" sz="1800" b="1">
                <a:latin typeface="Arial" panose="020B0604020202020204" pitchFamily="34" charset="0"/>
                <a:cs typeface="Arial" panose="020B0604020202020204" pitchFamily="34" charset="0"/>
              </a:rPr>
              <a:t>Постанова Кабінету Міністрів України від</a:t>
            </a:r>
            <a:r>
              <a:rPr lang="ru-RU" altLang="en-US" sz="1800" b="1">
                <a:latin typeface="Arial" panose="020B0604020202020204" pitchFamily="34" charset="0"/>
                <a:cs typeface="Arial" panose="020B0604020202020204" pitchFamily="34" charset="0"/>
              </a:rPr>
              <a:t> 07.12.2016 № 913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uk-UA" altLang="en-US" sz="1800">
                <a:latin typeface="Arial" panose="020B0604020202020204" pitchFamily="34" charset="0"/>
                <a:cs typeface="Arial" panose="020B0604020202020204" pitchFamily="34" charset="0"/>
              </a:rPr>
              <a:t>“Про затвердження </a:t>
            </a:r>
            <a:r>
              <a:rPr lang="ru-RU" altLang="en-US" sz="1800">
                <a:latin typeface="Arial" panose="020B0604020202020204" pitchFamily="34" charset="0"/>
                <a:cs typeface="Arial" panose="020B0604020202020204" pitchFamily="34" charset="0"/>
              </a:rPr>
              <a:t>Ліцензійних умов провадження господарської діяльності з надання фінансових послуг”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ru-RU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ru-RU" altLang="en-US" sz="1800" b="1">
                <a:latin typeface="Arial" panose="020B0604020202020204" pitchFamily="34" charset="0"/>
              </a:rPr>
              <a:t>Розпорядження Держфінпослуг № 21 від 22.01.2004</a:t>
            </a:r>
            <a:r>
              <a:rPr lang="ru-RU" altLang="en-US" sz="1800">
                <a:latin typeface="Arial" panose="020B0604020202020204" pitchFamily="34" charset="0"/>
              </a:rPr>
              <a:t>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ru-RU" altLang="en-US" sz="1800">
                <a:latin typeface="Arial" panose="020B0604020202020204" pitchFamily="34" charset="0"/>
              </a:rPr>
              <a:t>«Про затвердження Положення про надання окремих фінансових послуг юридичними особами - суб'єктами господарювання, які за своїм правовим статусом не є фінансовими установами»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uk-UA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uk-UA" altLang="en-US" sz="1800" b="1">
                <a:latin typeface="Arial" panose="020B0604020202020204" pitchFamily="34" charset="0"/>
                <a:cs typeface="Arial" panose="020B0604020202020204" pitchFamily="34" charset="0"/>
              </a:rPr>
              <a:t>Розпорядження Нацкомфінпослуг від 19.04.2016 № 825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uk-UA" altLang="en-US" sz="1800">
                <a:latin typeface="Arial" panose="020B0604020202020204" pitchFamily="34" charset="0"/>
                <a:cs typeface="Arial" panose="020B0604020202020204" pitchFamily="34" charset="0"/>
              </a:rPr>
              <a:t>“Про затвердження Положення про розкриття фінансовими установами інформації в загальнодоступній інформаційній базі даних про фінансові установи та на веб-сайтах (веб-сторінках) фінансових установ та про внесення змін до Положення про Державний реєстр фінансових установ”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uk-UA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ru-RU" altLang="en-US" sz="1800" b="1">
                <a:latin typeface="Arial" panose="020B0604020202020204" pitchFamily="34" charset="0"/>
              </a:rPr>
              <a:t>проект розпорядження Нацкомфінпослуг</a:t>
            </a:r>
            <a:r>
              <a:rPr lang="ru-RU" altLang="en-US" sz="1800">
                <a:latin typeface="Arial" panose="020B0604020202020204" pitchFamily="34" charset="0"/>
              </a:rPr>
              <a:t> </a:t>
            </a:r>
            <a:r>
              <a:rPr lang="ru-RU" altLang="en-US" sz="1800" b="1">
                <a:latin typeface="Arial" panose="020B0604020202020204" pitchFamily="34" charset="0"/>
              </a:rPr>
              <a:t>від 23.01.2018 №26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r>
              <a:rPr lang="ru-RU" altLang="en-US" sz="1800">
                <a:latin typeface="Arial" panose="020B0604020202020204" pitchFamily="34" charset="0"/>
              </a:rPr>
              <a:t>«Про затвердження Положення про Реєстр осіб, які не є фінансовими установами, але мають право надавати окремі фінансові послуги»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uk-UA" altLang="en-US" sz="1800">
              <a:latin typeface="Arial" panose="020B0604020202020204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uk-UA" altLang="en-US" sz="800">
              <a:latin typeface="Arial" panose="020B0604020202020204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uk-UA" altLang="en-US" sz="800"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>
                <a:srgbClr val="188460"/>
              </a:buClr>
              <a:buFont typeface="Wingdings" panose="05000000000000000000" pitchFamily="2" charset="2"/>
              <a:buNone/>
            </a:pPr>
            <a:endParaRPr lang="uk-UA" altLang="en-US" sz="1400">
              <a:solidFill>
                <a:srgbClr val="188460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Заголовок 1"/>
          <p:cNvSpPr>
            <a:spLocks/>
          </p:cNvSpPr>
          <p:nvPr/>
        </p:nvSpPr>
        <p:spPr bwMode="auto">
          <a:xfrm>
            <a:off x="1258888" y="333375"/>
            <a:ext cx="6627812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uk-UA" altLang="en-US" sz="2400" b="1">
                <a:latin typeface="Cambria" panose="02040503050406030204" pitchFamily="18" charset="0"/>
              </a:rPr>
              <a:t>Регулювання діяльності на ринку фінансового лізингу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40"/>
          <p:cNvSpPr/>
          <p:nvPr/>
        </p:nvSpPr>
        <p:spPr>
          <a:xfrm>
            <a:off x="323850" y="1031875"/>
            <a:ext cx="8496300" cy="5502275"/>
          </a:xfrm>
          <a:prstGeom prst="rect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 dirty="0">
              <a:latin typeface="+mj-lt"/>
            </a:endParaRP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044575" y="209550"/>
            <a:ext cx="7777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b="1">
                <a:solidFill>
                  <a:srgbClr val="002060"/>
                </a:solidFill>
                <a:latin typeface="Calibri" panose="020F0502020204030204" pitchFamily="34" charset="0"/>
              </a:rPr>
              <a:t>НАЦІОНАЛЬНА КОМІСІЯ, ЩО ЗДІЙСНЮЄ ДЕРЖАВНЕ РЕГУЛЮВАННЯ У СФЕРІ РИНКІВ ФІНАНСОВИХ ПОСЛУГ</a:t>
            </a:r>
          </a:p>
        </p:txBody>
      </p:sp>
      <p:pic>
        <p:nvPicPr>
          <p:cNvPr id="13316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53975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Box 20"/>
          <p:cNvSpPr txBox="1">
            <a:spLocks noChangeArrowheads="1"/>
          </p:cNvSpPr>
          <p:nvPr/>
        </p:nvSpPr>
        <p:spPr bwMode="auto">
          <a:xfrm>
            <a:off x="8183563" y="85725"/>
            <a:ext cx="7556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000">
                <a:latin typeface="Calibri" panose="020F0502020204030204" pitchFamily="34" charset="0"/>
              </a:rPr>
              <a:t>Слайд  16</a:t>
            </a:r>
          </a:p>
        </p:txBody>
      </p:sp>
      <p:graphicFrame>
        <p:nvGraphicFramePr>
          <p:cNvPr id="7" name="Диаграмма 2"/>
          <p:cNvGraphicFramePr/>
          <p:nvPr>
            <p:extLst>
              <p:ext uri="{D42A27DB-BD31-4B8C-83A1-F6EECF244321}">
                <p14:modId xmlns:p14="http://schemas.microsoft.com/office/powerpoint/2010/main" val="1924551135"/>
              </p:ext>
            </p:extLst>
          </p:nvPr>
        </p:nvGraphicFramePr>
        <p:xfrm>
          <a:off x="2877886" y="1032536"/>
          <a:ext cx="6061317" cy="333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319" name="TextBox 1"/>
          <p:cNvSpPr txBox="1">
            <a:spLocks noChangeArrowheads="1"/>
          </p:cNvSpPr>
          <p:nvPr/>
        </p:nvSpPr>
        <p:spPr bwMode="auto">
          <a:xfrm>
            <a:off x="323850" y="1916113"/>
            <a:ext cx="251936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uk-UA" altLang="en-US" sz="1200" dirty="0">
                <a:solidFill>
                  <a:schemeClr val="tx2"/>
                </a:solidFill>
                <a:latin typeface="Arial Black" panose="020B0A04020102020204" pitchFamily="34" charset="0"/>
              </a:rPr>
              <a:t>Видано </a:t>
            </a:r>
            <a:r>
              <a:rPr lang="uk-UA" altLang="en-US" sz="1200" b="1" dirty="0">
                <a:solidFill>
                  <a:schemeClr val="tx2"/>
                </a:solidFill>
                <a:latin typeface="Arial Black" panose="020B0A04020102020204" pitchFamily="34" charset="0"/>
              </a:rPr>
              <a:t>2 181</a:t>
            </a:r>
            <a:r>
              <a:rPr lang="uk-UA" altLang="en-US" sz="1200" dirty="0">
                <a:solidFill>
                  <a:schemeClr val="tx2"/>
                </a:solidFill>
                <a:latin typeface="Arial Black" panose="020B0A04020102020204" pitchFamily="34" charset="0"/>
              </a:rPr>
              <a:t> ліцензію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uk-UA" altLang="en-US" sz="1200" dirty="0">
              <a:latin typeface="Arial Black" panose="020B0A04020102020204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uk-UA" altLang="en-US" sz="1200" dirty="0">
                <a:latin typeface="Arial Black" panose="020B0A04020102020204" pitchFamily="34" charset="0"/>
              </a:rPr>
              <a:t>Обсяг коштів, що надійшов до місцевих бюджетів за видані ліцензії перевищив </a:t>
            </a:r>
            <a:r>
              <a:rPr lang="uk-UA" altLang="en-US" sz="1200" b="1" dirty="0">
                <a:solidFill>
                  <a:schemeClr val="tx2"/>
                </a:solidFill>
                <a:latin typeface="Arial Black" panose="020B0A04020102020204" pitchFamily="34" charset="0"/>
              </a:rPr>
              <a:t>3,6 млн. грн.</a:t>
            </a:r>
            <a:endParaRPr lang="uk-UA" altLang="en-US" sz="1200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850" y="4513737"/>
            <a:ext cx="7975600" cy="2278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uk-UA" sz="1600" b="1" dirty="0">
                <a:solidFill>
                  <a:srgbClr val="FF0000"/>
                </a:solidFill>
                <a:latin typeface="+mj-lt"/>
              </a:rPr>
              <a:t>360</a:t>
            </a:r>
            <a:r>
              <a:rPr lang="uk-UA" sz="1600" dirty="0">
                <a:solidFill>
                  <a:srgbClr val="FF0000"/>
                </a:solidFill>
                <a:latin typeface="+mj-lt"/>
              </a:rPr>
              <a:t> рішень про анулювання ліцензій</a:t>
            </a:r>
            <a:r>
              <a:rPr lang="uk-UA" sz="1600" dirty="0">
                <a:latin typeface="+mj-lt"/>
              </a:rPr>
              <a:t>, </a:t>
            </a:r>
            <a:r>
              <a:rPr lang="uk-UA" sz="1400" dirty="0">
                <a:latin typeface="+mj-lt"/>
              </a:rPr>
              <a:t>у тому числі:</a:t>
            </a:r>
            <a:r>
              <a:rPr lang="uk-UA" sz="1600" dirty="0">
                <a:latin typeface="+mj-lt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</a:rPr>
              <a:t>       159 </a:t>
            </a:r>
            <a:r>
              <a:rPr lang="uk-UA" sz="1400" dirty="0">
                <a:latin typeface="+mj-lt"/>
              </a:rPr>
              <a:t> – у результаті здійснення заходів державного нагляду (контролю);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</a:rPr>
              <a:t>        201</a:t>
            </a:r>
            <a:r>
              <a:rPr lang="uk-UA" sz="1400" dirty="0">
                <a:latin typeface="+mj-lt"/>
              </a:rPr>
              <a:t> – за заявою ліцензіата та /або у зв’язку із переоформленням ліцензії;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latin typeface="+mj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uk-UA" sz="1600" b="1" dirty="0">
                <a:solidFill>
                  <a:schemeClr val="tx2"/>
                </a:solidFill>
                <a:latin typeface="+mj-lt"/>
              </a:rPr>
              <a:t>641</a:t>
            </a:r>
            <a:r>
              <a:rPr lang="uk-UA" sz="1600" dirty="0">
                <a:solidFill>
                  <a:schemeClr val="tx2"/>
                </a:solidFill>
                <a:latin typeface="+mj-lt"/>
              </a:rPr>
              <a:t> рішення про залишення заяв про отримання ліцензій без розгляду</a:t>
            </a:r>
            <a:r>
              <a:rPr lang="uk-UA" sz="1600" dirty="0">
                <a:latin typeface="+mj-lt"/>
              </a:rPr>
              <a:t>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uk-UA" sz="1600" dirty="0">
              <a:latin typeface="+mj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uk-UA" sz="1600" b="1" dirty="0">
                <a:solidFill>
                  <a:srgbClr val="FF0000"/>
                </a:solidFill>
                <a:latin typeface="+mj-lt"/>
              </a:rPr>
              <a:t>925</a:t>
            </a:r>
            <a:r>
              <a:rPr lang="uk-UA" sz="1600" dirty="0">
                <a:solidFill>
                  <a:srgbClr val="FF0000"/>
                </a:solidFill>
                <a:latin typeface="+mj-lt"/>
              </a:rPr>
              <a:t> рішень про відмову у видачі ліцензій</a:t>
            </a:r>
            <a:r>
              <a:rPr lang="uk-UA" sz="1400" dirty="0">
                <a:latin typeface="+mj-lt"/>
              </a:rPr>
              <a:t>, у тому числі: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>
                <a:latin typeface="+mj-lt"/>
              </a:rPr>
              <a:t>      </a:t>
            </a:r>
            <a:r>
              <a:rPr lang="uk-UA" sz="1400" b="1" dirty="0">
                <a:latin typeface="+mj-lt"/>
              </a:rPr>
              <a:t>895</a:t>
            </a:r>
            <a:r>
              <a:rPr lang="uk-UA" sz="1400" dirty="0">
                <a:latin typeface="+mj-lt"/>
              </a:rPr>
              <a:t> – внаслідок невідповідності ліцензійним умовам;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</a:rPr>
              <a:t>       30</a:t>
            </a:r>
            <a:r>
              <a:rPr lang="uk-UA" sz="1400" dirty="0">
                <a:latin typeface="+mj-lt"/>
              </a:rPr>
              <a:t> – надання заявником недостовірних даних</a:t>
            </a:r>
            <a:r>
              <a:rPr lang="uk-UA" sz="1600" dirty="0">
                <a:latin typeface="+mj-lt"/>
              </a:rPr>
              <a:t>.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68313" y="1238250"/>
            <a:ext cx="2493962" cy="338138"/>
          </a:xfrm>
          <a:prstGeom prst="rect">
            <a:avLst/>
          </a:prstGeom>
          <a:ln w="3175"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002060"/>
                </a:solidFill>
              </a:rPr>
              <a:t>ЛІЦЕНЗУВАННЯ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3"/>
          <p:cNvSpPr txBox="1">
            <a:spLocks noGrp="1"/>
          </p:cNvSpPr>
          <p:nvPr/>
        </p:nvSpPr>
        <p:spPr bwMode="auto">
          <a:xfrm>
            <a:off x="6954838" y="6399213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9D1AA080-46A5-4B42-8184-CC5D81DF5230}" type="slidenum">
              <a:rPr lang="ru-RU" altLang="en-US" sz="1200">
                <a:solidFill>
                  <a:srgbClr val="898989"/>
                </a:solidFill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ru-RU" altLang="en-US" sz="1200">
              <a:solidFill>
                <a:srgbClr val="898989"/>
              </a:solidFill>
            </a:endParaRPr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214313" y="1214438"/>
            <a:ext cx="8713787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1.01.2018 набув чинності Порядок надання звітності фінансовими компаніями, фінансовими установами – юридичними особами публічного права, довірчими товариствами, а також юридичними особами – суб'єктами господарювання, які за своїм правовим статусом не є фінансовими установами, але мають визначену законами та нормативно-правовими актами Держфінпослуг або Нацкомфінпослуг можливість надавати послуги з фінансового лізингу, затверджений розпорядженням Національної комісії, що здійснює державне регулювання у сфері ринків фінансових послуг від 26.09.2017  № 3840 та зареєстрований в Міністерстві юстиції України 24.10.2017 за № 1294/31162 (далі – Порядок).</a:t>
            </a:r>
            <a:endParaRPr lang="ru-RU" altLang="en-US" sz="180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Clr>
                <a:srgbClr val="FF9900"/>
              </a:buClr>
              <a:buFont typeface="Wingdings" panose="05000000000000000000" pitchFamily="2" charset="2"/>
              <a:buChar char="Ø"/>
            </a:pPr>
            <a:endParaRPr lang="uk-UA" altLang="en-US" sz="180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Відповідно до Порядку лізингодавці подають звітність, передбачену Порядком, в електронній формі з дотриманням вимог Закону України "Про електронні документи та електронний документообіг".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Обов'язковим реквізитом такої звітності є електронний цифровий підпис відповідно до Закону України "Про електронний цифровий підпис".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044575" y="188640"/>
            <a:ext cx="7777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b="1">
                <a:solidFill>
                  <a:srgbClr val="002060"/>
                </a:solidFill>
                <a:latin typeface="Calibri" panose="020F0502020204030204" pitchFamily="34" charset="0"/>
              </a:rPr>
              <a:t>НАЦІОНАЛЬНА КОМІСІЯ, ЩО ЗДІЙСНЮЄ ДЕРЖАВНЕ РЕГУЛЮВАННЯ У СФЕРІ РИНКІВ ФІНАНСОВИХ ПОСЛУГ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3"/>
          <p:cNvSpPr txBox="1">
            <a:spLocks noGrp="1"/>
          </p:cNvSpPr>
          <p:nvPr/>
        </p:nvSpPr>
        <p:spPr bwMode="auto">
          <a:xfrm>
            <a:off x="6954838" y="6399213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8B0459A-9D64-4F3F-B4B9-16F3B4E99528}" type="slidenum">
              <a:rPr lang="ru-RU" altLang="en-US" sz="1200">
                <a:solidFill>
                  <a:srgbClr val="898989"/>
                </a:solidFill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ru-RU" altLang="en-US" sz="1200">
              <a:solidFill>
                <a:srgbClr val="898989"/>
              </a:solidFill>
            </a:endParaRP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214313" y="1214438"/>
            <a:ext cx="8713787" cy="476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Звітність лізингодавців заповнюється в онлайн режимі та подається через програмний продукт «Комплексна інформаційна система Нацкомфінпослуг» (далі – КІС), розміщений на головній веб-сторінці Нацкомфінпослуг. (</a:t>
            </a:r>
            <a:r>
              <a:rPr lang="ru-RU" altLang="en-US" sz="1800">
                <a:latin typeface="Tahoma" panose="020B0604030504040204" pitchFamily="34" charset="0"/>
                <a:hlinkClick r:id="rId2"/>
              </a:rPr>
              <a:t>http://www.kis.nfp.gov.ua</a:t>
            </a:r>
            <a:r>
              <a:rPr lang="ru-RU" altLang="en-US" sz="1800">
                <a:latin typeface="Tahoma" panose="020B0604030504040204" pitchFamily="34" charset="0"/>
              </a:rPr>
              <a:t>).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en-US" sz="1800">
              <a:latin typeface="Tahoma" panose="020B060403050404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Для заповнення звітності в КІС лізингодавцям необхідно провести активізацію на веб-сайті Нацкомфінпослуг, шляхом створення реєстраційної картки в системі КІС.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en-US" sz="1800">
              <a:latin typeface="Tahoma" panose="020B060403050404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Після цого звернутися листом до Нацкомфінпослуг із проханням видачі логіну та пароля користувача для доступу до КІС.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en-US" sz="1800">
              <a:latin typeface="Tahoma" panose="020B060403050404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Лист складається в довільній формі, в якому необхідно підтвердити інформацію, внесену в систему КІС, та вказати спосіб отримання логіну та пароля користувача. При підготовці листа є можливість скористатись послугами «Електронної канцелярії» на веб-сторінці Нацкомфінпослуг (</a:t>
            </a:r>
            <a:r>
              <a:rPr lang="ru-RU" altLang="en-US" sz="1800">
                <a:latin typeface="Tahoma" panose="020B0604030504040204" pitchFamily="34" charset="0"/>
                <a:hlinkClick r:id="rId3"/>
              </a:rPr>
              <a:t>https://www.nfp.gov.ua/ua/Elektronna-vzaiemodiia.html</a:t>
            </a:r>
            <a:r>
              <a:rPr lang="ru-RU" altLang="en-US" sz="1800">
                <a:latin typeface="Tahoma" panose="020B0604030504040204" pitchFamily="34" charset="0"/>
              </a:rPr>
              <a:t>).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044575" y="209550"/>
            <a:ext cx="7777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b="1">
                <a:solidFill>
                  <a:srgbClr val="002060"/>
                </a:solidFill>
                <a:latin typeface="Calibri" panose="020F0502020204030204" pitchFamily="34" charset="0"/>
              </a:rPr>
              <a:t>НАЦІОНАЛЬНА КОМІСІЯ, ЩО ЗДІЙСНЮЄ ДЕРЖАВНЕ РЕГУЛЮВАННЯ У СФЕРІ РИНКІВ ФІНАНСОВИХ ПОСЛУГ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 txBox="1">
            <a:spLocks noGrp="1"/>
          </p:cNvSpPr>
          <p:nvPr/>
        </p:nvSpPr>
        <p:spPr bwMode="auto">
          <a:xfrm>
            <a:off x="6954838" y="6399213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E00DDA24-365B-4F05-B689-75AF4001D36A}" type="slidenum">
              <a:rPr lang="ru-RU" altLang="en-US" sz="1200">
                <a:solidFill>
                  <a:srgbClr val="898989"/>
                </a:solidFill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ru-RU" altLang="en-US" sz="1200">
              <a:solidFill>
                <a:srgbClr val="898989"/>
              </a:solidFill>
            </a:endParaRPr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214313" y="1214438"/>
            <a:ext cx="8713787" cy="503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Реалізація можливості підписання пакетів звітності електронним цифровим підписом здійснюється через акредитовані центри сертифікації ключів з такого переліку спеціалізованих установ: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Акредитований центр сертифікації ключів Інформаційно-довідкового департаменту ДФС;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Акредитований центр сертифікації ключів органів юстиції України;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ТОВ "АРТ-Мастер";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ТОВ "Ключові системи";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ДП "Українські спеціалізовані системи";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Державна казначейська служба;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Укрзалізниця;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ПАТ КБ "Приватбанк";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НБУ;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Укрсіббанк.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en-US" sz="1800">
              <a:latin typeface="Tahoma" panose="020B060403050404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Звітність </a:t>
            </a:r>
            <a:r>
              <a:rPr lang="ru-RU" altLang="en-US" sz="1800" b="1">
                <a:latin typeface="Tahoma" panose="020B0604030504040204" pitchFamily="34" charset="0"/>
              </a:rPr>
              <a:t>лізингодаців, </a:t>
            </a:r>
            <a:r>
              <a:rPr lang="ru-RU" altLang="en-US" sz="1800">
                <a:latin typeface="Tahoma" panose="020B0604030504040204" pitchFamily="34" charset="0"/>
              </a:rPr>
              <a:t>надіслана поштовим зв’язком або подана до служби діловодства Нацкомфінпослуг у паперовому вигляді, буде вважатися такою, що не відповідає Порядку, з подальшим застосуванням відповідних заходів впливу.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044575" y="209550"/>
            <a:ext cx="7777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b="1">
                <a:solidFill>
                  <a:srgbClr val="002060"/>
                </a:solidFill>
                <a:latin typeface="Calibri" panose="020F0502020204030204" pitchFamily="34" charset="0"/>
              </a:rPr>
              <a:t>НАЦІОНАЛЬНА КОМІСІЯ, ЩО ЗДІЙСНЮЄ ДЕРЖАВНЕ РЕГУЛЮВАННЯ У СФЕРІ РИНКІВ ФІНАНСОВИХ ПОСЛУГ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40"/>
          <p:cNvSpPr/>
          <p:nvPr/>
        </p:nvSpPr>
        <p:spPr>
          <a:xfrm>
            <a:off x="338138" y="1090613"/>
            <a:ext cx="8496300" cy="4498975"/>
          </a:xfrm>
          <a:prstGeom prst="rect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044575" y="209550"/>
            <a:ext cx="7777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b="1">
                <a:solidFill>
                  <a:srgbClr val="002060"/>
                </a:solidFill>
                <a:latin typeface="Calibri" panose="020F0502020204030204" pitchFamily="34" charset="0"/>
              </a:rPr>
              <a:t>НАЦІОНАЛЬНА КОМІСІЯ, ЩО ЗДІЙСНЮЄ ДЕРЖАВНЕ РЕГУЛЮВАННЯ У СФЕРІ РИНКІВ ФІНАНСОВИХ ПОСЛУГ</a:t>
            </a:r>
          </a:p>
        </p:txBody>
      </p:sp>
      <p:pic>
        <p:nvPicPr>
          <p:cNvPr id="17412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53975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20"/>
          <p:cNvSpPr txBox="1">
            <a:spLocks noChangeArrowheads="1"/>
          </p:cNvSpPr>
          <p:nvPr/>
        </p:nvSpPr>
        <p:spPr bwMode="auto">
          <a:xfrm>
            <a:off x="8183563" y="85725"/>
            <a:ext cx="7556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000">
                <a:latin typeface="Calibri" panose="020F0502020204030204" pitchFamily="34" charset="0"/>
              </a:rPr>
              <a:t>Слайд  18</a:t>
            </a:r>
          </a:p>
        </p:txBody>
      </p:sp>
      <p:graphicFrame>
        <p:nvGraphicFramePr>
          <p:cNvPr id="6" name="Диаграмма 16385"/>
          <p:cNvGraphicFramePr/>
          <p:nvPr>
            <p:extLst>
              <p:ext uri="{D42A27DB-BD31-4B8C-83A1-F6EECF244321}">
                <p14:modId xmlns:p14="http://schemas.microsoft.com/office/powerpoint/2010/main" val="3104331206"/>
              </p:ext>
            </p:extLst>
          </p:nvPr>
        </p:nvGraphicFramePr>
        <p:xfrm>
          <a:off x="337930" y="1273316"/>
          <a:ext cx="8483353" cy="4606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415" name="Прямокутник 1"/>
          <p:cNvSpPr>
            <a:spLocks noChangeArrowheads="1"/>
          </p:cNvSpPr>
          <p:nvPr/>
        </p:nvSpPr>
        <p:spPr bwMode="auto">
          <a:xfrm>
            <a:off x="539750" y="5729288"/>
            <a:ext cx="8221663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000" dirty="0">
                <a:latin typeface="+mj-lt"/>
              </a:rPr>
              <a:t>За 2017 рік за результатами пруденційного нагляду за лізингодавцями складено 12</a:t>
            </a:r>
            <a:r>
              <a:rPr lang="en-US" altLang="en-US" sz="1000" dirty="0">
                <a:latin typeface="+mj-lt"/>
              </a:rPr>
              <a:t>5</a:t>
            </a:r>
            <a:r>
              <a:rPr lang="uk-UA" altLang="en-US" sz="1000" dirty="0">
                <a:latin typeface="+mj-lt"/>
              </a:rPr>
              <a:t> актів про правопорушення</a:t>
            </a:r>
            <a:r>
              <a:rPr lang="en-US" altLang="en-US" sz="1000" dirty="0">
                <a:latin typeface="+mj-lt"/>
              </a:rPr>
              <a:t> 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</a:t>
            </a:r>
            <a:r>
              <a:rPr lang="en-US" altLang="en-US" sz="1000" dirty="0">
                <a:latin typeface="+mj-lt"/>
              </a:rPr>
              <a:t> 251)</a:t>
            </a:r>
            <a:r>
              <a:rPr lang="uk-UA" altLang="en-US" sz="1000" dirty="0">
                <a:latin typeface="+mj-lt"/>
              </a:rPr>
              <a:t>, в </a:t>
            </a:r>
            <a:r>
              <a:rPr lang="uk-UA" altLang="en-US" sz="1000" dirty="0" err="1">
                <a:latin typeface="+mj-lt"/>
              </a:rPr>
              <a:t>т.ч</a:t>
            </a:r>
            <a:r>
              <a:rPr lang="uk-UA" altLang="en-US" sz="1000" dirty="0">
                <a:latin typeface="+mj-lt"/>
              </a:rPr>
              <a:t>. за порушення термінів подачі звітності – 98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211</a:t>
            </a:r>
            <a:r>
              <a:rPr lang="en-US" altLang="en-US" sz="1000" dirty="0">
                <a:latin typeface="+mj-lt"/>
              </a:rPr>
              <a:t>)</a:t>
            </a:r>
            <a:r>
              <a:rPr lang="uk-UA" altLang="en-US" sz="1000" dirty="0">
                <a:latin typeface="+mj-lt"/>
              </a:rPr>
              <a:t>, за </a:t>
            </a:r>
            <a:r>
              <a:rPr lang="uk-UA" altLang="en-US" sz="1000" dirty="0" err="1">
                <a:latin typeface="+mj-lt"/>
              </a:rPr>
              <a:t>неподачу</a:t>
            </a:r>
            <a:r>
              <a:rPr lang="uk-UA" altLang="en-US" sz="1000" dirty="0">
                <a:latin typeface="+mj-lt"/>
              </a:rPr>
              <a:t> звітності – 28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54</a:t>
            </a:r>
            <a:r>
              <a:rPr lang="en-US" altLang="en-US" sz="1000" dirty="0">
                <a:latin typeface="+mj-lt"/>
              </a:rPr>
              <a:t>)</a:t>
            </a:r>
            <a:r>
              <a:rPr lang="uk-UA" altLang="en-US" sz="1000" dirty="0">
                <a:latin typeface="+mj-lt"/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000" dirty="0">
                <a:latin typeface="+mj-lt"/>
              </a:rPr>
              <a:t>Застосовано 125 заходів  впливу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</a:t>
            </a:r>
            <a:r>
              <a:rPr lang="en-US" altLang="en-US" sz="1000" dirty="0">
                <a:latin typeface="+mj-lt"/>
              </a:rPr>
              <a:t> 2</a:t>
            </a:r>
            <a:r>
              <a:rPr lang="uk-UA" altLang="en-US" sz="1000" dirty="0">
                <a:latin typeface="+mj-lt"/>
              </a:rPr>
              <a:t>51</a:t>
            </a:r>
            <a:r>
              <a:rPr lang="en-US" altLang="en-US" sz="1000" dirty="0">
                <a:latin typeface="+mj-lt"/>
              </a:rPr>
              <a:t>)</a:t>
            </a:r>
            <a:r>
              <a:rPr lang="uk-UA" altLang="en-US" sz="1000" dirty="0">
                <a:latin typeface="+mj-lt"/>
              </a:rPr>
              <a:t>, в </a:t>
            </a:r>
            <a:r>
              <a:rPr lang="uk-UA" altLang="en-US" sz="1000" dirty="0" err="1">
                <a:latin typeface="+mj-lt"/>
              </a:rPr>
              <a:t>т.ч</a:t>
            </a:r>
            <a:r>
              <a:rPr lang="uk-UA" altLang="en-US" sz="1000" dirty="0">
                <a:latin typeface="+mj-lt"/>
              </a:rPr>
              <a:t>. 72 – вилучено з реєстру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78</a:t>
            </a:r>
            <a:r>
              <a:rPr lang="en-US" altLang="en-US" sz="1000" dirty="0">
                <a:latin typeface="+mj-lt"/>
              </a:rPr>
              <a:t>)</a:t>
            </a:r>
            <a:r>
              <a:rPr lang="uk-UA" altLang="en-US" sz="1000" dirty="0">
                <a:latin typeface="+mj-lt"/>
              </a:rPr>
              <a:t>,  застосовано штрафних санкцій – 101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172</a:t>
            </a:r>
            <a:r>
              <a:rPr lang="en-US" altLang="en-US" sz="1000" dirty="0">
                <a:latin typeface="+mj-lt"/>
              </a:rPr>
              <a:t>) </a:t>
            </a:r>
            <a:r>
              <a:rPr lang="uk-UA" altLang="en-US" sz="1000" dirty="0">
                <a:latin typeface="+mj-lt"/>
              </a:rPr>
              <a:t>на суму 884,0  тис.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2308,6 </a:t>
            </a:r>
            <a:r>
              <a:rPr lang="uk-UA" altLang="en-US" sz="1000" dirty="0" err="1">
                <a:latin typeface="+mj-lt"/>
              </a:rPr>
              <a:t>тис.грн</a:t>
            </a:r>
            <a:r>
              <a:rPr lang="uk-UA" altLang="en-US" sz="1000" dirty="0">
                <a:latin typeface="+mj-lt"/>
              </a:rPr>
              <a:t>.</a:t>
            </a:r>
            <a:r>
              <a:rPr lang="en-US" altLang="en-US" sz="1000" dirty="0">
                <a:latin typeface="+mj-lt"/>
              </a:rPr>
              <a:t>)</a:t>
            </a:r>
            <a:endParaRPr lang="uk-UA" altLang="en-US" sz="1000" dirty="0">
              <a:latin typeface="+mj-lt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000" dirty="0">
                <a:latin typeface="+mj-lt"/>
              </a:rPr>
              <a:t>За 2017 рік надійшло 58 звернень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74), складено 36 актів про правопорушення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11) та винесено 34 постанов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 2</a:t>
            </a:r>
            <a:r>
              <a:rPr lang="en-US" altLang="en-US" sz="1000" dirty="0">
                <a:latin typeface="+mj-lt"/>
              </a:rPr>
              <a:t>016 </a:t>
            </a:r>
            <a:r>
              <a:rPr lang="uk-UA" altLang="en-US" sz="1000" dirty="0">
                <a:latin typeface="+mj-lt"/>
              </a:rPr>
              <a:t>р. – 11) на суму 443,7 тис грн. </a:t>
            </a:r>
            <a:r>
              <a:rPr lang="en-US" altLang="en-US" sz="1000" dirty="0">
                <a:latin typeface="+mj-lt"/>
              </a:rPr>
              <a:t>(</a:t>
            </a:r>
            <a:r>
              <a:rPr lang="uk-UA" altLang="en-US" sz="1000" dirty="0">
                <a:latin typeface="+mj-lt"/>
              </a:rPr>
              <a:t>за</a:t>
            </a:r>
            <a:r>
              <a:rPr lang="en-US" altLang="en-US" sz="1000" dirty="0">
                <a:latin typeface="+mj-lt"/>
              </a:rPr>
              <a:t> 2016 </a:t>
            </a:r>
            <a:r>
              <a:rPr lang="uk-UA" altLang="en-US" sz="1000" dirty="0">
                <a:latin typeface="+mj-lt"/>
              </a:rPr>
              <a:t>р. – 110,5 тис грн.).</a:t>
            </a:r>
            <a:r>
              <a:rPr lang="uk-UA" altLang="en-US" sz="1800" dirty="0">
                <a:latin typeface="+mj-lt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0"/>
          <p:cNvSpPr/>
          <p:nvPr/>
        </p:nvSpPr>
        <p:spPr>
          <a:xfrm>
            <a:off x="323850" y="1106488"/>
            <a:ext cx="8496300" cy="5500687"/>
          </a:xfrm>
          <a:prstGeom prst="rect">
            <a:avLst/>
          </a:prstGeom>
          <a:ln w="31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044575" y="209550"/>
            <a:ext cx="77771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600" b="1">
                <a:solidFill>
                  <a:srgbClr val="002060"/>
                </a:solidFill>
                <a:latin typeface="Calibri" panose="020F0502020204030204" pitchFamily="34" charset="0"/>
              </a:rPr>
              <a:t>НАЦІОНАЛЬНА КОМІСІЯ, ЩО ЗДІЙСНЮЄ ДЕРЖАВНЕ РЕГУЛЮВАННЯ У СФЕРІ РИНКІВ ФІНАНСОВИХ ПОСЛУГ</a:t>
            </a:r>
          </a:p>
        </p:txBody>
      </p:sp>
      <p:pic>
        <p:nvPicPr>
          <p:cNvPr id="1843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539750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8183563" y="85725"/>
            <a:ext cx="7556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1000">
                <a:latin typeface="Calibri" panose="020F0502020204030204" pitchFamily="34" charset="0"/>
              </a:rPr>
              <a:t>Слайд  27</a:t>
            </a:r>
          </a:p>
        </p:txBody>
      </p:sp>
      <p:sp>
        <p:nvSpPr>
          <p:cNvPr id="14" name="Скругленный прямоугольник 15"/>
          <p:cNvSpPr>
            <a:spLocks noChangeArrowheads="1"/>
          </p:cNvSpPr>
          <p:nvPr/>
        </p:nvSpPr>
        <p:spPr bwMode="auto">
          <a:xfrm>
            <a:off x="711200" y="1263650"/>
            <a:ext cx="7524750" cy="509588"/>
          </a:xfrm>
          <a:prstGeom prst="roundRect">
            <a:avLst>
              <a:gd name="adj" fmla="val 16667"/>
            </a:avLst>
          </a:prstGeom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6" tIns="45719" rIns="91436" bIns="45719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2"/>
                </a:solidFill>
              </a:rPr>
              <a:t>Питання, що потребують вирішення у 2018 році: </a:t>
            </a:r>
          </a:p>
        </p:txBody>
      </p:sp>
      <p:sp>
        <p:nvSpPr>
          <p:cNvPr id="15" name="Скругленный прямоугольник 15"/>
          <p:cNvSpPr>
            <a:spLocks noChangeArrowheads="1"/>
          </p:cNvSpPr>
          <p:nvPr/>
        </p:nvSpPr>
        <p:spPr bwMode="auto">
          <a:xfrm>
            <a:off x="468313" y="2057400"/>
            <a:ext cx="8237537" cy="4248150"/>
          </a:xfrm>
          <a:prstGeom prst="roundRect">
            <a:avLst>
              <a:gd name="adj" fmla="val 16667"/>
            </a:avLst>
          </a:prstGeom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6" tIns="45719" rIns="91436" bIns="45719" anchor="ctr"/>
          <a:lstStyle>
            <a:lvl1pPr marL="2857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uk-UA" altLang="en-US" sz="1600" dirty="0" smtClean="0">
                <a:latin typeface="Cambria" panose="02040503050406030204" pitchFamily="18" charset="0"/>
              </a:rPr>
              <a:t>посилення (розбудова) інституціональної спроможності регулятора з урахуванням стандартів на рівні, прийнятих у країнах-членах ЄС, та процедур діяльності за світовими зразками;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endParaRPr lang="uk-UA" altLang="en-US" sz="1600" dirty="0" smtClean="0">
              <a:latin typeface="Cambria" panose="02040503050406030204" pitchFamily="18" charset="0"/>
            </a:endParaRP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ru-RU" altLang="en-US" sz="1600" dirty="0" err="1" smtClean="0">
                <a:latin typeface="Cambria" panose="02040503050406030204" pitchFamily="18" charset="0"/>
              </a:rPr>
              <a:t>запровадження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ефективних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механізмів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виведення</a:t>
            </a:r>
            <a:r>
              <a:rPr lang="ru-RU" altLang="en-US" sz="1600" dirty="0" smtClean="0">
                <a:latin typeface="Cambria" panose="02040503050406030204" pitchFamily="18" charset="0"/>
              </a:rPr>
              <a:t> з ринку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проблемних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фінансових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установ</a:t>
            </a:r>
            <a:r>
              <a:rPr lang="ru-RU" altLang="en-US" sz="1600" dirty="0" smtClean="0">
                <a:latin typeface="Cambria" panose="02040503050406030204" pitchFamily="18" charset="0"/>
              </a:rPr>
              <a:t>,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які</a:t>
            </a:r>
            <a:r>
              <a:rPr lang="ru-RU" altLang="en-US" sz="1600" dirty="0" smtClean="0">
                <a:latin typeface="Cambria" panose="02040503050406030204" pitchFamily="18" charset="0"/>
              </a:rPr>
              <a:t> не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виконують</a:t>
            </a:r>
            <a:r>
              <a:rPr lang="ru-RU" altLang="en-US" sz="1600" dirty="0" smtClean="0">
                <a:latin typeface="Cambria" panose="02040503050406030204" pitchFamily="18" charset="0"/>
              </a:rPr>
              <a:t> та</a:t>
            </a:r>
            <a:r>
              <a:rPr lang="uk-UA" altLang="en-US" sz="1600" dirty="0" smtClean="0">
                <a:latin typeface="Cambria" panose="02040503050406030204" pitchFamily="18" charset="0"/>
              </a:rPr>
              <a:t>/або</a:t>
            </a:r>
            <a:r>
              <a:rPr lang="ru-RU" altLang="en-US" sz="1600" dirty="0" smtClean="0">
                <a:latin typeface="Cambria" panose="02040503050406030204" pitchFamily="18" charset="0"/>
              </a:rPr>
              <a:t> не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мають</a:t>
            </a:r>
            <a:r>
              <a:rPr lang="ru-RU" altLang="en-US" sz="1600" dirty="0" smtClean="0">
                <a:latin typeface="Cambria" panose="02040503050406030204" pitchFamily="18" charset="0"/>
              </a:rPr>
              <a:t> на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меті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виконувати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uk-UA" altLang="en-US" sz="1600" dirty="0" smtClean="0">
                <a:latin typeface="Cambria" panose="02040503050406030204" pitchFamily="18" charset="0"/>
              </a:rPr>
              <a:t>зобов’язання за договорами про надання фінансових послуг </a:t>
            </a:r>
            <a:r>
              <a:rPr lang="ru-RU" altLang="en-US" sz="1600" dirty="0" smtClean="0">
                <a:latin typeface="Cambria" panose="02040503050406030204" pitchFamily="18" charset="0"/>
              </a:rPr>
              <a:t>і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створюють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суттєві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системні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ризики</a:t>
            </a:r>
            <a:r>
              <a:rPr lang="ru-RU" altLang="en-US" sz="1600" dirty="0" smtClean="0">
                <a:latin typeface="Cambria" panose="02040503050406030204" pitchFamily="18" charset="0"/>
              </a:rPr>
              <a:t> для ринку</a:t>
            </a:r>
            <a:r>
              <a:rPr lang="uk-UA" altLang="en-US" sz="1600" dirty="0" smtClean="0">
                <a:latin typeface="Cambria" panose="02040503050406030204" pitchFamily="18" charset="0"/>
              </a:rPr>
              <a:t>;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endParaRPr lang="uk-UA" altLang="en-US" sz="1600" dirty="0" smtClean="0">
              <a:latin typeface="Cambria" panose="02040503050406030204" pitchFamily="18" charset="0"/>
            </a:endParaRP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ru-RU" altLang="en-US" sz="1600" dirty="0" err="1" smtClean="0">
                <a:latin typeface="Cambria" panose="02040503050406030204" pitchFamily="18" charset="0"/>
              </a:rPr>
              <a:t>створення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компенсаційних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механізмів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захисту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споживачів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небанківських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фінансових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послуг</a:t>
            </a:r>
            <a:r>
              <a:rPr lang="uk-UA" altLang="en-US" sz="1600" dirty="0" smtClean="0">
                <a:latin typeface="Cambria" panose="02040503050406030204" pitchFamily="18" charset="0"/>
              </a:rPr>
              <a:t>;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endParaRPr lang="uk-UA" altLang="en-US" sz="1600" dirty="0" smtClean="0">
              <a:latin typeface="Cambria" panose="02040503050406030204" pitchFamily="18" charset="0"/>
            </a:endParaRP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uk-UA" altLang="en-US" sz="1600" dirty="0" smtClean="0">
                <a:latin typeface="Cambria" panose="02040503050406030204" pitchFamily="18" charset="0"/>
              </a:rPr>
              <a:t>посилення вимог щодо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відповідальності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власників</a:t>
            </a:r>
            <a:r>
              <a:rPr lang="ru-RU" altLang="en-US" sz="1600" dirty="0" smtClean="0">
                <a:latin typeface="Cambria" panose="02040503050406030204" pitchFamily="18" charset="0"/>
              </a:rPr>
              <a:t> та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керівників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небанківських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фінансових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установ</a:t>
            </a:r>
            <a:r>
              <a:rPr lang="ru-RU" altLang="en-US" sz="1600" dirty="0" smtClean="0">
                <a:latin typeface="Cambria" panose="02040503050406030204" pitchFamily="18" charset="0"/>
              </a:rPr>
              <a:t> за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скоєні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злочини</a:t>
            </a:r>
            <a:r>
              <a:rPr lang="ru-RU" altLang="en-US" sz="1600" dirty="0" smtClean="0">
                <a:latin typeface="Cambria" panose="02040503050406030204" pitchFamily="18" charset="0"/>
              </a:rPr>
              <a:t> на ринках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фінансових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послуг</a:t>
            </a:r>
            <a:r>
              <a:rPr lang="uk-UA" altLang="en-US" sz="1600" dirty="0" smtClean="0">
                <a:latin typeface="Cambria" panose="02040503050406030204" pitchFamily="18" charset="0"/>
              </a:rPr>
              <a:t>; </a:t>
            </a: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endParaRPr lang="uk-UA" altLang="en-US" sz="1600" dirty="0" smtClean="0">
              <a:latin typeface="Cambria" panose="02040503050406030204" pitchFamily="18" charset="0"/>
            </a:endParaRPr>
          </a:p>
          <a:p>
            <a:pPr algn="just" eaLnBrk="1" hangingPunct="1">
              <a:buFont typeface="Wingdings" panose="05000000000000000000" pitchFamily="2" charset="2"/>
              <a:buChar char="ü"/>
              <a:defRPr/>
            </a:pPr>
            <a:r>
              <a:rPr lang="ru-RU" altLang="en-US" sz="1600" dirty="0" err="1" smtClean="0">
                <a:latin typeface="Cambria" panose="02040503050406030204" pitchFamily="18" charset="0"/>
              </a:rPr>
              <a:t>посилення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взаємодії</a:t>
            </a:r>
            <a:r>
              <a:rPr lang="ru-RU" altLang="en-US" sz="1600" dirty="0" smtClean="0">
                <a:latin typeface="Cambria" panose="02040503050406030204" pitchFamily="18" charset="0"/>
              </a:rPr>
              <a:t> з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іншими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державними</a:t>
            </a:r>
            <a:r>
              <a:rPr lang="ru-RU" altLang="en-US" sz="1600" dirty="0" smtClean="0">
                <a:latin typeface="Cambria" panose="02040503050406030204" pitchFamily="18" charset="0"/>
              </a:rPr>
              <a:t> органами у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частині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запобігання</a:t>
            </a:r>
            <a:r>
              <a:rPr lang="ru-RU" altLang="en-US" sz="1600" dirty="0" smtClean="0">
                <a:latin typeface="Cambria" panose="02040503050406030204" pitchFamily="18" charset="0"/>
              </a:rPr>
              <a:t> та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недопущення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порушень</a:t>
            </a:r>
            <a:r>
              <a:rPr lang="ru-RU" altLang="en-US" sz="1600" dirty="0" smtClean="0">
                <a:latin typeface="Cambria" panose="02040503050406030204" pitchFamily="18" charset="0"/>
              </a:rPr>
              <a:t> на ринках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фінансових</a:t>
            </a:r>
            <a:r>
              <a:rPr lang="ru-RU" altLang="en-US" sz="1600" dirty="0" smtClean="0">
                <a:latin typeface="Cambria" panose="02040503050406030204" pitchFamily="18" charset="0"/>
              </a:rPr>
              <a:t> </a:t>
            </a:r>
            <a:r>
              <a:rPr lang="ru-RU" altLang="en-US" sz="1600" dirty="0" err="1" smtClean="0">
                <a:latin typeface="Cambria" panose="02040503050406030204" pitchFamily="18" charset="0"/>
              </a:rPr>
              <a:t>послуг</a:t>
            </a:r>
            <a:r>
              <a:rPr lang="uk-UA" altLang="en-US" sz="1600" dirty="0" smtClean="0">
                <a:latin typeface="Cambria" panose="020405030504060302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125538"/>
            <a:ext cx="5419725" cy="491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4"/>
          <p:cNvSpPr txBox="1">
            <a:spLocks noChangeArrowheads="1"/>
          </p:cNvSpPr>
          <p:nvPr/>
        </p:nvSpPr>
        <p:spPr bwMode="auto">
          <a:xfrm>
            <a:off x="501650" y="2454275"/>
            <a:ext cx="83185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6800" tIns="38400" rIns="76800" bIns="38400">
            <a:spAutoFit/>
          </a:bodyPr>
          <a:lstStyle>
            <a:lvl1pPr defTabSz="768350"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7683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7683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7683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7683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7683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7683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7683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7683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400" b="1"/>
              <a:t>Шановні учасники ринку фінансового лізингу!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uk-UA" altLang="en-US" sz="2400" b="1"/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>
                <a:latin typeface="Cambria" panose="02040503050406030204" pitchFamily="18" charset="0"/>
              </a:rPr>
              <a:t>Нам дуже важлива Ваша думка.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>
                <a:latin typeface="Cambria" panose="02040503050406030204" pitchFamily="18" charset="0"/>
              </a:rPr>
              <a:t>Будемо вдячні за Ваші пропозиції щодо розвитку фінансового лізингу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en-US" sz="2000">
                <a:latin typeface="Cambria" panose="02040503050406030204" pitchFamily="18" charset="0"/>
              </a:rPr>
              <a:t>Всі побажання та пропозиції Ви можете залишити за адресою</a:t>
            </a:r>
            <a:r>
              <a:rPr lang="ru-RU" altLang="en-US" sz="2000">
                <a:latin typeface="Cambria" panose="02040503050406030204" pitchFamily="18" charset="0"/>
              </a:rPr>
              <a:t>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Cambria" panose="02040503050406030204" pitchFamily="18" charset="0"/>
              </a:rPr>
              <a:t>01001, м. Київ-1, вулиця Б. Грінченка, 3</a:t>
            </a:r>
            <a:br>
              <a:rPr lang="ru-RU" altLang="en-US" sz="1800">
                <a:latin typeface="Cambria" panose="02040503050406030204" pitchFamily="18" charset="0"/>
              </a:rPr>
            </a:br>
            <a:r>
              <a:rPr lang="ru-RU" altLang="en-US" sz="1800">
                <a:latin typeface="Cambria" panose="02040503050406030204" pitchFamily="18" charset="0"/>
              </a:rPr>
              <a:t>(Нацкомфінпослуг)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</a:rPr>
              <a:t>Тел.: </a:t>
            </a:r>
            <a:r>
              <a:rPr lang="ru-RU" altLang="en-US" sz="1800">
                <a:latin typeface="Tahoma" panose="020B0604030504040204" pitchFamily="34" charset="0"/>
                <a:hlinkClick r:id="rId3"/>
              </a:rPr>
              <a:t>+38 (044) 234-39-46</a:t>
            </a:r>
            <a:r>
              <a:rPr lang="ru-RU" altLang="en-US" sz="1800">
                <a:latin typeface="Tahoma" panose="020B0604030504040204" pitchFamily="34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1800">
                <a:latin typeface="Tahoma" panose="020B0604030504040204" pitchFamily="34" charset="0"/>
                <a:hlinkClick r:id="rId4"/>
              </a:rPr>
              <a:t>office@nfp.gov.ua</a:t>
            </a:r>
            <a:r>
              <a:rPr lang="ru-RU" altLang="en-US" sz="1800">
                <a:latin typeface="Tahoma" panose="020B060403050404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11983</TotalTime>
  <Words>1331</Words>
  <Application>Microsoft Office PowerPoint</Application>
  <PresentationFormat>On-screen Show (4:3)</PresentationFormat>
  <Paragraphs>194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Tahoma</vt:lpstr>
      <vt:lpstr>Arial</vt:lpstr>
      <vt:lpstr>Times New Roman</vt:lpstr>
      <vt:lpstr>Wingdings 2</vt:lpstr>
      <vt:lpstr>Calibri</vt:lpstr>
      <vt:lpstr>Constantia</vt:lpstr>
      <vt:lpstr>Cambria</vt:lpstr>
      <vt:lpstr>Wingdings</vt:lpstr>
      <vt:lpstr>HDOfficeLightV0</vt:lpstr>
      <vt:lpstr>PowerPoint Presentation</vt:lpstr>
      <vt:lpstr>НЕБАНКІВСЬКИЙ ФІНАНСОВИЙ РИНОК</vt:lpstr>
      <vt:lpstr>PowerPoint Presentation</vt:lpstr>
      <vt:lpstr>Оператори ринку фінансового лізингу</vt:lpstr>
      <vt:lpstr>Оператори ринку фінансового лізингу</vt:lpstr>
      <vt:lpstr>Вартість договорів фінансового лізингу за галузями, 2012-2017 (млн. грн.)</vt:lpstr>
      <vt:lpstr>Вартість договорів фінансового лізингу за обладнанням, 2012-2017 (млн. грн.)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ЗАРУБІЖНИЙ ДОСВІД РЕГУЛЮВАННЯ ТА НАГЛЯДУ ЗА РИНКАМИ НЕБАНКІВСЬКИХ ФІНАНСОВИХ ПОСЛУГ</dc:title>
  <dc:creator>123</dc:creator>
  <cp:lastModifiedBy>Ivan Vyshnevskiy</cp:lastModifiedBy>
  <cp:revision>465</cp:revision>
  <dcterms:created xsi:type="dcterms:W3CDTF">2017-09-10T12:36:23Z</dcterms:created>
  <dcterms:modified xsi:type="dcterms:W3CDTF">2018-04-11T08:34:53Z</dcterms:modified>
</cp:coreProperties>
</file>