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2" r:id="rId4"/>
    <p:sldMasterId id="2147483676" r:id="rId5"/>
    <p:sldMasterId id="2147483681" r:id="rId6"/>
    <p:sldMasterId id="2147483711" r:id="rId7"/>
  </p:sldMasterIdLst>
  <p:notesMasterIdLst>
    <p:notesMasterId r:id="rId26"/>
  </p:notesMasterIdLst>
  <p:handoutMasterIdLst>
    <p:handoutMasterId r:id="rId27"/>
  </p:handoutMasterIdLst>
  <p:sldIdLst>
    <p:sldId id="257" r:id="rId8"/>
    <p:sldId id="299" r:id="rId9"/>
    <p:sldId id="300" r:id="rId10"/>
    <p:sldId id="301" r:id="rId11"/>
    <p:sldId id="276" r:id="rId12"/>
    <p:sldId id="271" r:id="rId13"/>
    <p:sldId id="264" r:id="rId14"/>
    <p:sldId id="274" r:id="rId15"/>
    <p:sldId id="297" r:id="rId16"/>
    <p:sldId id="298" r:id="rId17"/>
    <p:sldId id="278" r:id="rId18"/>
    <p:sldId id="279" r:id="rId19"/>
    <p:sldId id="282" r:id="rId20"/>
    <p:sldId id="293" r:id="rId21"/>
    <p:sldId id="296" r:id="rId22"/>
    <p:sldId id="302" r:id="rId23"/>
    <p:sldId id="303" r:id="rId24"/>
    <p:sldId id="306" r:id="rId25"/>
  </p:sldIdLst>
  <p:sldSz cx="9144000" cy="6858000" type="screen4x3"/>
  <p:notesSz cx="6784975" cy="9906000"/>
  <p:defaultTextStyle>
    <a:defPPr>
      <a:defRPr lang="uk-UA"/>
    </a:defPPr>
    <a:lvl1pPr marL="0" algn="l" defTabSz="912283" rtl="0" eaLnBrk="1" latinLnBrk="0" hangingPunct="1">
      <a:defRPr sz="1800" kern="1200">
        <a:solidFill>
          <a:schemeClr val="tx1"/>
        </a:solidFill>
        <a:latin typeface="+mn-lt"/>
        <a:ea typeface="+mn-ea"/>
        <a:cs typeface="+mn-cs"/>
      </a:defRPr>
    </a:lvl1pPr>
    <a:lvl2pPr marL="456140" algn="l" defTabSz="912283" rtl="0" eaLnBrk="1" latinLnBrk="0" hangingPunct="1">
      <a:defRPr sz="1800" kern="1200">
        <a:solidFill>
          <a:schemeClr val="tx1"/>
        </a:solidFill>
        <a:latin typeface="+mn-lt"/>
        <a:ea typeface="+mn-ea"/>
        <a:cs typeface="+mn-cs"/>
      </a:defRPr>
    </a:lvl2pPr>
    <a:lvl3pPr marL="912283" algn="l" defTabSz="912283" rtl="0" eaLnBrk="1" latinLnBrk="0" hangingPunct="1">
      <a:defRPr sz="1800" kern="1200">
        <a:solidFill>
          <a:schemeClr val="tx1"/>
        </a:solidFill>
        <a:latin typeface="+mn-lt"/>
        <a:ea typeface="+mn-ea"/>
        <a:cs typeface="+mn-cs"/>
      </a:defRPr>
    </a:lvl3pPr>
    <a:lvl4pPr marL="1368420" algn="l" defTabSz="912283" rtl="0" eaLnBrk="1" latinLnBrk="0" hangingPunct="1">
      <a:defRPr sz="1800" kern="1200">
        <a:solidFill>
          <a:schemeClr val="tx1"/>
        </a:solidFill>
        <a:latin typeface="+mn-lt"/>
        <a:ea typeface="+mn-ea"/>
        <a:cs typeface="+mn-cs"/>
      </a:defRPr>
    </a:lvl4pPr>
    <a:lvl5pPr marL="1824566" algn="l" defTabSz="912283" rtl="0" eaLnBrk="1" latinLnBrk="0" hangingPunct="1">
      <a:defRPr sz="1800" kern="1200">
        <a:solidFill>
          <a:schemeClr val="tx1"/>
        </a:solidFill>
        <a:latin typeface="+mn-lt"/>
        <a:ea typeface="+mn-ea"/>
        <a:cs typeface="+mn-cs"/>
      </a:defRPr>
    </a:lvl5pPr>
    <a:lvl6pPr marL="2280710" algn="l" defTabSz="912283" rtl="0" eaLnBrk="1" latinLnBrk="0" hangingPunct="1">
      <a:defRPr sz="1800" kern="1200">
        <a:solidFill>
          <a:schemeClr val="tx1"/>
        </a:solidFill>
        <a:latin typeface="+mn-lt"/>
        <a:ea typeface="+mn-ea"/>
        <a:cs typeface="+mn-cs"/>
      </a:defRPr>
    </a:lvl6pPr>
    <a:lvl7pPr marL="2736847" algn="l" defTabSz="912283" rtl="0" eaLnBrk="1" latinLnBrk="0" hangingPunct="1">
      <a:defRPr sz="1800" kern="1200">
        <a:solidFill>
          <a:schemeClr val="tx1"/>
        </a:solidFill>
        <a:latin typeface="+mn-lt"/>
        <a:ea typeface="+mn-ea"/>
        <a:cs typeface="+mn-cs"/>
      </a:defRPr>
    </a:lvl7pPr>
    <a:lvl8pPr marL="3192992" algn="l" defTabSz="912283" rtl="0" eaLnBrk="1" latinLnBrk="0" hangingPunct="1">
      <a:defRPr sz="1800" kern="1200">
        <a:solidFill>
          <a:schemeClr val="tx1"/>
        </a:solidFill>
        <a:latin typeface="+mn-lt"/>
        <a:ea typeface="+mn-ea"/>
        <a:cs typeface="+mn-cs"/>
      </a:defRPr>
    </a:lvl8pPr>
    <a:lvl9pPr marL="3649136" algn="l" defTabSz="91228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8000"/>
    <a:srgbClr val="740000"/>
    <a:srgbClr val="92B05C"/>
    <a:srgbClr val="339933"/>
    <a:srgbClr val="333300"/>
    <a:srgbClr val="006600"/>
    <a:srgbClr val="F0E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01" autoAdjust="0"/>
  </p:normalViewPr>
  <p:slideViewPr>
    <p:cSldViewPr>
      <p:cViewPr varScale="1">
        <p:scale>
          <a:sx n="98" d="100"/>
          <a:sy n="98" d="100"/>
        </p:scale>
        <p:origin x="1008"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5754F-55F6-4462-B139-0BDAB3D43A33}"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uk-UA"/>
        </a:p>
      </dgm:t>
    </dgm:pt>
    <dgm:pt modelId="{0A1AEE1E-BC05-4159-9F9C-7C28D77DCF32}">
      <dgm:prSet/>
      <dgm:spPr/>
      <dgm:t>
        <a:bodyPr/>
        <a:lstStyle/>
        <a:p>
          <a:endParaRPr lang="uk-UA"/>
        </a:p>
      </dgm:t>
    </dgm:pt>
    <dgm:pt modelId="{39378F83-865A-4101-993E-E6CECB12C5D1}" type="parTrans" cxnId="{748FE3BE-ADD5-4ABE-8E50-F1C3B0BD089D}">
      <dgm:prSet/>
      <dgm:spPr/>
      <dgm:t>
        <a:bodyPr/>
        <a:lstStyle/>
        <a:p>
          <a:endParaRPr lang="uk-UA"/>
        </a:p>
      </dgm:t>
    </dgm:pt>
    <dgm:pt modelId="{A56DB0A3-0D6F-432A-9C56-882041ACB78E}" type="sibTrans" cxnId="{748FE3BE-ADD5-4ABE-8E50-F1C3B0BD089D}">
      <dgm:prSet/>
      <dgm:spPr/>
      <dgm:t>
        <a:bodyPr/>
        <a:lstStyle/>
        <a:p>
          <a:endParaRPr lang="uk-UA"/>
        </a:p>
      </dgm:t>
    </dgm:pt>
    <dgm:pt modelId="{B6D4EC3E-6D3D-40F4-8556-CABD0E8AAAEF}">
      <dgm:prSet/>
      <dgm:spPr/>
      <dgm:t>
        <a:bodyPr/>
        <a:lstStyle/>
        <a:p>
          <a:endParaRPr lang="uk-UA"/>
        </a:p>
      </dgm:t>
    </dgm:pt>
    <dgm:pt modelId="{F55E01DC-0819-481F-9009-D8E5C1EC85D9}" type="parTrans" cxnId="{8627B828-134B-4D51-9D18-1656B932D3AE}">
      <dgm:prSet/>
      <dgm:spPr/>
      <dgm:t>
        <a:bodyPr/>
        <a:lstStyle/>
        <a:p>
          <a:endParaRPr lang="uk-UA"/>
        </a:p>
      </dgm:t>
    </dgm:pt>
    <dgm:pt modelId="{3C005A6B-F8F7-4FF3-BBE2-18E98DB9374E}" type="sibTrans" cxnId="{8627B828-134B-4D51-9D18-1656B932D3AE}">
      <dgm:prSet/>
      <dgm:spPr/>
      <dgm:t>
        <a:bodyPr/>
        <a:lstStyle/>
        <a:p>
          <a:endParaRPr lang="uk-UA"/>
        </a:p>
      </dgm:t>
    </dgm:pt>
    <dgm:pt modelId="{B3F497CE-E99C-4E02-AC01-0EA1024D543D}">
      <dgm:prSet/>
      <dgm:spPr/>
      <dgm:t>
        <a:bodyPr/>
        <a:lstStyle/>
        <a:p>
          <a:endParaRPr lang="uk-UA"/>
        </a:p>
      </dgm:t>
    </dgm:pt>
    <dgm:pt modelId="{93216327-C944-4032-B33B-5ECC1DA2C4C0}" type="parTrans" cxnId="{084AB9CB-597F-4CF8-A13D-73D43AC2B49A}">
      <dgm:prSet/>
      <dgm:spPr/>
      <dgm:t>
        <a:bodyPr/>
        <a:lstStyle/>
        <a:p>
          <a:endParaRPr lang="uk-UA"/>
        </a:p>
      </dgm:t>
    </dgm:pt>
    <dgm:pt modelId="{E23F18C4-3888-4DE6-BBAD-5EC4CC9E56E9}" type="sibTrans" cxnId="{084AB9CB-597F-4CF8-A13D-73D43AC2B49A}">
      <dgm:prSet/>
      <dgm:spPr/>
      <dgm:t>
        <a:bodyPr/>
        <a:lstStyle/>
        <a:p>
          <a:endParaRPr lang="uk-UA"/>
        </a:p>
      </dgm:t>
    </dgm:pt>
    <dgm:pt modelId="{67AA080E-EE91-4DA7-A00C-E458FB92F9D5}">
      <dgm:prSet/>
      <dgm:spPr/>
      <dgm:t>
        <a:bodyPr/>
        <a:lstStyle/>
        <a:p>
          <a:r>
            <a:rPr lang="uk-UA" dirty="0" smtClean="0"/>
            <a:t/>
          </a:r>
          <a:br>
            <a:rPr lang="uk-UA" dirty="0" smtClean="0"/>
          </a:br>
          <a:endParaRPr lang="uk-UA" dirty="0"/>
        </a:p>
      </dgm:t>
    </dgm:pt>
    <dgm:pt modelId="{46072AE0-CFA5-4F00-B096-250956BC8C0F}" type="parTrans" cxnId="{AA5CD578-1022-4AC7-85F1-EC5AE6664604}">
      <dgm:prSet/>
      <dgm:spPr/>
      <dgm:t>
        <a:bodyPr/>
        <a:lstStyle/>
        <a:p>
          <a:endParaRPr lang="uk-UA"/>
        </a:p>
      </dgm:t>
    </dgm:pt>
    <dgm:pt modelId="{4A3F45E5-04DB-488F-971F-9E8872D837B4}" type="sibTrans" cxnId="{AA5CD578-1022-4AC7-85F1-EC5AE6664604}">
      <dgm:prSet/>
      <dgm:spPr/>
      <dgm:t>
        <a:bodyPr/>
        <a:lstStyle/>
        <a:p>
          <a:endParaRPr lang="uk-UA"/>
        </a:p>
      </dgm:t>
    </dgm:pt>
    <dgm:pt modelId="{9172FD6D-BFB3-4F05-91C4-8AED71CF18DB}">
      <dgm:prSet/>
      <dgm:spPr/>
      <dgm:t>
        <a:bodyPr/>
        <a:lstStyle/>
        <a:p>
          <a:endParaRPr lang="uk-UA"/>
        </a:p>
      </dgm:t>
    </dgm:pt>
    <dgm:pt modelId="{EA96579D-5938-47CD-8E0B-86D4AD871E56}" type="parTrans" cxnId="{FCCA34A9-9291-4673-950F-26068996E4B0}">
      <dgm:prSet/>
      <dgm:spPr/>
      <dgm:t>
        <a:bodyPr/>
        <a:lstStyle/>
        <a:p>
          <a:endParaRPr lang="uk-UA"/>
        </a:p>
      </dgm:t>
    </dgm:pt>
    <dgm:pt modelId="{959433FC-83E5-4BA1-9494-AC978C9D91D1}" type="sibTrans" cxnId="{FCCA34A9-9291-4673-950F-26068996E4B0}">
      <dgm:prSet/>
      <dgm:spPr/>
      <dgm:t>
        <a:bodyPr/>
        <a:lstStyle/>
        <a:p>
          <a:endParaRPr lang="uk-UA"/>
        </a:p>
      </dgm:t>
    </dgm:pt>
    <dgm:pt modelId="{33686919-7F9F-4708-9F83-99D832A86120}">
      <dgm:prSet/>
      <dgm:spPr/>
      <dgm:t>
        <a:bodyPr/>
        <a:lstStyle/>
        <a:p>
          <a:endParaRPr lang="uk-UA"/>
        </a:p>
      </dgm:t>
    </dgm:pt>
    <dgm:pt modelId="{2EDC97B2-468D-40D2-9462-A52BF2D5B2C5}" type="parTrans" cxnId="{B06C73C1-7511-4706-9F3F-5CBAE8871E0C}">
      <dgm:prSet/>
      <dgm:spPr/>
      <dgm:t>
        <a:bodyPr/>
        <a:lstStyle/>
        <a:p>
          <a:endParaRPr lang="uk-UA"/>
        </a:p>
      </dgm:t>
    </dgm:pt>
    <dgm:pt modelId="{0551397D-F47F-413F-B9BB-628707588297}" type="sibTrans" cxnId="{B06C73C1-7511-4706-9F3F-5CBAE8871E0C}">
      <dgm:prSet/>
      <dgm:spPr/>
      <dgm:t>
        <a:bodyPr/>
        <a:lstStyle/>
        <a:p>
          <a:endParaRPr lang="uk-UA"/>
        </a:p>
      </dgm:t>
    </dgm:pt>
    <dgm:pt modelId="{2255BA27-0018-431E-8700-0B774A291D40}">
      <dgm:prSet/>
      <dgm:spPr/>
      <dgm:t>
        <a:bodyPr/>
        <a:lstStyle/>
        <a:p>
          <a:endParaRPr lang="uk-UA"/>
        </a:p>
      </dgm:t>
    </dgm:pt>
    <dgm:pt modelId="{C7B4E676-45B2-41CB-BB57-9B74BCDB7E8B}" type="parTrans" cxnId="{F42B45A6-BB97-466E-A601-DBBCD0077269}">
      <dgm:prSet/>
      <dgm:spPr/>
      <dgm:t>
        <a:bodyPr/>
        <a:lstStyle/>
        <a:p>
          <a:endParaRPr lang="uk-UA"/>
        </a:p>
      </dgm:t>
    </dgm:pt>
    <dgm:pt modelId="{F554B8F6-3335-444F-B50D-37CA795A0B0E}" type="sibTrans" cxnId="{F42B45A6-BB97-466E-A601-DBBCD0077269}">
      <dgm:prSet/>
      <dgm:spPr/>
      <dgm:t>
        <a:bodyPr/>
        <a:lstStyle/>
        <a:p>
          <a:endParaRPr lang="uk-UA"/>
        </a:p>
      </dgm:t>
    </dgm:pt>
    <dgm:pt modelId="{FAAD3BFE-3B95-4FD8-9DA1-99E0D154BBBC}" type="pres">
      <dgm:prSet presAssocID="{7175754F-55F6-4462-B139-0BDAB3D43A33}" presName="cycle" presStyleCnt="0">
        <dgm:presLayoutVars>
          <dgm:dir/>
          <dgm:resizeHandles val="exact"/>
        </dgm:presLayoutVars>
      </dgm:prSet>
      <dgm:spPr/>
      <dgm:t>
        <a:bodyPr/>
        <a:lstStyle/>
        <a:p>
          <a:endParaRPr lang="uk-UA"/>
        </a:p>
      </dgm:t>
    </dgm:pt>
    <dgm:pt modelId="{C0237FCA-7ED3-47FF-8DA5-4C9283761A63}" type="pres">
      <dgm:prSet presAssocID="{0A1AEE1E-BC05-4159-9F9C-7C28D77DCF32}" presName="dummy" presStyleCnt="0"/>
      <dgm:spPr/>
    </dgm:pt>
    <dgm:pt modelId="{2829F2EF-9484-48B8-8AD1-F76E5B8A4DB4}" type="pres">
      <dgm:prSet presAssocID="{0A1AEE1E-BC05-4159-9F9C-7C28D77DCF32}" presName="node" presStyleLbl="revTx" presStyleIdx="0" presStyleCnt="7">
        <dgm:presLayoutVars>
          <dgm:bulletEnabled val="1"/>
        </dgm:presLayoutVars>
      </dgm:prSet>
      <dgm:spPr/>
      <dgm:t>
        <a:bodyPr/>
        <a:lstStyle/>
        <a:p>
          <a:endParaRPr lang="uk-UA"/>
        </a:p>
      </dgm:t>
    </dgm:pt>
    <dgm:pt modelId="{EBD1B7B7-8F31-4F3B-89EA-D42095F94827}" type="pres">
      <dgm:prSet presAssocID="{A56DB0A3-0D6F-432A-9C56-882041ACB78E}" presName="sibTrans" presStyleLbl="node1" presStyleIdx="0" presStyleCnt="7"/>
      <dgm:spPr/>
      <dgm:t>
        <a:bodyPr/>
        <a:lstStyle/>
        <a:p>
          <a:endParaRPr lang="uk-UA"/>
        </a:p>
      </dgm:t>
    </dgm:pt>
    <dgm:pt modelId="{304EA894-0F76-4DE5-91CD-5B8F7256BEB8}" type="pres">
      <dgm:prSet presAssocID="{B6D4EC3E-6D3D-40F4-8556-CABD0E8AAAEF}" presName="dummy" presStyleCnt="0"/>
      <dgm:spPr/>
    </dgm:pt>
    <dgm:pt modelId="{C2471A5F-F591-4C38-954B-45483685E47D}" type="pres">
      <dgm:prSet presAssocID="{B6D4EC3E-6D3D-40F4-8556-CABD0E8AAAEF}" presName="node" presStyleLbl="revTx" presStyleIdx="1" presStyleCnt="7">
        <dgm:presLayoutVars>
          <dgm:bulletEnabled val="1"/>
        </dgm:presLayoutVars>
      </dgm:prSet>
      <dgm:spPr/>
      <dgm:t>
        <a:bodyPr/>
        <a:lstStyle/>
        <a:p>
          <a:endParaRPr lang="uk-UA"/>
        </a:p>
      </dgm:t>
    </dgm:pt>
    <dgm:pt modelId="{A23B17BA-C30F-4C71-A396-56A2A8E277A7}" type="pres">
      <dgm:prSet presAssocID="{3C005A6B-F8F7-4FF3-BBE2-18E98DB9374E}" presName="sibTrans" presStyleLbl="node1" presStyleIdx="1" presStyleCnt="7"/>
      <dgm:spPr/>
      <dgm:t>
        <a:bodyPr/>
        <a:lstStyle/>
        <a:p>
          <a:endParaRPr lang="uk-UA"/>
        </a:p>
      </dgm:t>
    </dgm:pt>
    <dgm:pt modelId="{55D1D06C-9B2F-4079-B68D-6D561A641C51}" type="pres">
      <dgm:prSet presAssocID="{B3F497CE-E99C-4E02-AC01-0EA1024D543D}" presName="dummy" presStyleCnt="0"/>
      <dgm:spPr/>
    </dgm:pt>
    <dgm:pt modelId="{24D226D3-E8E7-4711-857A-429ED4C40B5F}" type="pres">
      <dgm:prSet presAssocID="{B3F497CE-E99C-4E02-AC01-0EA1024D543D}" presName="node" presStyleLbl="revTx" presStyleIdx="2" presStyleCnt="7">
        <dgm:presLayoutVars>
          <dgm:bulletEnabled val="1"/>
        </dgm:presLayoutVars>
      </dgm:prSet>
      <dgm:spPr/>
      <dgm:t>
        <a:bodyPr/>
        <a:lstStyle/>
        <a:p>
          <a:endParaRPr lang="uk-UA"/>
        </a:p>
      </dgm:t>
    </dgm:pt>
    <dgm:pt modelId="{B832D8A9-0A93-4208-AF4F-BB2B78037A1F}" type="pres">
      <dgm:prSet presAssocID="{E23F18C4-3888-4DE6-BBAD-5EC4CC9E56E9}" presName="sibTrans" presStyleLbl="node1" presStyleIdx="2" presStyleCnt="7"/>
      <dgm:spPr/>
      <dgm:t>
        <a:bodyPr/>
        <a:lstStyle/>
        <a:p>
          <a:endParaRPr lang="uk-UA"/>
        </a:p>
      </dgm:t>
    </dgm:pt>
    <dgm:pt modelId="{06DF23DD-95EE-4CFF-A03B-322D27D9AF01}" type="pres">
      <dgm:prSet presAssocID="{67AA080E-EE91-4DA7-A00C-E458FB92F9D5}" presName="dummy" presStyleCnt="0"/>
      <dgm:spPr/>
    </dgm:pt>
    <dgm:pt modelId="{A18FAC75-76F0-4A6A-9DF1-A2D090209B5B}" type="pres">
      <dgm:prSet presAssocID="{67AA080E-EE91-4DA7-A00C-E458FB92F9D5}" presName="node" presStyleLbl="revTx" presStyleIdx="3" presStyleCnt="7">
        <dgm:presLayoutVars>
          <dgm:bulletEnabled val="1"/>
        </dgm:presLayoutVars>
      </dgm:prSet>
      <dgm:spPr/>
      <dgm:t>
        <a:bodyPr/>
        <a:lstStyle/>
        <a:p>
          <a:endParaRPr lang="uk-UA"/>
        </a:p>
      </dgm:t>
    </dgm:pt>
    <dgm:pt modelId="{876FB609-C5E7-46A5-8EE4-CDBE8491A431}" type="pres">
      <dgm:prSet presAssocID="{4A3F45E5-04DB-488F-971F-9E8872D837B4}" presName="sibTrans" presStyleLbl="node1" presStyleIdx="3" presStyleCnt="7"/>
      <dgm:spPr/>
      <dgm:t>
        <a:bodyPr/>
        <a:lstStyle/>
        <a:p>
          <a:endParaRPr lang="uk-UA"/>
        </a:p>
      </dgm:t>
    </dgm:pt>
    <dgm:pt modelId="{D3E57AD7-C4AC-449E-8ABB-54FCCF660D47}" type="pres">
      <dgm:prSet presAssocID="{9172FD6D-BFB3-4F05-91C4-8AED71CF18DB}" presName="dummy" presStyleCnt="0"/>
      <dgm:spPr/>
    </dgm:pt>
    <dgm:pt modelId="{5DD397CC-575B-45A1-BE2D-CD76E44D9976}" type="pres">
      <dgm:prSet presAssocID="{9172FD6D-BFB3-4F05-91C4-8AED71CF18DB}" presName="node" presStyleLbl="revTx" presStyleIdx="4" presStyleCnt="7">
        <dgm:presLayoutVars>
          <dgm:bulletEnabled val="1"/>
        </dgm:presLayoutVars>
      </dgm:prSet>
      <dgm:spPr/>
      <dgm:t>
        <a:bodyPr/>
        <a:lstStyle/>
        <a:p>
          <a:endParaRPr lang="uk-UA"/>
        </a:p>
      </dgm:t>
    </dgm:pt>
    <dgm:pt modelId="{21BBEF96-04B0-4FBA-86CF-0E5C38EAECA4}" type="pres">
      <dgm:prSet presAssocID="{959433FC-83E5-4BA1-9494-AC978C9D91D1}" presName="sibTrans" presStyleLbl="node1" presStyleIdx="4" presStyleCnt="7"/>
      <dgm:spPr/>
      <dgm:t>
        <a:bodyPr/>
        <a:lstStyle/>
        <a:p>
          <a:endParaRPr lang="uk-UA"/>
        </a:p>
      </dgm:t>
    </dgm:pt>
    <dgm:pt modelId="{BFED1396-5FE3-420C-8110-B00FAA75AB94}" type="pres">
      <dgm:prSet presAssocID="{33686919-7F9F-4708-9F83-99D832A86120}" presName="dummy" presStyleCnt="0"/>
      <dgm:spPr/>
    </dgm:pt>
    <dgm:pt modelId="{6CA64C69-5DC6-479A-99AA-3BA89480C4C8}" type="pres">
      <dgm:prSet presAssocID="{33686919-7F9F-4708-9F83-99D832A86120}" presName="node" presStyleLbl="revTx" presStyleIdx="5" presStyleCnt="7">
        <dgm:presLayoutVars>
          <dgm:bulletEnabled val="1"/>
        </dgm:presLayoutVars>
      </dgm:prSet>
      <dgm:spPr/>
      <dgm:t>
        <a:bodyPr/>
        <a:lstStyle/>
        <a:p>
          <a:endParaRPr lang="uk-UA"/>
        </a:p>
      </dgm:t>
    </dgm:pt>
    <dgm:pt modelId="{0FF8195E-0B12-4F95-BC79-7B3DB0A720A8}" type="pres">
      <dgm:prSet presAssocID="{0551397D-F47F-413F-B9BB-628707588297}" presName="sibTrans" presStyleLbl="node1" presStyleIdx="5" presStyleCnt="7"/>
      <dgm:spPr/>
      <dgm:t>
        <a:bodyPr/>
        <a:lstStyle/>
        <a:p>
          <a:endParaRPr lang="uk-UA"/>
        </a:p>
      </dgm:t>
    </dgm:pt>
    <dgm:pt modelId="{5919D1B4-837A-4A3D-B594-FC5127090DFA}" type="pres">
      <dgm:prSet presAssocID="{2255BA27-0018-431E-8700-0B774A291D40}" presName="dummy" presStyleCnt="0"/>
      <dgm:spPr/>
    </dgm:pt>
    <dgm:pt modelId="{14FE911E-3111-4450-9A20-682315C1A809}" type="pres">
      <dgm:prSet presAssocID="{2255BA27-0018-431E-8700-0B774A291D40}" presName="node" presStyleLbl="revTx" presStyleIdx="6" presStyleCnt="7">
        <dgm:presLayoutVars>
          <dgm:bulletEnabled val="1"/>
        </dgm:presLayoutVars>
      </dgm:prSet>
      <dgm:spPr/>
      <dgm:t>
        <a:bodyPr/>
        <a:lstStyle/>
        <a:p>
          <a:endParaRPr lang="uk-UA"/>
        </a:p>
      </dgm:t>
    </dgm:pt>
    <dgm:pt modelId="{82019F20-7877-40A5-A4FD-C5E69914221A}" type="pres">
      <dgm:prSet presAssocID="{F554B8F6-3335-444F-B50D-37CA795A0B0E}" presName="sibTrans" presStyleLbl="node1" presStyleIdx="6" presStyleCnt="7"/>
      <dgm:spPr/>
      <dgm:t>
        <a:bodyPr/>
        <a:lstStyle/>
        <a:p>
          <a:endParaRPr lang="uk-UA"/>
        </a:p>
      </dgm:t>
    </dgm:pt>
  </dgm:ptLst>
  <dgm:cxnLst>
    <dgm:cxn modelId="{AA5CD578-1022-4AC7-85F1-EC5AE6664604}" srcId="{7175754F-55F6-4462-B139-0BDAB3D43A33}" destId="{67AA080E-EE91-4DA7-A00C-E458FB92F9D5}" srcOrd="3" destOrd="0" parTransId="{46072AE0-CFA5-4F00-B096-250956BC8C0F}" sibTransId="{4A3F45E5-04DB-488F-971F-9E8872D837B4}"/>
    <dgm:cxn modelId="{FCCA34A9-9291-4673-950F-26068996E4B0}" srcId="{7175754F-55F6-4462-B139-0BDAB3D43A33}" destId="{9172FD6D-BFB3-4F05-91C4-8AED71CF18DB}" srcOrd="4" destOrd="0" parTransId="{EA96579D-5938-47CD-8E0B-86D4AD871E56}" sibTransId="{959433FC-83E5-4BA1-9494-AC978C9D91D1}"/>
    <dgm:cxn modelId="{444CBC83-5455-4317-B29F-E79995A0426A}" type="presOf" srcId="{A56DB0A3-0D6F-432A-9C56-882041ACB78E}" destId="{EBD1B7B7-8F31-4F3B-89EA-D42095F94827}" srcOrd="0" destOrd="0" presId="urn:microsoft.com/office/officeart/2005/8/layout/cycle1"/>
    <dgm:cxn modelId="{4B9F1317-C233-4DA0-A64A-0C24CFF9DA10}" type="presOf" srcId="{3C005A6B-F8F7-4FF3-BBE2-18E98DB9374E}" destId="{A23B17BA-C30F-4C71-A396-56A2A8E277A7}" srcOrd="0" destOrd="0" presId="urn:microsoft.com/office/officeart/2005/8/layout/cycle1"/>
    <dgm:cxn modelId="{42BD9F4C-9F98-4206-85F0-09419FEF1EA0}" type="presOf" srcId="{B6D4EC3E-6D3D-40F4-8556-CABD0E8AAAEF}" destId="{C2471A5F-F591-4C38-954B-45483685E47D}" srcOrd="0" destOrd="0" presId="urn:microsoft.com/office/officeart/2005/8/layout/cycle1"/>
    <dgm:cxn modelId="{8627B828-134B-4D51-9D18-1656B932D3AE}" srcId="{7175754F-55F6-4462-B139-0BDAB3D43A33}" destId="{B6D4EC3E-6D3D-40F4-8556-CABD0E8AAAEF}" srcOrd="1" destOrd="0" parTransId="{F55E01DC-0819-481F-9009-D8E5C1EC85D9}" sibTransId="{3C005A6B-F8F7-4FF3-BBE2-18E98DB9374E}"/>
    <dgm:cxn modelId="{B2AA946E-A778-4686-A0DA-58CAD3578661}" type="presOf" srcId="{9172FD6D-BFB3-4F05-91C4-8AED71CF18DB}" destId="{5DD397CC-575B-45A1-BE2D-CD76E44D9976}" srcOrd="0" destOrd="0" presId="urn:microsoft.com/office/officeart/2005/8/layout/cycle1"/>
    <dgm:cxn modelId="{B3D1D363-5197-40B9-A630-8CA1C6090685}" type="presOf" srcId="{7175754F-55F6-4462-B139-0BDAB3D43A33}" destId="{FAAD3BFE-3B95-4FD8-9DA1-99E0D154BBBC}" srcOrd="0" destOrd="0" presId="urn:microsoft.com/office/officeart/2005/8/layout/cycle1"/>
    <dgm:cxn modelId="{522C2195-A36D-4187-AD56-D1E449EAD8F1}" type="presOf" srcId="{E23F18C4-3888-4DE6-BBAD-5EC4CC9E56E9}" destId="{B832D8A9-0A93-4208-AF4F-BB2B78037A1F}" srcOrd="0" destOrd="0" presId="urn:microsoft.com/office/officeart/2005/8/layout/cycle1"/>
    <dgm:cxn modelId="{B06C73C1-7511-4706-9F3F-5CBAE8871E0C}" srcId="{7175754F-55F6-4462-B139-0BDAB3D43A33}" destId="{33686919-7F9F-4708-9F83-99D832A86120}" srcOrd="5" destOrd="0" parTransId="{2EDC97B2-468D-40D2-9462-A52BF2D5B2C5}" sibTransId="{0551397D-F47F-413F-B9BB-628707588297}"/>
    <dgm:cxn modelId="{9CB93461-77D0-4DA1-A430-B31D3AA5020A}" type="presOf" srcId="{4A3F45E5-04DB-488F-971F-9E8872D837B4}" destId="{876FB609-C5E7-46A5-8EE4-CDBE8491A431}" srcOrd="0" destOrd="0" presId="urn:microsoft.com/office/officeart/2005/8/layout/cycle1"/>
    <dgm:cxn modelId="{C159987E-7468-407B-AE49-9A42C63DAFC2}" type="presOf" srcId="{B3F497CE-E99C-4E02-AC01-0EA1024D543D}" destId="{24D226D3-E8E7-4711-857A-429ED4C40B5F}" srcOrd="0" destOrd="0" presId="urn:microsoft.com/office/officeart/2005/8/layout/cycle1"/>
    <dgm:cxn modelId="{8EA77355-10ED-4B32-8904-7F2F3294E520}" type="presOf" srcId="{33686919-7F9F-4708-9F83-99D832A86120}" destId="{6CA64C69-5DC6-479A-99AA-3BA89480C4C8}" srcOrd="0" destOrd="0" presId="urn:microsoft.com/office/officeart/2005/8/layout/cycle1"/>
    <dgm:cxn modelId="{14940139-BD46-4416-B505-D2146D575D5E}" type="presOf" srcId="{2255BA27-0018-431E-8700-0B774A291D40}" destId="{14FE911E-3111-4450-9A20-682315C1A809}" srcOrd="0" destOrd="0" presId="urn:microsoft.com/office/officeart/2005/8/layout/cycle1"/>
    <dgm:cxn modelId="{296F62B0-7596-480C-97E9-D9FC7722CC07}" type="presOf" srcId="{959433FC-83E5-4BA1-9494-AC978C9D91D1}" destId="{21BBEF96-04B0-4FBA-86CF-0E5C38EAECA4}" srcOrd="0" destOrd="0" presId="urn:microsoft.com/office/officeart/2005/8/layout/cycle1"/>
    <dgm:cxn modelId="{084AB9CB-597F-4CF8-A13D-73D43AC2B49A}" srcId="{7175754F-55F6-4462-B139-0BDAB3D43A33}" destId="{B3F497CE-E99C-4E02-AC01-0EA1024D543D}" srcOrd="2" destOrd="0" parTransId="{93216327-C944-4032-B33B-5ECC1DA2C4C0}" sibTransId="{E23F18C4-3888-4DE6-BBAD-5EC4CC9E56E9}"/>
    <dgm:cxn modelId="{5B0EA7DF-B6FA-49C6-A67B-C8A6AFD745DE}" type="presOf" srcId="{0A1AEE1E-BC05-4159-9F9C-7C28D77DCF32}" destId="{2829F2EF-9484-48B8-8AD1-F76E5B8A4DB4}" srcOrd="0" destOrd="0" presId="urn:microsoft.com/office/officeart/2005/8/layout/cycle1"/>
    <dgm:cxn modelId="{5F8D5321-3E52-4F6F-90C6-329E4D406F9A}" type="presOf" srcId="{F554B8F6-3335-444F-B50D-37CA795A0B0E}" destId="{82019F20-7877-40A5-A4FD-C5E69914221A}" srcOrd="0" destOrd="0" presId="urn:microsoft.com/office/officeart/2005/8/layout/cycle1"/>
    <dgm:cxn modelId="{CB5197BD-CDDB-4BC5-B5F4-E2F2E62A4751}" type="presOf" srcId="{0551397D-F47F-413F-B9BB-628707588297}" destId="{0FF8195E-0B12-4F95-BC79-7B3DB0A720A8}" srcOrd="0" destOrd="0" presId="urn:microsoft.com/office/officeart/2005/8/layout/cycle1"/>
    <dgm:cxn modelId="{748FE3BE-ADD5-4ABE-8E50-F1C3B0BD089D}" srcId="{7175754F-55F6-4462-B139-0BDAB3D43A33}" destId="{0A1AEE1E-BC05-4159-9F9C-7C28D77DCF32}" srcOrd="0" destOrd="0" parTransId="{39378F83-865A-4101-993E-E6CECB12C5D1}" sibTransId="{A56DB0A3-0D6F-432A-9C56-882041ACB78E}"/>
    <dgm:cxn modelId="{F42B45A6-BB97-466E-A601-DBBCD0077269}" srcId="{7175754F-55F6-4462-B139-0BDAB3D43A33}" destId="{2255BA27-0018-431E-8700-0B774A291D40}" srcOrd="6" destOrd="0" parTransId="{C7B4E676-45B2-41CB-BB57-9B74BCDB7E8B}" sibTransId="{F554B8F6-3335-444F-B50D-37CA795A0B0E}"/>
    <dgm:cxn modelId="{CA79118A-9405-4FE9-AEBC-7269538687B9}" type="presOf" srcId="{67AA080E-EE91-4DA7-A00C-E458FB92F9D5}" destId="{A18FAC75-76F0-4A6A-9DF1-A2D090209B5B}" srcOrd="0" destOrd="0" presId="urn:microsoft.com/office/officeart/2005/8/layout/cycle1"/>
    <dgm:cxn modelId="{2FB17957-E3C7-4CBE-B4CD-E337A404189E}" type="presParOf" srcId="{FAAD3BFE-3B95-4FD8-9DA1-99E0D154BBBC}" destId="{C0237FCA-7ED3-47FF-8DA5-4C9283761A63}" srcOrd="0" destOrd="0" presId="urn:microsoft.com/office/officeart/2005/8/layout/cycle1"/>
    <dgm:cxn modelId="{66945768-70D7-459F-BB84-B3F2C7737486}" type="presParOf" srcId="{FAAD3BFE-3B95-4FD8-9DA1-99E0D154BBBC}" destId="{2829F2EF-9484-48B8-8AD1-F76E5B8A4DB4}" srcOrd="1" destOrd="0" presId="urn:microsoft.com/office/officeart/2005/8/layout/cycle1"/>
    <dgm:cxn modelId="{2B64A007-3E84-418D-9FFF-FA2900217BEB}" type="presParOf" srcId="{FAAD3BFE-3B95-4FD8-9DA1-99E0D154BBBC}" destId="{EBD1B7B7-8F31-4F3B-89EA-D42095F94827}" srcOrd="2" destOrd="0" presId="urn:microsoft.com/office/officeart/2005/8/layout/cycle1"/>
    <dgm:cxn modelId="{0C56DACB-ED2F-43CB-9CC9-A9ADCC8EEB61}" type="presParOf" srcId="{FAAD3BFE-3B95-4FD8-9DA1-99E0D154BBBC}" destId="{304EA894-0F76-4DE5-91CD-5B8F7256BEB8}" srcOrd="3" destOrd="0" presId="urn:microsoft.com/office/officeart/2005/8/layout/cycle1"/>
    <dgm:cxn modelId="{A8C8E67A-42C0-4AC4-BA14-0C71ADC69F38}" type="presParOf" srcId="{FAAD3BFE-3B95-4FD8-9DA1-99E0D154BBBC}" destId="{C2471A5F-F591-4C38-954B-45483685E47D}" srcOrd="4" destOrd="0" presId="urn:microsoft.com/office/officeart/2005/8/layout/cycle1"/>
    <dgm:cxn modelId="{55B5B50D-0302-4C05-9EF3-A612EFEC53F3}" type="presParOf" srcId="{FAAD3BFE-3B95-4FD8-9DA1-99E0D154BBBC}" destId="{A23B17BA-C30F-4C71-A396-56A2A8E277A7}" srcOrd="5" destOrd="0" presId="urn:microsoft.com/office/officeart/2005/8/layout/cycle1"/>
    <dgm:cxn modelId="{F48F5B76-1A26-4FCA-87ED-D3710A1E80F9}" type="presParOf" srcId="{FAAD3BFE-3B95-4FD8-9DA1-99E0D154BBBC}" destId="{55D1D06C-9B2F-4079-B68D-6D561A641C51}" srcOrd="6" destOrd="0" presId="urn:microsoft.com/office/officeart/2005/8/layout/cycle1"/>
    <dgm:cxn modelId="{71D28D9C-BADE-4B7C-BCB0-5A45AC65FED3}" type="presParOf" srcId="{FAAD3BFE-3B95-4FD8-9DA1-99E0D154BBBC}" destId="{24D226D3-E8E7-4711-857A-429ED4C40B5F}" srcOrd="7" destOrd="0" presId="urn:microsoft.com/office/officeart/2005/8/layout/cycle1"/>
    <dgm:cxn modelId="{51119D83-9016-4BBC-A437-CA0E1FD4A642}" type="presParOf" srcId="{FAAD3BFE-3B95-4FD8-9DA1-99E0D154BBBC}" destId="{B832D8A9-0A93-4208-AF4F-BB2B78037A1F}" srcOrd="8" destOrd="0" presId="urn:microsoft.com/office/officeart/2005/8/layout/cycle1"/>
    <dgm:cxn modelId="{C7DA9056-0436-4D85-A2A4-9D47D90070DA}" type="presParOf" srcId="{FAAD3BFE-3B95-4FD8-9DA1-99E0D154BBBC}" destId="{06DF23DD-95EE-4CFF-A03B-322D27D9AF01}" srcOrd="9" destOrd="0" presId="urn:microsoft.com/office/officeart/2005/8/layout/cycle1"/>
    <dgm:cxn modelId="{693B069E-068A-4B5C-BE8B-A2461844A97C}" type="presParOf" srcId="{FAAD3BFE-3B95-4FD8-9DA1-99E0D154BBBC}" destId="{A18FAC75-76F0-4A6A-9DF1-A2D090209B5B}" srcOrd="10" destOrd="0" presId="urn:microsoft.com/office/officeart/2005/8/layout/cycle1"/>
    <dgm:cxn modelId="{98B4E18E-832F-4673-9EBF-C2BA00743FD6}" type="presParOf" srcId="{FAAD3BFE-3B95-4FD8-9DA1-99E0D154BBBC}" destId="{876FB609-C5E7-46A5-8EE4-CDBE8491A431}" srcOrd="11" destOrd="0" presId="urn:microsoft.com/office/officeart/2005/8/layout/cycle1"/>
    <dgm:cxn modelId="{D28C5408-0001-4DA9-9908-A78279CCC9B2}" type="presParOf" srcId="{FAAD3BFE-3B95-4FD8-9DA1-99E0D154BBBC}" destId="{D3E57AD7-C4AC-449E-8ABB-54FCCF660D47}" srcOrd="12" destOrd="0" presId="urn:microsoft.com/office/officeart/2005/8/layout/cycle1"/>
    <dgm:cxn modelId="{DEEBE62B-867B-4EC1-89E1-7C3F1EFA8515}" type="presParOf" srcId="{FAAD3BFE-3B95-4FD8-9DA1-99E0D154BBBC}" destId="{5DD397CC-575B-45A1-BE2D-CD76E44D9976}" srcOrd="13" destOrd="0" presId="urn:microsoft.com/office/officeart/2005/8/layout/cycle1"/>
    <dgm:cxn modelId="{1FFF7829-02B2-48F1-B51D-2AFD42394D61}" type="presParOf" srcId="{FAAD3BFE-3B95-4FD8-9DA1-99E0D154BBBC}" destId="{21BBEF96-04B0-4FBA-86CF-0E5C38EAECA4}" srcOrd="14" destOrd="0" presId="urn:microsoft.com/office/officeart/2005/8/layout/cycle1"/>
    <dgm:cxn modelId="{7F885C8B-54A8-4E8C-AC65-D5B196BAC5A7}" type="presParOf" srcId="{FAAD3BFE-3B95-4FD8-9DA1-99E0D154BBBC}" destId="{BFED1396-5FE3-420C-8110-B00FAA75AB94}" srcOrd="15" destOrd="0" presId="urn:microsoft.com/office/officeart/2005/8/layout/cycle1"/>
    <dgm:cxn modelId="{5798101C-55AA-44C9-B228-0539FEFD0DEF}" type="presParOf" srcId="{FAAD3BFE-3B95-4FD8-9DA1-99E0D154BBBC}" destId="{6CA64C69-5DC6-479A-99AA-3BA89480C4C8}" srcOrd="16" destOrd="0" presId="urn:microsoft.com/office/officeart/2005/8/layout/cycle1"/>
    <dgm:cxn modelId="{CBF8FDDA-9B55-48F4-B18F-03D2247D9C3E}" type="presParOf" srcId="{FAAD3BFE-3B95-4FD8-9DA1-99E0D154BBBC}" destId="{0FF8195E-0B12-4F95-BC79-7B3DB0A720A8}" srcOrd="17" destOrd="0" presId="urn:microsoft.com/office/officeart/2005/8/layout/cycle1"/>
    <dgm:cxn modelId="{CE0D9E54-A067-4DBD-835F-CD95056D633E}" type="presParOf" srcId="{FAAD3BFE-3B95-4FD8-9DA1-99E0D154BBBC}" destId="{5919D1B4-837A-4A3D-B594-FC5127090DFA}" srcOrd="18" destOrd="0" presId="urn:microsoft.com/office/officeart/2005/8/layout/cycle1"/>
    <dgm:cxn modelId="{799CD3F9-9D35-4601-B07F-EE5D462063D5}" type="presParOf" srcId="{FAAD3BFE-3B95-4FD8-9DA1-99E0D154BBBC}" destId="{14FE911E-3111-4450-9A20-682315C1A809}" srcOrd="19" destOrd="0" presId="urn:microsoft.com/office/officeart/2005/8/layout/cycle1"/>
    <dgm:cxn modelId="{A7ED30D5-8207-48BA-A460-9253D7B02B9D}" type="presParOf" srcId="{FAAD3BFE-3B95-4FD8-9DA1-99E0D154BBBC}" destId="{82019F20-7877-40A5-A4FD-C5E69914221A}"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1"/>
            <a:ext cx="2940895" cy="497359"/>
          </a:xfrm>
          <a:prstGeom prst="rect">
            <a:avLst/>
          </a:prstGeom>
        </p:spPr>
        <p:txBody>
          <a:bodyPr vert="horz" lIns="91248" tIns="45624" rIns="91248" bIns="45624" rtlCol="0"/>
          <a:lstStyle>
            <a:lvl1pPr algn="l">
              <a:defRPr sz="1200"/>
            </a:lvl1pPr>
          </a:lstStyle>
          <a:p>
            <a:endParaRPr lang="uk-UA"/>
          </a:p>
        </p:txBody>
      </p:sp>
      <p:sp>
        <p:nvSpPr>
          <p:cNvPr id="3" name="Місце для дати 2"/>
          <p:cNvSpPr>
            <a:spLocks noGrp="1"/>
          </p:cNvSpPr>
          <p:nvPr>
            <p:ph type="dt" sz="quarter" idx="1"/>
          </p:nvPr>
        </p:nvSpPr>
        <p:spPr>
          <a:xfrm>
            <a:off x="3842496" y="1"/>
            <a:ext cx="2940895" cy="497359"/>
          </a:xfrm>
          <a:prstGeom prst="rect">
            <a:avLst/>
          </a:prstGeom>
        </p:spPr>
        <p:txBody>
          <a:bodyPr vert="horz" lIns="91248" tIns="45624" rIns="91248" bIns="45624" rtlCol="0"/>
          <a:lstStyle>
            <a:lvl1pPr algn="r">
              <a:defRPr sz="1200"/>
            </a:lvl1pPr>
          </a:lstStyle>
          <a:p>
            <a:fld id="{3EF7BD73-8539-4F47-82BC-2FBA91B4360E}" type="datetimeFigureOut">
              <a:rPr lang="uk-UA" smtClean="0"/>
              <a:t>26.03.2018</a:t>
            </a:fld>
            <a:endParaRPr lang="uk-UA"/>
          </a:p>
        </p:txBody>
      </p:sp>
      <p:sp>
        <p:nvSpPr>
          <p:cNvPr id="4" name="Місце для нижнього колонтитула 3"/>
          <p:cNvSpPr>
            <a:spLocks noGrp="1"/>
          </p:cNvSpPr>
          <p:nvPr>
            <p:ph type="ftr" sz="quarter" idx="2"/>
          </p:nvPr>
        </p:nvSpPr>
        <p:spPr>
          <a:xfrm>
            <a:off x="0" y="9408641"/>
            <a:ext cx="2940895" cy="497359"/>
          </a:xfrm>
          <a:prstGeom prst="rect">
            <a:avLst/>
          </a:prstGeom>
        </p:spPr>
        <p:txBody>
          <a:bodyPr vert="horz" lIns="91248" tIns="45624" rIns="91248" bIns="45624" rtlCol="0" anchor="b"/>
          <a:lstStyle>
            <a:lvl1pPr algn="l">
              <a:defRPr sz="1200"/>
            </a:lvl1pPr>
          </a:lstStyle>
          <a:p>
            <a:endParaRPr lang="uk-UA"/>
          </a:p>
        </p:txBody>
      </p:sp>
      <p:sp>
        <p:nvSpPr>
          <p:cNvPr id="5" name="Місце для номера слайда 4"/>
          <p:cNvSpPr>
            <a:spLocks noGrp="1"/>
          </p:cNvSpPr>
          <p:nvPr>
            <p:ph type="sldNum" sz="quarter" idx="3"/>
          </p:nvPr>
        </p:nvSpPr>
        <p:spPr>
          <a:xfrm>
            <a:off x="3842496" y="9408641"/>
            <a:ext cx="2940895" cy="497359"/>
          </a:xfrm>
          <a:prstGeom prst="rect">
            <a:avLst/>
          </a:prstGeom>
        </p:spPr>
        <p:txBody>
          <a:bodyPr vert="horz" lIns="91248" tIns="45624" rIns="91248" bIns="45624" rtlCol="0" anchor="b"/>
          <a:lstStyle>
            <a:lvl1pPr algn="r">
              <a:defRPr sz="1200"/>
            </a:lvl1pPr>
          </a:lstStyle>
          <a:p>
            <a:fld id="{8B28CD91-3699-4802-A261-5303F1EF0942}" type="slidenum">
              <a:rPr lang="uk-UA" smtClean="0"/>
              <a:t>‹№›</a:t>
            </a:fld>
            <a:endParaRPr lang="uk-UA"/>
          </a:p>
        </p:txBody>
      </p:sp>
    </p:spTree>
    <p:extLst>
      <p:ext uri="{BB962C8B-B14F-4D97-AF65-F5344CB8AC3E}">
        <p14:creationId xmlns:p14="http://schemas.microsoft.com/office/powerpoint/2010/main" val="3507184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40895" cy="495855"/>
          </a:xfrm>
          <a:prstGeom prst="rect">
            <a:avLst/>
          </a:prstGeom>
        </p:spPr>
        <p:txBody>
          <a:bodyPr vert="horz" lIns="91248" tIns="45624" rIns="91248" bIns="45624" rtlCol="0"/>
          <a:lstStyle>
            <a:lvl1pPr algn="l">
              <a:defRPr sz="1200"/>
            </a:lvl1pPr>
          </a:lstStyle>
          <a:p>
            <a:endParaRPr lang="ru-RU"/>
          </a:p>
        </p:txBody>
      </p:sp>
      <p:sp>
        <p:nvSpPr>
          <p:cNvPr id="3" name="Місце для дати 2"/>
          <p:cNvSpPr>
            <a:spLocks noGrp="1"/>
          </p:cNvSpPr>
          <p:nvPr>
            <p:ph type="dt" idx="1"/>
          </p:nvPr>
        </p:nvSpPr>
        <p:spPr>
          <a:xfrm>
            <a:off x="3842496" y="0"/>
            <a:ext cx="2940895" cy="495855"/>
          </a:xfrm>
          <a:prstGeom prst="rect">
            <a:avLst/>
          </a:prstGeom>
        </p:spPr>
        <p:txBody>
          <a:bodyPr vert="horz" lIns="91248" tIns="45624" rIns="91248" bIns="45624" rtlCol="0"/>
          <a:lstStyle>
            <a:lvl1pPr algn="r">
              <a:defRPr sz="1200"/>
            </a:lvl1pPr>
          </a:lstStyle>
          <a:p>
            <a:fld id="{2B3E7CF9-B525-414C-85FA-92DEFB267B09}" type="datetimeFigureOut">
              <a:rPr lang="ru-RU" smtClean="0"/>
              <a:t>26.03.2018</a:t>
            </a:fld>
            <a:endParaRPr lang="ru-RU"/>
          </a:p>
        </p:txBody>
      </p:sp>
      <p:sp>
        <p:nvSpPr>
          <p:cNvPr id="4" name="Місце для зображення 3"/>
          <p:cNvSpPr>
            <a:spLocks noGrp="1" noRot="1" noChangeAspect="1"/>
          </p:cNvSpPr>
          <p:nvPr>
            <p:ph type="sldImg" idx="2"/>
          </p:nvPr>
        </p:nvSpPr>
        <p:spPr>
          <a:xfrm>
            <a:off x="1163638" y="1238250"/>
            <a:ext cx="4457700" cy="3343275"/>
          </a:xfrm>
          <a:prstGeom prst="rect">
            <a:avLst/>
          </a:prstGeom>
          <a:noFill/>
          <a:ln w="12700">
            <a:solidFill>
              <a:prstClr val="black"/>
            </a:solidFill>
          </a:ln>
        </p:spPr>
        <p:txBody>
          <a:bodyPr vert="horz" lIns="91248" tIns="45624" rIns="91248" bIns="45624" rtlCol="0" anchor="ctr"/>
          <a:lstStyle/>
          <a:p>
            <a:endParaRPr lang="ru-RU"/>
          </a:p>
        </p:txBody>
      </p:sp>
      <p:sp>
        <p:nvSpPr>
          <p:cNvPr id="5" name="Місце для нотаток 4"/>
          <p:cNvSpPr>
            <a:spLocks noGrp="1"/>
          </p:cNvSpPr>
          <p:nvPr>
            <p:ph type="body" sz="quarter" idx="3"/>
          </p:nvPr>
        </p:nvSpPr>
        <p:spPr>
          <a:xfrm>
            <a:off x="678181" y="4766857"/>
            <a:ext cx="5428614" cy="3900299"/>
          </a:xfrm>
          <a:prstGeom prst="rect">
            <a:avLst/>
          </a:prstGeom>
        </p:spPr>
        <p:txBody>
          <a:bodyPr vert="horz" lIns="91248" tIns="45624" rIns="91248" bIns="45624"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6" name="Місце для нижнього колонтитула 5"/>
          <p:cNvSpPr>
            <a:spLocks noGrp="1"/>
          </p:cNvSpPr>
          <p:nvPr>
            <p:ph type="ftr" sz="quarter" idx="4"/>
          </p:nvPr>
        </p:nvSpPr>
        <p:spPr>
          <a:xfrm>
            <a:off x="0" y="9410146"/>
            <a:ext cx="2940895" cy="495855"/>
          </a:xfrm>
          <a:prstGeom prst="rect">
            <a:avLst/>
          </a:prstGeom>
        </p:spPr>
        <p:txBody>
          <a:bodyPr vert="horz" lIns="91248" tIns="45624" rIns="91248" bIns="45624"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42496" y="9410146"/>
            <a:ext cx="2940895" cy="495855"/>
          </a:xfrm>
          <a:prstGeom prst="rect">
            <a:avLst/>
          </a:prstGeom>
        </p:spPr>
        <p:txBody>
          <a:bodyPr vert="horz" lIns="91248" tIns="45624" rIns="91248" bIns="45624" rtlCol="0" anchor="b"/>
          <a:lstStyle>
            <a:lvl1pPr algn="r">
              <a:defRPr sz="1200"/>
            </a:lvl1pPr>
          </a:lstStyle>
          <a:p>
            <a:fld id="{5558C5D6-A91E-4AA5-AB37-BEC002E7D94F}" type="slidenum">
              <a:rPr lang="ru-RU" smtClean="0"/>
              <a:t>‹№›</a:t>
            </a:fld>
            <a:endParaRPr lang="ru-RU"/>
          </a:p>
        </p:txBody>
      </p:sp>
    </p:spTree>
    <p:extLst>
      <p:ext uri="{BB962C8B-B14F-4D97-AF65-F5344CB8AC3E}">
        <p14:creationId xmlns:p14="http://schemas.microsoft.com/office/powerpoint/2010/main" val="3496502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5558C5D6-A91E-4AA5-AB37-BEC002E7D94F}"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174790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indent="0">
              <a:buFont typeface="Wingdings" panose="05000000000000000000" pitchFamily="2" charset="2"/>
              <a:buNone/>
            </a:pPr>
            <a:endParaRPr lang="ru-RU" dirty="0"/>
          </a:p>
        </p:txBody>
      </p:sp>
      <p:sp>
        <p:nvSpPr>
          <p:cNvPr id="4" name="Місце для номера слайда 3"/>
          <p:cNvSpPr>
            <a:spLocks noGrp="1"/>
          </p:cNvSpPr>
          <p:nvPr>
            <p:ph type="sldNum" sz="quarter" idx="10"/>
          </p:nvPr>
        </p:nvSpPr>
        <p:spPr/>
        <p:txBody>
          <a:bodyPr/>
          <a:lstStyle/>
          <a:p>
            <a:fld id="{5558C5D6-A91E-4AA5-AB37-BEC002E7D94F}" type="slidenum">
              <a:rPr lang="ru-RU" smtClean="0"/>
              <a:t>5</a:t>
            </a:fld>
            <a:endParaRPr lang="ru-RU"/>
          </a:p>
        </p:txBody>
      </p:sp>
    </p:spTree>
    <p:extLst>
      <p:ext uri="{BB962C8B-B14F-4D97-AF65-F5344CB8AC3E}">
        <p14:creationId xmlns:p14="http://schemas.microsoft.com/office/powerpoint/2010/main" val="3748812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5558C5D6-A91E-4AA5-AB37-BEC002E7D94F}" type="slidenum">
              <a:rPr lang="ru-RU" smtClean="0"/>
              <a:t>7</a:t>
            </a:fld>
            <a:endParaRPr lang="ru-RU"/>
          </a:p>
        </p:txBody>
      </p:sp>
    </p:spTree>
    <p:extLst>
      <p:ext uri="{BB962C8B-B14F-4D97-AF65-F5344CB8AC3E}">
        <p14:creationId xmlns:p14="http://schemas.microsoft.com/office/powerpoint/2010/main" val="1018453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4" name="Прямоугольник 10"/>
          <p:cNvSpPr/>
          <p:nvPr userDrawn="1"/>
        </p:nvSpPr>
        <p:spPr>
          <a:xfrm>
            <a:off x="0" y="0"/>
            <a:ext cx="778054" cy="6858000"/>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86292" tIns="43145" rIns="86292" bIns="43145" anchor="ctr"/>
          <a:lstStyle/>
          <a:p>
            <a:pPr algn="ctr" eaLnBrk="0" fontAlgn="base" hangingPunct="0">
              <a:spcBef>
                <a:spcPct val="0"/>
              </a:spcBef>
              <a:spcAft>
                <a:spcPct val="0"/>
              </a:spcAft>
              <a:defRPr/>
            </a:pPr>
            <a:endParaRPr lang="uk-UA" sz="900" u="sng">
              <a:solidFill>
                <a:prstClr val="white"/>
              </a:solidFill>
              <a:cs typeface="Times New Roman" panose="02020603050405020304" pitchFamily="18" charset="0"/>
            </a:endParaRPr>
          </a:p>
        </p:txBody>
      </p:sp>
      <p:sp>
        <p:nvSpPr>
          <p:cNvPr id="5" name="TextBox 11"/>
          <p:cNvSpPr txBox="1"/>
          <p:nvPr userDrawn="1"/>
        </p:nvSpPr>
        <p:spPr>
          <a:xfrm>
            <a:off x="1523253" y="509850"/>
            <a:ext cx="6638099" cy="440255"/>
          </a:xfrm>
          <a:prstGeom prst="rect">
            <a:avLst/>
          </a:prstGeom>
          <a:noFill/>
        </p:spPr>
        <p:txBody>
          <a:bodyPr lIns="86292" tIns="43145" rIns="86292" bIns="43145">
            <a:spAutoFit/>
          </a:bodyPr>
          <a:lstStyle/>
          <a:p>
            <a:pPr eaLnBrk="0" fontAlgn="base" hangingPunct="0">
              <a:spcBef>
                <a:spcPct val="0"/>
              </a:spcBef>
              <a:spcAft>
                <a:spcPct val="0"/>
              </a:spcAft>
              <a:defRPr/>
            </a:pPr>
            <a:r>
              <a:rPr lang="uk-UA" sz="2300" b="1" dirty="0">
                <a:solidFill>
                  <a:srgbClr val="007236"/>
                </a:solidFill>
                <a:ea typeface="MS PGothic" pitchFamily="34" charset="-128"/>
                <a:cs typeface="Times New Roman" panose="02020603050405020304" pitchFamily="18" charset="0"/>
              </a:rPr>
              <a:t>НАЦІОНАЛЬНИЙ БАНК УКРАЇНИ</a:t>
            </a:r>
          </a:p>
        </p:txBody>
      </p:sp>
      <p:cxnSp>
        <p:nvCxnSpPr>
          <p:cNvPr id="6" name="Прямая соединительная линия 12"/>
          <p:cNvCxnSpPr/>
          <p:nvPr userDrawn="1"/>
        </p:nvCxnSpPr>
        <p:spPr>
          <a:xfrm>
            <a:off x="1184282" y="2581016"/>
            <a:ext cx="7045793"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13"/>
          <p:cNvCxnSpPr/>
          <p:nvPr userDrawn="1"/>
        </p:nvCxnSpPr>
        <p:spPr>
          <a:xfrm>
            <a:off x="1184282" y="3267875"/>
            <a:ext cx="7045793"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4"/>
          <p:cNvCxnSpPr/>
          <p:nvPr userDrawn="1"/>
        </p:nvCxnSpPr>
        <p:spPr>
          <a:xfrm>
            <a:off x="1252959" y="5876124"/>
            <a:ext cx="6977097"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extLst/>
          </a:blip>
          <a:srcRect/>
          <a:stretch>
            <a:fillRect/>
          </a:stretch>
        </p:blipFill>
        <p:spPr bwMode="auto">
          <a:xfrm>
            <a:off x="372113" y="317051"/>
            <a:ext cx="1081793" cy="885415"/>
          </a:xfrm>
          <a:prstGeom prst="rect">
            <a:avLst/>
          </a:prstGeom>
          <a:noFill/>
          <a:ln w="9525">
            <a:noFill/>
            <a:miter lim="800000"/>
            <a:headEnd/>
            <a:tailEnd/>
          </a:ln>
          <a:effectLst>
            <a:glow rad="38100">
              <a:schemeClr val="bg1">
                <a:alpha val="58000"/>
              </a:schemeClr>
            </a:glow>
            <a:softEdge rad="12700"/>
          </a:effectLst>
          <a:extLst/>
        </p:spPr>
      </p:pic>
      <p:sp>
        <p:nvSpPr>
          <p:cNvPr id="20" name="Текст 19"/>
          <p:cNvSpPr>
            <a:spLocks noGrp="1"/>
          </p:cNvSpPr>
          <p:nvPr>
            <p:ph type="body" sz="quarter" idx="10"/>
          </p:nvPr>
        </p:nvSpPr>
        <p:spPr>
          <a:xfrm>
            <a:off x="1184282" y="2674131"/>
            <a:ext cx="7045793" cy="548995"/>
          </a:xfrm>
        </p:spPr>
        <p:txBody>
          <a:bodyPr/>
          <a:lstStyle>
            <a:lvl1pPr marL="0" indent="0">
              <a:buNone/>
              <a:defRPr sz="1900" b="1"/>
            </a:lvl1pPr>
          </a:lstStyle>
          <a:p>
            <a:pPr lvl="0"/>
            <a:endParaRPr lang="uk-UA" dirty="0"/>
          </a:p>
        </p:txBody>
      </p:sp>
      <p:sp>
        <p:nvSpPr>
          <p:cNvPr id="22" name="Текст 21"/>
          <p:cNvSpPr>
            <a:spLocks noGrp="1"/>
          </p:cNvSpPr>
          <p:nvPr>
            <p:ph type="body" sz="quarter" idx="11"/>
          </p:nvPr>
        </p:nvSpPr>
        <p:spPr>
          <a:xfrm>
            <a:off x="1253285" y="5945129"/>
            <a:ext cx="3454200" cy="366123"/>
          </a:xfrm>
        </p:spPr>
        <p:txBody>
          <a:bodyPr/>
          <a:lstStyle>
            <a:lvl1pPr marL="0" indent="0">
              <a:buNone/>
              <a:defRPr sz="1300"/>
            </a:lvl1pPr>
          </a:lstStyle>
          <a:p>
            <a:pPr lvl="0"/>
            <a:endParaRPr lang="uk-UA" dirty="0"/>
          </a:p>
        </p:txBody>
      </p:sp>
      <p:sp>
        <p:nvSpPr>
          <p:cNvPr id="10" name="Номер слайда 1"/>
          <p:cNvSpPr>
            <a:spLocks noGrp="1"/>
          </p:cNvSpPr>
          <p:nvPr>
            <p:ph type="sldNum" sz="quarter" idx="12"/>
          </p:nvPr>
        </p:nvSpPr>
        <p:spPr>
          <a:xfrm>
            <a:off x="8230048" y="6311867"/>
            <a:ext cx="788508" cy="456897"/>
          </a:xfrm>
        </p:spPr>
        <p:txBody>
          <a:bodyPr lIns="91217" tIns="45609" rIns="91217" bIns="45609"/>
          <a:lstStyle>
            <a:lvl1pPr algn="r">
              <a:defRPr>
                <a:solidFill>
                  <a:srgbClr val="898989"/>
                </a:solidFill>
              </a:defRPr>
            </a:lvl1pPr>
          </a:lstStyle>
          <a:p>
            <a:pPr>
              <a:defRPr/>
            </a:pPr>
            <a:fld id="{34DACD34-8679-4CC8-81F2-C5B0EAA4ADC5}" type="slidenum">
              <a:rPr lang="uk-UA"/>
              <a:pPr>
                <a:defRPr/>
              </a:pPr>
              <a:t>‹№›</a:t>
            </a:fld>
            <a:endParaRPr lang="uk-UA"/>
          </a:p>
        </p:txBody>
      </p:sp>
    </p:spTree>
    <p:extLst>
      <p:ext uri="{BB962C8B-B14F-4D97-AF65-F5344CB8AC3E}">
        <p14:creationId xmlns:p14="http://schemas.microsoft.com/office/powerpoint/2010/main" val="3317154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2" y="0"/>
            <a:ext cx="778521" cy="6858000"/>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65346" tIns="32673" rIns="65346" bIns="32673" rtlCol="0" anchor="ctr"/>
          <a:lstStyle/>
          <a:p>
            <a:pPr algn="ctr" defTabSz="860176" eaLnBrk="0" fontAlgn="base" hangingPunct="0">
              <a:spcBef>
                <a:spcPct val="0"/>
              </a:spcBef>
              <a:spcAft>
                <a:spcPct val="0"/>
              </a:spcAft>
            </a:pPr>
            <a:endParaRPr lang="uk-UA" sz="715" u="sng" dirty="0">
              <a:solidFill>
                <a:prstClr val="white"/>
              </a:solidFill>
              <a:cs typeface="Times New Roman" panose="02020603050405020304" pitchFamily="18" charset="0"/>
            </a:endParaRPr>
          </a:p>
        </p:txBody>
      </p:sp>
      <p:sp>
        <p:nvSpPr>
          <p:cNvPr id="12" name="TextBox 11"/>
          <p:cNvSpPr txBox="1"/>
          <p:nvPr userDrawn="1"/>
        </p:nvSpPr>
        <p:spPr>
          <a:xfrm>
            <a:off x="1523652" y="510416"/>
            <a:ext cx="6638425" cy="329903"/>
          </a:xfrm>
          <a:prstGeom prst="rect">
            <a:avLst/>
          </a:prstGeom>
          <a:noFill/>
        </p:spPr>
        <p:txBody>
          <a:bodyPr wrap="square" lIns="65346" tIns="32673" rIns="65346" bIns="32673" rtlCol="0">
            <a:spAutoFit/>
          </a:bodyPr>
          <a:lstStyle/>
          <a:p>
            <a:pPr defTabSz="860176" eaLnBrk="0" fontAlgn="base" hangingPunct="0">
              <a:spcBef>
                <a:spcPct val="0"/>
              </a:spcBef>
              <a:spcAft>
                <a:spcPct val="0"/>
              </a:spcAft>
            </a:pPr>
            <a:r>
              <a:rPr lang="uk-UA" sz="1715" b="1" dirty="0" smtClean="0">
                <a:solidFill>
                  <a:srgbClr val="007236"/>
                </a:solidFill>
                <a:ea typeface="MS PGothic" pitchFamily="34" charset="-128"/>
                <a:cs typeface="Times New Roman" panose="02020603050405020304" pitchFamily="18" charset="0"/>
              </a:rPr>
              <a:t>НАЦІОНАЛЬНИЙ БАНК УКРАЇНИ</a:t>
            </a:r>
            <a:endParaRPr lang="uk-UA" sz="1715" b="1" dirty="0">
              <a:solidFill>
                <a:srgbClr val="007236"/>
              </a:solidFill>
              <a:ea typeface="MS PGothic" pitchFamily="34" charset="-128"/>
              <a:cs typeface="Times New Roman" panose="02020603050405020304" pitchFamily="18" charset="0"/>
            </a:endParaRPr>
          </a:p>
        </p:txBody>
      </p:sp>
      <p:cxnSp>
        <p:nvCxnSpPr>
          <p:cNvPr id="13" name="Прямая соединительная линия 12"/>
          <p:cNvCxnSpPr/>
          <p:nvPr userDrawn="1"/>
        </p:nvCxnSpPr>
        <p:spPr>
          <a:xfrm>
            <a:off x="1184958" y="2581631"/>
            <a:ext cx="7044859"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1184958" y="3267875"/>
            <a:ext cx="7044859"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userDrawn="1"/>
        </p:nvCxnSpPr>
        <p:spPr>
          <a:xfrm>
            <a:off x="1252694" y="5875604"/>
            <a:ext cx="6977120"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090" y="317028"/>
            <a:ext cx="1081793" cy="885415"/>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sp>
        <p:nvSpPr>
          <p:cNvPr id="20" name="Текст 19"/>
          <p:cNvSpPr>
            <a:spLocks noGrp="1"/>
          </p:cNvSpPr>
          <p:nvPr>
            <p:ph type="body" sz="quarter" idx="10"/>
          </p:nvPr>
        </p:nvSpPr>
        <p:spPr>
          <a:xfrm>
            <a:off x="1184259" y="2674131"/>
            <a:ext cx="7045793" cy="548995"/>
          </a:xfrm>
        </p:spPr>
        <p:txBody>
          <a:bodyPr/>
          <a:lstStyle>
            <a:lvl1pPr marL="0" indent="0">
              <a:buNone/>
              <a:defRPr sz="1430" b="1"/>
            </a:lvl1pPr>
          </a:lstStyle>
          <a:p>
            <a:pPr lvl="0"/>
            <a:r>
              <a:rPr lang="ru-RU" smtClean="0"/>
              <a:t>Образец текста</a:t>
            </a:r>
          </a:p>
        </p:txBody>
      </p:sp>
      <p:sp>
        <p:nvSpPr>
          <p:cNvPr id="22" name="Текст 21"/>
          <p:cNvSpPr>
            <a:spLocks noGrp="1"/>
          </p:cNvSpPr>
          <p:nvPr>
            <p:ph type="body" sz="quarter" idx="11"/>
          </p:nvPr>
        </p:nvSpPr>
        <p:spPr>
          <a:xfrm>
            <a:off x="1253281" y="5945106"/>
            <a:ext cx="3454200" cy="366123"/>
          </a:xfrm>
        </p:spPr>
        <p:txBody>
          <a:bodyPr/>
          <a:lstStyle>
            <a:lvl1pPr marL="0" indent="0">
              <a:buNone/>
              <a:defRPr sz="1001"/>
            </a:lvl1pPr>
          </a:lstStyle>
          <a:p>
            <a:pPr lvl="0"/>
            <a:r>
              <a:rPr lang="ru-RU" smtClean="0"/>
              <a:t>Образец текста</a:t>
            </a:r>
          </a:p>
        </p:txBody>
      </p:sp>
      <p:sp>
        <p:nvSpPr>
          <p:cNvPr id="18" name="Номер слайда 1"/>
          <p:cNvSpPr>
            <a:spLocks noGrp="1"/>
          </p:cNvSpPr>
          <p:nvPr>
            <p:ph type="sldNum" sz="quarter" idx="12"/>
          </p:nvPr>
        </p:nvSpPr>
        <p:spPr>
          <a:xfrm>
            <a:off x="8229907" y="6311230"/>
            <a:ext cx="788508" cy="456897"/>
          </a:xfrm>
          <a:prstGeom prst="rect">
            <a:avLst/>
          </a:prstGeom>
        </p:spPr>
        <p:txBody>
          <a:bodyPr lIns="96644" tIns="48322" rIns="96644" bIns="48322"/>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188555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Номер слайда 1"/>
          <p:cNvSpPr>
            <a:spLocks noGrp="1"/>
          </p:cNvSpPr>
          <p:nvPr>
            <p:ph type="sldNum" sz="quarter" idx="10"/>
          </p:nvPr>
        </p:nvSpPr>
        <p:spPr>
          <a:xfrm>
            <a:off x="8229907" y="6311230"/>
            <a:ext cx="788508" cy="456897"/>
          </a:xfrm>
          <a:prstGeom prst="rect">
            <a:avLst/>
          </a:prstGeom>
        </p:spPr>
        <p:txBody>
          <a:bodyPr lIns="96644" tIns="48322" rIns="96644" bIns="48322"/>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361011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3" name="Объект 2"/>
          <p:cNvSpPr>
            <a:spLocks noGrp="1"/>
          </p:cNvSpPr>
          <p:nvPr>
            <p:ph sz="half" idx="1"/>
          </p:nvPr>
        </p:nvSpPr>
        <p:spPr>
          <a:xfrm>
            <a:off x="1139454" y="1199738"/>
            <a:ext cx="3763332" cy="4801961"/>
          </a:xfrm>
        </p:spPr>
        <p:txBody>
          <a:bodyPr/>
          <a:lstStyle>
            <a:lvl1pPr>
              <a:defRPr sz="1929"/>
            </a:lvl1pPr>
            <a:lvl2pPr>
              <a:defRPr sz="1715"/>
            </a:lvl2pPr>
            <a:lvl3pPr>
              <a:defRPr sz="1430"/>
            </a:lvl3pPr>
            <a:lvl4pPr>
              <a:defRPr sz="1286"/>
            </a:lvl4pPr>
            <a:lvl5pPr>
              <a:defRPr sz="1286"/>
            </a:lvl5pPr>
            <a:lvl6pPr>
              <a:defRPr sz="1286"/>
            </a:lvl6pPr>
            <a:lvl7pPr>
              <a:defRPr sz="1286"/>
            </a:lvl7pPr>
            <a:lvl8pPr>
              <a:defRPr sz="1286"/>
            </a:lvl8pPr>
            <a:lvl9pPr>
              <a:defRPr sz="128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Объект 3"/>
          <p:cNvSpPr>
            <a:spLocks noGrp="1"/>
          </p:cNvSpPr>
          <p:nvPr>
            <p:ph sz="half" idx="2"/>
          </p:nvPr>
        </p:nvSpPr>
        <p:spPr>
          <a:xfrm>
            <a:off x="5046153" y="1199738"/>
            <a:ext cx="3764824" cy="4801961"/>
          </a:xfrm>
        </p:spPr>
        <p:txBody>
          <a:bodyPr/>
          <a:lstStyle>
            <a:lvl1pPr>
              <a:defRPr sz="1929"/>
            </a:lvl1pPr>
            <a:lvl2pPr>
              <a:defRPr sz="1715"/>
            </a:lvl2pPr>
            <a:lvl3pPr>
              <a:defRPr sz="1430"/>
            </a:lvl3pPr>
            <a:lvl4pPr>
              <a:defRPr sz="1286"/>
            </a:lvl4pPr>
            <a:lvl5pPr>
              <a:defRPr sz="1286"/>
            </a:lvl5pPr>
            <a:lvl6pPr>
              <a:defRPr sz="1286"/>
            </a:lvl6pPr>
            <a:lvl7pPr>
              <a:defRPr sz="1286"/>
            </a:lvl7pPr>
            <a:lvl8pPr>
              <a:defRPr sz="1286"/>
            </a:lvl8pPr>
            <a:lvl9pPr>
              <a:defRPr sz="128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омер слайда 1"/>
          <p:cNvSpPr>
            <a:spLocks noGrp="1"/>
          </p:cNvSpPr>
          <p:nvPr>
            <p:ph type="sldNum" sz="quarter" idx="10"/>
          </p:nvPr>
        </p:nvSpPr>
        <p:spPr>
          <a:xfrm>
            <a:off x="8229907" y="6311230"/>
            <a:ext cx="788508" cy="456897"/>
          </a:xfrm>
          <a:prstGeom prst="rect">
            <a:avLst/>
          </a:prstGeom>
        </p:spPr>
        <p:txBody>
          <a:bodyPr lIns="96644" tIns="48322" rIns="96644" bIns="48322"/>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1842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1" y="0"/>
            <a:ext cx="778521" cy="6858000"/>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uk-UA" sz="715" u="sng">
              <a:solidFill>
                <a:prstClr val="white"/>
              </a:solidFill>
              <a:cs typeface="Times New Roman" panose="02020603050405020304" pitchFamily="18" charset="0"/>
            </a:endParaRPr>
          </a:p>
        </p:txBody>
      </p:sp>
      <p:sp>
        <p:nvSpPr>
          <p:cNvPr id="12" name="TextBox 11"/>
          <p:cNvSpPr txBox="1"/>
          <p:nvPr userDrawn="1"/>
        </p:nvSpPr>
        <p:spPr>
          <a:xfrm>
            <a:off x="1523651" y="510417"/>
            <a:ext cx="6638425" cy="356251"/>
          </a:xfrm>
          <a:prstGeom prst="rect">
            <a:avLst/>
          </a:prstGeom>
          <a:noFill/>
        </p:spPr>
        <p:txBody>
          <a:bodyPr wrap="square" rtlCol="0">
            <a:spAutoFit/>
          </a:bodyPr>
          <a:lstStyle/>
          <a:p>
            <a:pPr defTabSz="685800" eaLnBrk="0" fontAlgn="base" hangingPunct="0">
              <a:spcBef>
                <a:spcPct val="0"/>
              </a:spcBef>
              <a:spcAft>
                <a:spcPct val="0"/>
              </a:spcAft>
            </a:pPr>
            <a:r>
              <a:rPr lang="uk-UA" sz="1715" b="1" dirty="0" smtClean="0">
                <a:solidFill>
                  <a:srgbClr val="007236"/>
                </a:solidFill>
                <a:latin typeface="Arial" pitchFamily="34" charset="0"/>
                <a:ea typeface="MS PGothic" pitchFamily="34" charset="-128"/>
                <a:cs typeface="Arial" pitchFamily="34" charset="0"/>
              </a:rPr>
              <a:t>НАЦІОНАЛЬНИЙ БАНК УКРАЇНИ</a:t>
            </a:r>
            <a:endParaRPr lang="uk-UA" sz="1715" b="1" dirty="0">
              <a:solidFill>
                <a:srgbClr val="007236"/>
              </a:solidFill>
              <a:latin typeface="Arial" pitchFamily="34" charset="0"/>
              <a:ea typeface="MS PGothic" pitchFamily="34" charset="-128"/>
              <a:cs typeface="Arial" pitchFamily="34" charset="0"/>
            </a:endParaRPr>
          </a:p>
        </p:txBody>
      </p:sp>
      <p:cxnSp>
        <p:nvCxnSpPr>
          <p:cNvPr id="13" name="Прямая соединительная линия 12"/>
          <p:cNvCxnSpPr/>
          <p:nvPr userDrawn="1"/>
        </p:nvCxnSpPr>
        <p:spPr>
          <a:xfrm>
            <a:off x="1184955" y="2581631"/>
            <a:ext cx="7044859"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1184955" y="3267875"/>
            <a:ext cx="7044859"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userDrawn="1"/>
        </p:nvCxnSpPr>
        <p:spPr>
          <a:xfrm>
            <a:off x="1252695" y="5875604"/>
            <a:ext cx="6977120"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088" y="317027"/>
            <a:ext cx="1081793" cy="885415"/>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sp>
        <p:nvSpPr>
          <p:cNvPr id="20" name="Текст 19"/>
          <p:cNvSpPr>
            <a:spLocks noGrp="1"/>
          </p:cNvSpPr>
          <p:nvPr>
            <p:ph type="body" sz="quarter" idx="10"/>
          </p:nvPr>
        </p:nvSpPr>
        <p:spPr>
          <a:xfrm>
            <a:off x="1184256" y="2674133"/>
            <a:ext cx="7045793" cy="548995"/>
          </a:xfrm>
        </p:spPr>
        <p:txBody>
          <a:bodyPr/>
          <a:lstStyle>
            <a:lvl1pPr marL="0" indent="0">
              <a:buNone/>
              <a:defRPr sz="1430" b="1"/>
            </a:lvl1pPr>
          </a:lstStyle>
          <a:p>
            <a:pPr lvl="0"/>
            <a:endParaRPr lang="uk-UA" dirty="0"/>
          </a:p>
        </p:txBody>
      </p:sp>
      <p:sp>
        <p:nvSpPr>
          <p:cNvPr id="22" name="Текст 21"/>
          <p:cNvSpPr>
            <a:spLocks noGrp="1"/>
          </p:cNvSpPr>
          <p:nvPr>
            <p:ph type="body" sz="quarter" idx="11"/>
          </p:nvPr>
        </p:nvSpPr>
        <p:spPr>
          <a:xfrm>
            <a:off x="1253278" y="5945105"/>
            <a:ext cx="3454200" cy="366123"/>
          </a:xfrm>
        </p:spPr>
        <p:txBody>
          <a:bodyPr/>
          <a:lstStyle>
            <a:lvl1pPr marL="0" indent="0">
              <a:buNone/>
              <a:defRPr sz="1001"/>
            </a:lvl1pPr>
          </a:lstStyle>
          <a:p>
            <a:pPr lvl="0"/>
            <a:endParaRPr lang="uk-UA" dirty="0"/>
          </a:p>
        </p:txBody>
      </p:sp>
      <p:sp>
        <p:nvSpPr>
          <p:cNvPr id="18" name="Номер слайда 1"/>
          <p:cNvSpPr>
            <a:spLocks noGrp="1"/>
          </p:cNvSpPr>
          <p:nvPr>
            <p:ph type="sldNum" sz="quarter" idx="12"/>
          </p:nvPr>
        </p:nvSpPr>
        <p:spPr>
          <a:xfrm>
            <a:off x="8229908" y="6311229"/>
            <a:ext cx="788508" cy="456897"/>
          </a:xfrm>
          <a:prstGeom prst="rect">
            <a:avLst/>
          </a:prstGeom>
        </p:spPr>
        <p:txBody>
          <a:bodyPr lIns="96661" tIns="48331" rIns="96661" bIns="48331"/>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2401931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Arial" pitchFamily="34" charset="0"/>
                <a:cs typeface="Arial" pitchFamily="34" charset="0"/>
              </a:defRPr>
            </a:lvl1pPr>
          </a:lstStyle>
          <a:p>
            <a:r>
              <a:rPr lang="ru-RU" dirty="0" smtClean="0"/>
              <a:t>Образец заголовка</a:t>
            </a:r>
            <a:endParaRPr lang="uk-UA" dirty="0"/>
          </a:p>
        </p:txBody>
      </p:sp>
      <p:sp>
        <p:nvSpPr>
          <p:cNvPr id="3" name="Объект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5" name="Номер слайда 1"/>
          <p:cNvSpPr>
            <a:spLocks noGrp="1"/>
          </p:cNvSpPr>
          <p:nvPr>
            <p:ph type="sldNum" sz="quarter" idx="10"/>
          </p:nvPr>
        </p:nvSpPr>
        <p:spPr>
          <a:xfrm>
            <a:off x="8229908" y="6311229"/>
            <a:ext cx="788508" cy="456897"/>
          </a:xfrm>
          <a:prstGeom prst="rect">
            <a:avLst/>
          </a:prstGeom>
        </p:spPr>
        <p:txBody>
          <a:bodyPr lIns="96661" tIns="48331" rIns="96661" bIns="48331"/>
          <a:lstStyle>
            <a:lvl1pPr>
              <a:defRPr sz="1001">
                <a:latin typeface="Arial" pitchFamily="34" charset="0"/>
                <a:cs typeface="Arial" pitchFamily="34" charset="0"/>
              </a:defRPr>
            </a:lvl1pPr>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22887030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Arial" pitchFamily="34" charset="0"/>
                <a:cs typeface="Arial" pitchFamily="34" charset="0"/>
              </a:defRPr>
            </a:lvl1pPr>
          </a:lstStyle>
          <a:p>
            <a:r>
              <a:rPr lang="ru-RU" dirty="0" smtClean="0"/>
              <a:t>Образец заголовка</a:t>
            </a:r>
            <a:endParaRPr lang="uk-UA" dirty="0"/>
          </a:p>
        </p:txBody>
      </p:sp>
      <p:sp>
        <p:nvSpPr>
          <p:cNvPr id="3" name="Объект 2"/>
          <p:cNvSpPr>
            <a:spLocks noGrp="1"/>
          </p:cNvSpPr>
          <p:nvPr>
            <p:ph sz="half" idx="1"/>
          </p:nvPr>
        </p:nvSpPr>
        <p:spPr>
          <a:xfrm>
            <a:off x="1139455" y="1199737"/>
            <a:ext cx="3763331" cy="4801961"/>
          </a:xfrm>
        </p:spPr>
        <p:txBody>
          <a:bodyPr/>
          <a:lstStyle>
            <a:lvl1pPr>
              <a:defRPr sz="2001">
                <a:latin typeface="Arial" pitchFamily="34" charset="0"/>
                <a:cs typeface="Arial" pitchFamily="34" charset="0"/>
              </a:defRPr>
            </a:lvl1pPr>
            <a:lvl2pPr>
              <a:defRPr sz="1715">
                <a:latin typeface="Arial" pitchFamily="34" charset="0"/>
                <a:cs typeface="Arial" pitchFamily="34" charset="0"/>
              </a:defRPr>
            </a:lvl2pPr>
            <a:lvl3pPr>
              <a:defRPr sz="1430">
                <a:latin typeface="Arial" pitchFamily="34" charset="0"/>
                <a:cs typeface="Arial" pitchFamily="34" charset="0"/>
              </a:defRPr>
            </a:lvl3pPr>
            <a:lvl4pPr>
              <a:defRPr sz="1286">
                <a:latin typeface="Arial" pitchFamily="34" charset="0"/>
                <a:cs typeface="Arial" pitchFamily="34" charset="0"/>
              </a:defRPr>
            </a:lvl4pPr>
            <a:lvl5pPr>
              <a:defRPr sz="1286">
                <a:latin typeface="Arial" pitchFamily="34" charset="0"/>
                <a:cs typeface="Arial" pitchFamily="34" charset="0"/>
              </a:defRPr>
            </a:lvl5pPr>
            <a:lvl6pPr>
              <a:defRPr sz="1286"/>
            </a:lvl6pPr>
            <a:lvl7pPr>
              <a:defRPr sz="1286"/>
            </a:lvl7pPr>
            <a:lvl8pPr>
              <a:defRPr sz="1286"/>
            </a:lvl8pPr>
            <a:lvl9pPr>
              <a:defRPr sz="1286"/>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Объект 3"/>
          <p:cNvSpPr>
            <a:spLocks noGrp="1"/>
          </p:cNvSpPr>
          <p:nvPr>
            <p:ph sz="half" idx="2"/>
          </p:nvPr>
        </p:nvSpPr>
        <p:spPr>
          <a:xfrm>
            <a:off x="5046151" y="1199737"/>
            <a:ext cx="3764824" cy="4801961"/>
          </a:xfrm>
        </p:spPr>
        <p:txBody>
          <a:bodyPr/>
          <a:lstStyle>
            <a:lvl1pPr>
              <a:defRPr sz="2001">
                <a:latin typeface="Arial" pitchFamily="34" charset="0"/>
                <a:cs typeface="Arial" pitchFamily="34" charset="0"/>
              </a:defRPr>
            </a:lvl1pPr>
            <a:lvl2pPr>
              <a:defRPr sz="1715">
                <a:latin typeface="Arial" pitchFamily="34" charset="0"/>
                <a:cs typeface="Arial" pitchFamily="34" charset="0"/>
              </a:defRPr>
            </a:lvl2pPr>
            <a:lvl3pPr>
              <a:defRPr sz="1430">
                <a:latin typeface="Arial" pitchFamily="34" charset="0"/>
                <a:cs typeface="Arial" pitchFamily="34" charset="0"/>
              </a:defRPr>
            </a:lvl3pPr>
            <a:lvl4pPr>
              <a:defRPr sz="1286">
                <a:latin typeface="Arial" pitchFamily="34" charset="0"/>
                <a:cs typeface="Arial" pitchFamily="34" charset="0"/>
              </a:defRPr>
            </a:lvl4pPr>
            <a:lvl5pPr>
              <a:defRPr sz="1286">
                <a:latin typeface="Arial" pitchFamily="34" charset="0"/>
                <a:cs typeface="Arial" pitchFamily="34" charset="0"/>
              </a:defRPr>
            </a:lvl5pPr>
            <a:lvl6pPr>
              <a:defRPr sz="1286"/>
            </a:lvl6pPr>
            <a:lvl7pPr>
              <a:defRPr sz="1286"/>
            </a:lvl7pPr>
            <a:lvl8pPr>
              <a:defRPr sz="1286"/>
            </a:lvl8pPr>
            <a:lvl9pPr>
              <a:defRPr sz="128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омер слайда 1"/>
          <p:cNvSpPr>
            <a:spLocks noGrp="1"/>
          </p:cNvSpPr>
          <p:nvPr>
            <p:ph type="sldNum" sz="quarter" idx="10"/>
          </p:nvPr>
        </p:nvSpPr>
        <p:spPr>
          <a:xfrm>
            <a:off x="8229908" y="6311229"/>
            <a:ext cx="788508" cy="456897"/>
          </a:xfrm>
          <a:prstGeom prst="rect">
            <a:avLst/>
          </a:prstGeom>
        </p:spPr>
        <p:txBody>
          <a:bodyPr lIns="96661" tIns="48331" rIns="96661" bIns="48331"/>
          <a:lstStyle>
            <a:lvl1pPr>
              <a:defRPr>
                <a:latin typeface="Arial" pitchFamily="34" charset="0"/>
                <a:cs typeface="Arial" pitchFamily="34" charset="0"/>
              </a:defRPr>
            </a:lvl1pPr>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3406613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187" y="248737"/>
            <a:ext cx="8229039" cy="1194275"/>
          </a:xfrm>
          <a:prstGeom prst="rect">
            <a:avLst/>
          </a:prstGeom>
        </p:spPr>
        <p:txBody>
          <a:bodyPr lIns="0" tIns="0" rIns="0" bIns="0" anchor="ctr"/>
          <a:lstStyle/>
          <a:p>
            <a:pPr algn="ctr"/>
            <a:endParaRPr/>
          </a:p>
        </p:txBody>
      </p:sp>
      <p:sp>
        <p:nvSpPr>
          <p:cNvPr id="55" name="PlaceHolder 2"/>
          <p:cNvSpPr>
            <a:spLocks noGrp="1"/>
          </p:cNvSpPr>
          <p:nvPr>
            <p:ph type="body"/>
          </p:nvPr>
        </p:nvSpPr>
        <p:spPr>
          <a:xfrm>
            <a:off x="457187" y="1604604"/>
            <a:ext cx="8229039" cy="3977030"/>
          </a:xfrm>
          <a:prstGeom prst="rect">
            <a:avLst/>
          </a:prstGeom>
        </p:spPr>
        <p:txBody>
          <a:bodyPr lIns="0" tIns="0" rIns="0" bIns="0"/>
          <a:lstStyle/>
          <a:p>
            <a:endParaRPr/>
          </a:p>
        </p:txBody>
      </p:sp>
    </p:spTree>
    <p:extLst>
      <p:ext uri="{BB962C8B-B14F-4D97-AF65-F5344CB8AC3E}">
        <p14:creationId xmlns:p14="http://schemas.microsoft.com/office/powerpoint/2010/main" val="155278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778521" cy="6858000"/>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uk-UA" sz="715" u="sng">
              <a:solidFill>
                <a:prstClr val="white"/>
              </a:solidFill>
              <a:cs typeface="Times New Roman" panose="02020603050405020304" pitchFamily="18" charset="0"/>
            </a:endParaRPr>
          </a:p>
        </p:txBody>
      </p:sp>
      <p:sp>
        <p:nvSpPr>
          <p:cNvPr id="12" name="TextBox 11"/>
          <p:cNvSpPr txBox="1"/>
          <p:nvPr userDrawn="1"/>
        </p:nvSpPr>
        <p:spPr>
          <a:xfrm>
            <a:off x="1523651" y="510416"/>
            <a:ext cx="6638425" cy="356251"/>
          </a:xfrm>
          <a:prstGeom prst="rect">
            <a:avLst/>
          </a:prstGeom>
          <a:noFill/>
        </p:spPr>
        <p:txBody>
          <a:bodyPr wrap="square" rtlCol="0">
            <a:spAutoFit/>
          </a:bodyPr>
          <a:lstStyle/>
          <a:p>
            <a:pPr defTabSz="685800" eaLnBrk="0" fontAlgn="base" hangingPunct="0">
              <a:spcBef>
                <a:spcPct val="0"/>
              </a:spcBef>
              <a:spcAft>
                <a:spcPct val="0"/>
              </a:spcAft>
            </a:pPr>
            <a:r>
              <a:rPr lang="uk-UA" sz="1715" b="1" dirty="0" smtClean="0">
                <a:solidFill>
                  <a:srgbClr val="007236"/>
                </a:solidFill>
                <a:latin typeface="Arial" pitchFamily="34" charset="0"/>
                <a:ea typeface="MS PGothic" pitchFamily="34" charset="-128"/>
                <a:cs typeface="Arial" pitchFamily="34" charset="0"/>
              </a:rPr>
              <a:t>НАЦІОНАЛЬНИЙ БАНК УКРАЇНИ</a:t>
            </a:r>
            <a:endParaRPr lang="uk-UA" sz="1715" b="1" dirty="0">
              <a:solidFill>
                <a:srgbClr val="007236"/>
              </a:solidFill>
              <a:latin typeface="Arial" pitchFamily="34" charset="0"/>
              <a:ea typeface="MS PGothic" pitchFamily="34" charset="-128"/>
              <a:cs typeface="Arial" pitchFamily="34" charset="0"/>
            </a:endParaRPr>
          </a:p>
        </p:txBody>
      </p:sp>
      <p:cxnSp>
        <p:nvCxnSpPr>
          <p:cNvPr id="13" name="Прямая соединительная линия 12"/>
          <p:cNvCxnSpPr/>
          <p:nvPr userDrawn="1"/>
        </p:nvCxnSpPr>
        <p:spPr>
          <a:xfrm>
            <a:off x="1184955" y="2581631"/>
            <a:ext cx="7044859"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1184955" y="3267875"/>
            <a:ext cx="7044859"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userDrawn="1"/>
        </p:nvCxnSpPr>
        <p:spPr>
          <a:xfrm>
            <a:off x="1252694" y="5875604"/>
            <a:ext cx="6977120"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088" y="317026"/>
            <a:ext cx="1081793" cy="885415"/>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sp>
        <p:nvSpPr>
          <p:cNvPr id="20" name="Текст 19"/>
          <p:cNvSpPr>
            <a:spLocks noGrp="1"/>
          </p:cNvSpPr>
          <p:nvPr>
            <p:ph type="body" sz="quarter" idx="10"/>
          </p:nvPr>
        </p:nvSpPr>
        <p:spPr>
          <a:xfrm>
            <a:off x="1184256" y="2674132"/>
            <a:ext cx="7045793" cy="548995"/>
          </a:xfrm>
        </p:spPr>
        <p:txBody>
          <a:bodyPr/>
          <a:lstStyle>
            <a:lvl1pPr marL="0" indent="0">
              <a:buNone/>
              <a:defRPr sz="1430" b="1"/>
            </a:lvl1pPr>
          </a:lstStyle>
          <a:p>
            <a:pPr lvl="0"/>
            <a:endParaRPr lang="uk-UA" dirty="0"/>
          </a:p>
        </p:txBody>
      </p:sp>
      <p:sp>
        <p:nvSpPr>
          <p:cNvPr id="22" name="Текст 21"/>
          <p:cNvSpPr>
            <a:spLocks noGrp="1"/>
          </p:cNvSpPr>
          <p:nvPr>
            <p:ph type="body" sz="quarter" idx="11"/>
          </p:nvPr>
        </p:nvSpPr>
        <p:spPr>
          <a:xfrm>
            <a:off x="1253278" y="5945104"/>
            <a:ext cx="3454200" cy="366123"/>
          </a:xfrm>
        </p:spPr>
        <p:txBody>
          <a:bodyPr/>
          <a:lstStyle>
            <a:lvl1pPr marL="0" indent="0">
              <a:buNone/>
              <a:defRPr sz="1001"/>
            </a:lvl1pPr>
          </a:lstStyle>
          <a:p>
            <a:pPr lvl="0"/>
            <a:endParaRPr lang="uk-UA" dirty="0"/>
          </a:p>
        </p:txBody>
      </p:sp>
      <p:sp>
        <p:nvSpPr>
          <p:cNvPr id="18" name="Номер слайда 1"/>
          <p:cNvSpPr>
            <a:spLocks noGrp="1"/>
          </p:cNvSpPr>
          <p:nvPr>
            <p:ph type="sldNum" sz="quarter" idx="12"/>
          </p:nvPr>
        </p:nvSpPr>
        <p:spPr>
          <a:xfrm>
            <a:off x="8229907" y="6311228"/>
            <a:ext cx="788507" cy="456897"/>
          </a:xfrm>
          <a:prstGeom prst="rect">
            <a:avLst/>
          </a:prstGeom>
        </p:spPr>
        <p:txBody>
          <a:bodyPr lIns="96661" tIns="48331" rIns="96661" bIns="48331"/>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742504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Arial" pitchFamily="34" charset="0"/>
                <a:cs typeface="Arial" pitchFamily="34" charset="0"/>
              </a:defRPr>
            </a:lvl1pPr>
          </a:lstStyle>
          <a:p>
            <a:r>
              <a:rPr lang="ru-RU" dirty="0" smtClean="0"/>
              <a:t>Образец заголовка</a:t>
            </a:r>
            <a:endParaRPr lang="uk-UA" dirty="0"/>
          </a:p>
        </p:txBody>
      </p:sp>
      <p:sp>
        <p:nvSpPr>
          <p:cNvPr id="3" name="Объект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5" name="Номер слайда 1"/>
          <p:cNvSpPr>
            <a:spLocks noGrp="1"/>
          </p:cNvSpPr>
          <p:nvPr>
            <p:ph type="sldNum" sz="quarter" idx="10"/>
          </p:nvPr>
        </p:nvSpPr>
        <p:spPr>
          <a:xfrm>
            <a:off x="8229907" y="6311228"/>
            <a:ext cx="788507" cy="456897"/>
          </a:xfrm>
          <a:prstGeom prst="rect">
            <a:avLst/>
          </a:prstGeom>
        </p:spPr>
        <p:txBody>
          <a:bodyPr lIns="96661" tIns="48331" rIns="96661" bIns="48331"/>
          <a:lstStyle>
            <a:lvl1pPr>
              <a:defRPr sz="1001">
                <a:latin typeface="Arial" pitchFamily="34" charset="0"/>
                <a:cs typeface="Arial" pitchFamily="34" charset="0"/>
              </a:defRPr>
            </a:lvl1pPr>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6867806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Arial" pitchFamily="34" charset="0"/>
                <a:cs typeface="Arial" pitchFamily="34" charset="0"/>
              </a:defRPr>
            </a:lvl1pPr>
          </a:lstStyle>
          <a:p>
            <a:r>
              <a:rPr lang="ru-RU" dirty="0" smtClean="0"/>
              <a:t>Образец заголовка</a:t>
            </a:r>
            <a:endParaRPr lang="uk-UA" dirty="0"/>
          </a:p>
        </p:txBody>
      </p:sp>
      <p:sp>
        <p:nvSpPr>
          <p:cNvPr id="3" name="Объект 2"/>
          <p:cNvSpPr>
            <a:spLocks noGrp="1"/>
          </p:cNvSpPr>
          <p:nvPr>
            <p:ph sz="half" idx="1"/>
          </p:nvPr>
        </p:nvSpPr>
        <p:spPr>
          <a:xfrm>
            <a:off x="1139455" y="1199736"/>
            <a:ext cx="3763331" cy="4801961"/>
          </a:xfrm>
        </p:spPr>
        <p:txBody>
          <a:bodyPr/>
          <a:lstStyle>
            <a:lvl1pPr>
              <a:defRPr sz="2001">
                <a:latin typeface="Arial" pitchFamily="34" charset="0"/>
                <a:cs typeface="Arial" pitchFamily="34" charset="0"/>
              </a:defRPr>
            </a:lvl1pPr>
            <a:lvl2pPr>
              <a:defRPr sz="1715">
                <a:latin typeface="Arial" pitchFamily="34" charset="0"/>
                <a:cs typeface="Arial" pitchFamily="34" charset="0"/>
              </a:defRPr>
            </a:lvl2pPr>
            <a:lvl3pPr>
              <a:defRPr sz="1430">
                <a:latin typeface="Arial" pitchFamily="34" charset="0"/>
                <a:cs typeface="Arial" pitchFamily="34" charset="0"/>
              </a:defRPr>
            </a:lvl3pPr>
            <a:lvl4pPr>
              <a:defRPr sz="1286">
                <a:latin typeface="Arial" pitchFamily="34" charset="0"/>
                <a:cs typeface="Arial" pitchFamily="34" charset="0"/>
              </a:defRPr>
            </a:lvl4pPr>
            <a:lvl5pPr>
              <a:defRPr sz="1286">
                <a:latin typeface="Arial" pitchFamily="34" charset="0"/>
                <a:cs typeface="Arial" pitchFamily="34" charset="0"/>
              </a:defRPr>
            </a:lvl5pPr>
            <a:lvl6pPr>
              <a:defRPr sz="1286"/>
            </a:lvl6pPr>
            <a:lvl7pPr>
              <a:defRPr sz="1286"/>
            </a:lvl7pPr>
            <a:lvl8pPr>
              <a:defRPr sz="1286"/>
            </a:lvl8pPr>
            <a:lvl9pPr>
              <a:defRPr sz="1286"/>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Объект 3"/>
          <p:cNvSpPr>
            <a:spLocks noGrp="1"/>
          </p:cNvSpPr>
          <p:nvPr>
            <p:ph sz="half" idx="2"/>
          </p:nvPr>
        </p:nvSpPr>
        <p:spPr>
          <a:xfrm>
            <a:off x="5046151" y="1199736"/>
            <a:ext cx="3764825" cy="4801961"/>
          </a:xfrm>
        </p:spPr>
        <p:txBody>
          <a:bodyPr/>
          <a:lstStyle>
            <a:lvl1pPr>
              <a:defRPr sz="2001">
                <a:latin typeface="Arial" pitchFamily="34" charset="0"/>
                <a:cs typeface="Arial" pitchFamily="34" charset="0"/>
              </a:defRPr>
            </a:lvl1pPr>
            <a:lvl2pPr>
              <a:defRPr sz="1715">
                <a:latin typeface="Arial" pitchFamily="34" charset="0"/>
                <a:cs typeface="Arial" pitchFamily="34" charset="0"/>
              </a:defRPr>
            </a:lvl2pPr>
            <a:lvl3pPr>
              <a:defRPr sz="1430">
                <a:latin typeface="Arial" pitchFamily="34" charset="0"/>
                <a:cs typeface="Arial" pitchFamily="34" charset="0"/>
              </a:defRPr>
            </a:lvl3pPr>
            <a:lvl4pPr>
              <a:defRPr sz="1286">
                <a:latin typeface="Arial" pitchFamily="34" charset="0"/>
                <a:cs typeface="Arial" pitchFamily="34" charset="0"/>
              </a:defRPr>
            </a:lvl4pPr>
            <a:lvl5pPr>
              <a:defRPr sz="1286">
                <a:latin typeface="Arial" pitchFamily="34" charset="0"/>
                <a:cs typeface="Arial" pitchFamily="34" charset="0"/>
              </a:defRPr>
            </a:lvl5pPr>
            <a:lvl6pPr>
              <a:defRPr sz="1286"/>
            </a:lvl6pPr>
            <a:lvl7pPr>
              <a:defRPr sz="1286"/>
            </a:lvl7pPr>
            <a:lvl8pPr>
              <a:defRPr sz="1286"/>
            </a:lvl8pPr>
            <a:lvl9pPr>
              <a:defRPr sz="128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омер слайда 1"/>
          <p:cNvSpPr>
            <a:spLocks noGrp="1"/>
          </p:cNvSpPr>
          <p:nvPr>
            <p:ph type="sldNum" sz="quarter" idx="10"/>
          </p:nvPr>
        </p:nvSpPr>
        <p:spPr>
          <a:xfrm>
            <a:off x="8229907" y="6311228"/>
            <a:ext cx="788507" cy="456897"/>
          </a:xfrm>
          <a:prstGeom prst="rect">
            <a:avLst/>
          </a:prstGeom>
        </p:spPr>
        <p:txBody>
          <a:bodyPr lIns="96661" tIns="48331" rIns="96661" bIns="48331"/>
          <a:lstStyle>
            <a:lvl1pPr>
              <a:defRPr>
                <a:latin typeface="Arial" pitchFamily="34" charset="0"/>
                <a:cs typeface="Arial" pitchFamily="34" charset="0"/>
              </a:defRPr>
            </a:lvl1pPr>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128905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Номер слайда 1"/>
          <p:cNvSpPr>
            <a:spLocks noGrp="1"/>
          </p:cNvSpPr>
          <p:nvPr>
            <p:ph type="sldNum" sz="quarter" idx="10"/>
          </p:nvPr>
        </p:nvSpPr>
        <p:spPr>
          <a:xfrm>
            <a:off x="8230048" y="6311867"/>
            <a:ext cx="788508" cy="456897"/>
          </a:xfrm>
        </p:spPr>
        <p:txBody>
          <a:bodyPr lIns="91217" tIns="45609" rIns="91217" bIns="45609"/>
          <a:lstStyle>
            <a:lvl1pPr algn="r">
              <a:defRPr>
                <a:solidFill>
                  <a:srgbClr val="898989"/>
                </a:solidFill>
              </a:defRPr>
            </a:lvl1pPr>
          </a:lstStyle>
          <a:p>
            <a:pPr>
              <a:defRPr/>
            </a:pPr>
            <a:fld id="{CC96D23F-4230-4315-AA9F-B31F5338F8EB}" type="slidenum">
              <a:rPr lang="uk-UA"/>
              <a:pPr>
                <a:defRPr/>
              </a:pPr>
              <a:t>‹№›</a:t>
            </a:fld>
            <a:endParaRPr lang="uk-UA"/>
          </a:p>
        </p:txBody>
      </p:sp>
    </p:spTree>
    <p:extLst>
      <p:ext uri="{BB962C8B-B14F-4D97-AF65-F5344CB8AC3E}">
        <p14:creationId xmlns:p14="http://schemas.microsoft.com/office/powerpoint/2010/main" val="1829461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68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189" y="248744"/>
            <a:ext cx="8229038" cy="1194275"/>
          </a:xfrm>
          <a:prstGeom prst="rect">
            <a:avLst/>
          </a:prstGeom>
        </p:spPr>
        <p:txBody>
          <a:bodyPr/>
          <a:lstStyle/>
          <a:p>
            <a:endParaRPr/>
          </a:p>
        </p:txBody>
      </p:sp>
      <p:sp>
        <p:nvSpPr>
          <p:cNvPr id="53" name="PlaceHolder 2"/>
          <p:cNvSpPr>
            <a:spLocks noGrp="1"/>
          </p:cNvSpPr>
          <p:nvPr>
            <p:ph type="subTitle"/>
          </p:nvPr>
        </p:nvSpPr>
        <p:spPr>
          <a:xfrm>
            <a:off x="457189" y="1604605"/>
            <a:ext cx="8229038" cy="3977373"/>
          </a:xfrm>
          <a:prstGeom prst="rect">
            <a:avLst/>
          </a:prstGeom>
        </p:spPr>
        <p:txBody>
          <a:bodyPr anchor="ctr"/>
          <a:lstStyle/>
          <a:p>
            <a:endParaRPr/>
          </a:p>
        </p:txBody>
      </p:sp>
    </p:spTree>
    <p:extLst>
      <p:ext uri="{BB962C8B-B14F-4D97-AF65-F5344CB8AC3E}">
        <p14:creationId xmlns:p14="http://schemas.microsoft.com/office/powerpoint/2010/main" val="2267648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189" y="248744"/>
            <a:ext cx="8229038" cy="1194275"/>
          </a:xfrm>
          <a:prstGeom prst="rect">
            <a:avLst/>
          </a:prstGeom>
        </p:spPr>
        <p:txBody>
          <a:bodyPr/>
          <a:lstStyle/>
          <a:p>
            <a:endParaRPr/>
          </a:p>
        </p:txBody>
      </p:sp>
      <p:sp>
        <p:nvSpPr>
          <p:cNvPr id="55" name="PlaceHolder 2"/>
          <p:cNvSpPr>
            <a:spLocks noGrp="1"/>
          </p:cNvSpPr>
          <p:nvPr>
            <p:ph type="body"/>
          </p:nvPr>
        </p:nvSpPr>
        <p:spPr>
          <a:xfrm>
            <a:off x="457189" y="1604604"/>
            <a:ext cx="8229038" cy="3977030"/>
          </a:xfrm>
          <a:prstGeom prst="rect">
            <a:avLst/>
          </a:prstGeom>
        </p:spPr>
        <p:txBody>
          <a:bodyPr/>
          <a:lstStyle/>
          <a:p>
            <a:endParaRPr/>
          </a:p>
        </p:txBody>
      </p:sp>
    </p:spTree>
    <p:extLst>
      <p:ext uri="{BB962C8B-B14F-4D97-AF65-F5344CB8AC3E}">
        <p14:creationId xmlns:p14="http://schemas.microsoft.com/office/powerpoint/2010/main" val="2446312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189" y="248744"/>
            <a:ext cx="8229038" cy="1194275"/>
          </a:xfrm>
          <a:prstGeom prst="rect">
            <a:avLst/>
          </a:prstGeom>
        </p:spPr>
        <p:txBody>
          <a:bodyPr/>
          <a:lstStyle/>
          <a:p>
            <a:endParaRPr/>
          </a:p>
        </p:txBody>
      </p:sp>
      <p:sp>
        <p:nvSpPr>
          <p:cNvPr id="57" name="PlaceHolder 2"/>
          <p:cNvSpPr>
            <a:spLocks noGrp="1"/>
          </p:cNvSpPr>
          <p:nvPr>
            <p:ph type="body"/>
          </p:nvPr>
        </p:nvSpPr>
        <p:spPr>
          <a:xfrm>
            <a:off x="457190" y="1604604"/>
            <a:ext cx="4015461" cy="3977030"/>
          </a:xfrm>
          <a:prstGeom prst="rect">
            <a:avLst/>
          </a:prstGeom>
        </p:spPr>
        <p:txBody>
          <a:bodyPr/>
          <a:lstStyle/>
          <a:p>
            <a:endParaRPr/>
          </a:p>
        </p:txBody>
      </p:sp>
      <p:sp>
        <p:nvSpPr>
          <p:cNvPr id="58" name="PlaceHolder 3"/>
          <p:cNvSpPr>
            <a:spLocks noGrp="1"/>
          </p:cNvSpPr>
          <p:nvPr>
            <p:ph type="body"/>
          </p:nvPr>
        </p:nvSpPr>
        <p:spPr>
          <a:xfrm>
            <a:off x="4673816" y="1604604"/>
            <a:ext cx="4015461" cy="3977030"/>
          </a:xfrm>
          <a:prstGeom prst="rect">
            <a:avLst/>
          </a:prstGeom>
        </p:spPr>
        <p:txBody>
          <a:bodyPr/>
          <a:lstStyle/>
          <a:p>
            <a:endParaRPr/>
          </a:p>
        </p:txBody>
      </p:sp>
    </p:spTree>
    <p:extLst>
      <p:ext uri="{BB962C8B-B14F-4D97-AF65-F5344CB8AC3E}">
        <p14:creationId xmlns:p14="http://schemas.microsoft.com/office/powerpoint/2010/main" val="4268136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189" y="248744"/>
            <a:ext cx="8229038" cy="1194275"/>
          </a:xfrm>
          <a:prstGeom prst="rect">
            <a:avLst/>
          </a:prstGeom>
        </p:spPr>
        <p:txBody>
          <a:bodyPr/>
          <a:lstStyle/>
          <a:p>
            <a:endParaRPr/>
          </a:p>
        </p:txBody>
      </p:sp>
    </p:spTree>
    <p:extLst>
      <p:ext uri="{BB962C8B-B14F-4D97-AF65-F5344CB8AC3E}">
        <p14:creationId xmlns:p14="http://schemas.microsoft.com/office/powerpoint/2010/main" val="2328899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189" y="273446"/>
            <a:ext cx="8229038" cy="5308539"/>
          </a:xfrm>
          <a:prstGeom prst="rect">
            <a:avLst/>
          </a:prstGeom>
        </p:spPr>
        <p:txBody>
          <a:bodyPr anchor="ctr"/>
          <a:lstStyle/>
          <a:p>
            <a:endParaRPr/>
          </a:p>
        </p:txBody>
      </p:sp>
    </p:spTree>
    <p:extLst>
      <p:ext uri="{BB962C8B-B14F-4D97-AF65-F5344CB8AC3E}">
        <p14:creationId xmlns:p14="http://schemas.microsoft.com/office/powerpoint/2010/main" val="497045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189" y="248744"/>
            <a:ext cx="8229038" cy="1194275"/>
          </a:xfrm>
          <a:prstGeom prst="rect">
            <a:avLst/>
          </a:prstGeom>
        </p:spPr>
        <p:txBody>
          <a:bodyPr/>
          <a:lstStyle/>
          <a:p>
            <a:endParaRPr/>
          </a:p>
        </p:txBody>
      </p:sp>
      <p:sp>
        <p:nvSpPr>
          <p:cNvPr id="62" name="PlaceHolder 2"/>
          <p:cNvSpPr>
            <a:spLocks noGrp="1"/>
          </p:cNvSpPr>
          <p:nvPr>
            <p:ph type="body"/>
          </p:nvPr>
        </p:nvSpPr>
        <p:spPr>
          <a:xfrm>
            <a:off x="457190" y="1604604"/>
            <a:ext cx="4015461" cy="1896912"/>
          </a:xfrm>
          <a:prstGeom prst="rect">
            <a:avLst/>
          </a:prstGeom>
        </p:spPr>
        <p:txBody>
          <a:bodyPr/>
          <a:lstStyle/>
          <a:p>
            <a:endParaRPr/>
          </a:p>
        </p:txBody>
      </p:sp>
      <p:sp>
        <p:nvSpPr>
          <p:cNvPr id="63" name="PlaceHolder 3"/>
          <p:cNvSpPr>
            <a:spLocks noGrp="1"/>
          </p:cNvSpPr>
          <p:nvPr>
            <p:ph type="body"/>
          </p:nvPr>
        </p:nvSpPr>
        <p:spPr>
          <a:xfrm>
            <a:off x="457190" y="3681978"/>
            <a:ext cx="4015461" cy="1896912"/>
          </a:xfrm>
          <a:prstGeom prst="rect">
            <a:avLst/>
          </a:prstGeom>
        </p:spPr>
        <p:txBody>
          <a:bodyPr/>
          <a:lstStyle/>
          <a:p>
            <a:endParaRPr/>
          </a:p>
        </p:txBody>
      </p:sp>
      <p:sp>
        <p:nvSpPr>
          <p:cNvPr id="64" name="PlaceHolder 4"/>
          <p:cNvSpPr>
            <a:spLocks noGrp="1"/>
          </p:cNvSpPr>
          <p:nvPr>
            <p:ph type="body"/>
          </p:nvPr>
        </p:nvSpPr>
        <p:spPr>
          <a:xfrm>
            <a:off x="4673816" y="1604604"/>
            <a:ext cx="4015461" cy="3977030"/>
          </a:xfrm>
          <a:prstGeom prst="rect">
            <a:avLst/>
          </a:prstGeom>
        </p:spPr>
        <p:txBody>
          <a:bodyPr/>
          <a:lstStyle/>
          <a:p>
            <a:endParaRPr/>
          </a:p>
        </p:txBody>
      </p:sp>
    </p:spTree>
    <p:extLst>
      <p:ext uri="{BB962C8B-B14F-4D97-AF65-F5344CB8AC3E}">
        <p14:creationId xmlns:p14="http://schemas.microsoft.com/office/powerpoint/2010/main" val="1587672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189" y="248744"/>
            <a:ext cx="8229038" cy="1194275"/>
          </a:xfrm>
          <a:prstGeom prst="rect">
            <a:avLst/>
          </a:prstGeom>
        </p:spPr>
        <p:txBody>
          <a:bodyPr/>
          <a:lstStyle/>
          <a:p>
            <a:endParaRPr/>
          </a:p>
        </p:txBody>
      </p:sp>
      <p:sp>
        <p:nvSpPr>
          <p:cNvPr id="66" name="PlaceHolder 2"/>
          <p:cNvSpPr>
            <a:spLocks noGrp="1"/>
          </p:cNvSpPr>
          <p:nvPr>
            <p:ph type="body"/>
          </p:nvPr>
        </p:nvSpPr>
        <p:spPr>
          <a:xfrm>
            <a:off x="457190" y="1604604"/>
            <a:ext cx="4015461" cy="3977030"/>
          </a:xfrm>
          <a:prstGeom prst="rect">
            <a:avLst/>
          </a:prstGeom>
        </p:spPr>
        <p:txBody>
          <a:bodyPr/>
          <a:lstStyle/>
          <a:p>
            <a:endParaRPr/>
          </a:p>
        </p:txBody>
      </p:sp>
      <p:sp>
        <p:nvSpPr>
          <p:cNvPr id="67" name="PlaceHolder 3"/>
          <p:cNvSpPr>
            <a:spLocks noGrp="1"/>
          </p:cNvSpPr>
          <p:nvPr>
            <p:ph type="body"/>
          </p:nvPr>
        </p:nvSpPr>
        <p:spPr>
          <a:xfrm>
            <a:off x="4673816" y="1604604"/>
            <a:ext cx="4015461" cy="1896912"/>
          </a:xfrm>
          <a:prstGeom prst="rect">
            <a:avLst/>
          </a:prstGeom>
        </p:spPr>
        <p:txBody>
          <a:bodyPr/>
          <a:lstStyle/>
          <a:p>
            <a:endParaRPr/>
          </a:p>
        </p:txBody>
      </p:sp>
      <p:sp>
        <p:nvSpPr>
          <p:cNvPr id="68" name="PlaceHolder 4"/>
          <p:cNvSpPr>
            <a:spLocks noGrp="1"/>
          </p:cNvSpPr>
          <p:nvPr>
            <p:ph type="body"/>
          </p:nvPr>
        </p:nvSpPr>
        <p:spPr>
          <a:xfrm>
            <a:off x="4673816" y="3681978"/>
            <a:ext cx="4015461" cy="1896912"/>
          </a:xfrm>
          <a:prstGeom prst="rect">
            <a:avLst/>
          </a:prstGeom>
        </p:spPr>
        <p:txBody>
          <a:bodyPr/>
          <a:lstStyle/>
          <a:p>
            <a:endParaRPr/>
          </a:p>
        </p:txBody>
      </p:sp>
    </p:spTree>
    <p:extLst>
      <p:ext uri="{BB962C8B-B14F-4D97-AF65-F5344CB8AC3E}">
        <p14:creationId xmlns:p14="http://schemas.microsoft.com/office/powerpoint/2010/main" val="725139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189" y="248744"/>
            <a:ext cx="8229038" cy="1194275"/>
          </a:xfrm>
          <a:prstGeom prst="rect">
            <a:avLst/>
          </a:prstGeom>
        </p:spPr>
        <p:txBody>
          <a:bodyPr/>
          <a:lstStyle/>
          <a:p>
            <a:endParaRPr/>
          </a:p>
        </p:txBody>
      </p:sp>
      <p:sp>
        <p:nvSpPr>
          <p:cNvPr id="70" name="PlaceHolder 2"/>
          <p:cNvSpPr>
            <a:spLocks noGrp="1"/>
          </p:cNvSpPr>
          <p:nvPr>
            <p:ph type="body"/>
          </p:nvPr>
        </p:nvSpPr>
        <p:spPr>
          <a:xfrm>
            <a:off x="457190" y="1604604"/>
            <a:ext cx="4015461" cy="1896912"/>
          </a:xfrm>
          <a:prstGeom prst="rect">
            <a:avLst/>
          </a:prstGeom>
        </p:spPr>
        <p:txBody>
          <a:bodyPr/>
          <a:lstStyle/>
          <a:p>
            <a:endParaRPr/>
          </a:p>
        </p:txBody>
      </p:sp>
      <p:sp>
        <p:nvSpPr>
          <p:cNvPr id="71" name="PlaceHolder 3"/>
          <p:cNvSpPr>
            <a:spLocks noGrp="1"/>
          </p:cNvSpPr>
          <p:nvPr>
            <p:ph type="body"/>
          </p:nvPr>
        </p:nvSpPr>
        <p:spPr>
          <a:xfrm>
            <a:off x="4673816" y="1604604"/>
            <a:ext cx="4015461" cy="1896912"/>
          </a:xfrm>
          <a:prstGeom prst="rect">
            <a:avLst/>
          </a:prstGeom>
        </p:spPr>
        <p:txBody>
          <a:bodyPr/>
          <a:lstStyle/>
          <a:p>
            <a:endParaRPr/>
          </a:p>
        </p:txBody>
      </p:sp>
      <p:sp>
        <p:nvSpPr>
          <p:cNvPr id="72" name="PlaceHolder 4"/>
          <p:cNvSpPr>
            <a:spLocks noGrp="1"/>
          </p:cNvSpPr>
          <p:nvPr>
            <p:ph type="body"/>
          </p:nvPr>
        </p:nvSpPr>
        <p:spPr>
          <a:xfrm>
            <a:off x="457189" y="3681978"/>
            <a:ext cx="8229038" cy="1896912"/>
          </a:xfrm>
          <a:prstGeom prst="rect">
            <a:avLst/>
          </a:prstGeom>
        </p:spPr>
        <p:txBody>
          <a:bodyPr/>
          <a:lstStyle/>
          <a:p>
            <a:endParaRPr/>
          </a:p>
        </p:txBody>
      </p:sp>
    </p:spTree>
    <p:extLst>
      <p:ext uri="{BB962C8B-B14F-4D97-AF65-F5344CB8AC3E}">
        <p14:creationId xmlns:p14="http://schemas.microsoft.com/office/powerpoint/2010/main" val="3603286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189" y="248744"/>
            <a:ext cx="8229038" cy="1194275"/>
          </a:xfrm>
          <a:prstGeom prst="rect">
            <a:avLst/>
          </a:prstGeom>
        </p:spPr>
        <p:txBody>
          <a:bodyPr/>
          <a:lstStyle/>
          <a:p>
            <a:endParaRPr/>
          </a:p>
        </p:txBody>
      </p:sp>
      <p:sp>
        <p:nvSpPr>
          <p:cNvPr id="74" name="PlaceHolder 2"/>
          <p:cNvSpPr>
            <a:spLocks noGrp="1"/>
          </p:cNvSpPr>
          <p:nvPr>
            <p:ph type="body"/>
          </p:nvPr>
        </p:nvSpPr>
        <p:spPr>
          <a:xfrm>
            <a:off x="457189" y="1604604"/>
            <a:ext cx="8229038" cy="1896912"/>
          </a:xfrm>
          <a:prstGeom prst="rect">
            <a:avLst/>
          </a:prstGeom>
        </p:spPr>
        <p:txBody>
          <a:bodyPr/>
          <a:lstStyle/>
          <a:p>
            <a:endParaRPr/>
          </a:p>
        </p:txBody>
      </p:sp>
      <p:sp>
        <p:nvSpPr>
          <p:cNvPr id="75" name="PlaceHolder 3"/>
          <p:cNvSpPr>
            <a:spLocks noGrp="1"/>
          </p:cNvSpPr>
          <p:nvPr>
            <p:ph type="body"/>
          </p:nvPr>
        </p:nvSpPr>
        <p:spPr>
          <a:xfrm>
            <a:off x="457189" y="3681978"/>
            <a:ext cx="8229038" cy="1896912"/>
          </a:xfrm>
          <a:prstGeom prst="rect">
            <a:avLst/>
          </a:prstGeom>
        </p:spPr>
        <p:txBody>
          <a:bodyPr/>
          <a:lstStyle/>
          <a:p>
            <a:endParaRPr/>
          </a:p>
        </p:txBody>
      </p:sp>
    </p:spTree>
    <p:extLst>
      <p:ext uri="{BB962C8B-B14F-4D97-AF65-F5344CB8AC3E}">
        <p14:creationId xmlns:p14="http://schemas.microsoft.com/office/powerpoint/2010/main" val="334734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sz="half" idx="1"/>
          </p:nvPr>
        </p:nvSpPr>
        <p:spPr>
          <a:xfrm>
            <a:off x="1139453" y="1199761"/>
            <a:ext cx="3763332" cy="4801961"/>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Объект 3"/>
          <p:cNvSpPr>
            <a:spLocks noGrp="1"/>
          </p:cNvSpPr>
          <p:nvPr>
            <p:ph sz="half" idx="2"/>
          </p:nvPr>
        </p:nvSpPr>
        <p:spPr>
          <a:xfrm>
            <a:off x="5046156" y="1199761"/>
            <a:ext cx="3764824" cy="4801961"/>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Номер слайда 1"/>
          <p:cNvSpPr>
            <a:spLocks noGrp="1"/>
          </p:cNvSpPr>
          <p:nvPr>
            <p:ph type="sldNum" sz="quarter" idx="10"/>
          </p:nvPr>
        </p:nvSpPr>
        <p:spPr>
          <a:xfrm>
            <a:off x="8230048" y="6311867"/>
            <a:ext cx="788508" cy="456897"/>
          </a:xfrm>
        </p:spPr>
        <p:txBody>
          <a:bodyPr lIns="91217" tIns="45609" rIns="91217" bIns="45609"/>
          <a:lstStyle>
            <a:lvl1pPr algn="r">
              <a:defRPr>
                <a:solidFill>
                  <a:srgbClr val="898989"/>
                </a:solidFill>
              </a:defRPr>
            </a:lvl1pPr>
          </a:lstStyle>
          <a:p>
            <a:pPr>
              <a:defRPr/>
            </a:pPr>
            <a:fld id="{EB96FB22-6F32-4E94-BAC9-47675DBFD783}" type="slidenum">
              <a:rPr lang="uk-UA"/>
              <a:pPr>
                <a:defRPr/>
              </a:pPr>
              <a:t>‹№›</a:t>
            </a:fld>
            <a:endParaRPr lang="uk-UA"/>
          </a:p>
        </p:txBody>
      </p:sp>
    </p:spTree>
    <p:extLst>
      <p:ext uri="{BB962C8B-B14F-4D97-AF65-F5344CB8AC3E}">
        <p14:creationId xmlns:p14="http://schemas.microsoft.com/office/powerpoint/2010/main" val="3801604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189" y="248744"/>
            <a:ext cx="8229038" cy="1194275"/>
          </a:xfrm>
          <a:prstGeom prst="rect">
            <a:avLst/>
          </a:prstGeom>
        </p:spPr>
        <p:txBody>
          <a:bodyPr/>
          <a:lstStyle/>
          <a:p>
            <a:endParaRPr/>
          </a:p>
        </p:txBody>
      </p:sp>
      <p:sp>
        <p:nvSpPr>
          <p:cNvPr id="77" name="PlaceHolder 2"/>
          <p:cNvSpPr>
            <a:spLocks noGrp="1"/>
          </p:cNvSpPr>
          <p:nvPr>
            <p:ph type="body"/>
          </p:nvPr>
        </p:nvSpPr>
        <p:spPr>
          <a:xfrm>
            <a:off x="457190" y="1604604"/>
            <a:ext cx="4015461" cy="1896912"/>
          </a:xfrm>
          <a:prstGeom prst="rect">
            <a:avLst/>
          </a:prstGeom>
        </p:spPr>
        <p:txBody>
          <a:bodyPr/>
          <a:lstStyle/>
          <a:p>
            <a:endParaRPr/>
          </a:p>
        </p:txBody>
      </p:sp>
      <p:sp>
        <p:nvSpPr>
          <p:cNvPr id="78" name="PlaceHolder 3"/>
          <p:cNvSpPr>
            <a:spLocks noGrp="1"/>
          </p:cNvSpPr>
          <p:nvPr>
            <p:ph type="body"/>
          </p:nvPr>
        </p:nvSpPr>
        <p:spPr>
          <a:xfrm>
            <a:off x="4673816" y="1604604"/>
            <a:ext cx="4015461" cy="1896912"/>
          </a:xfrm>
          <a:prstGeom prst="rect">
            <a:avLst/>
          </a:prstGeom>
        </p:spPr>
        <p:txBody>
          <a:bodyPr/>
          <a:lstStyle/>
          <a:p>
            <a:endParaRPr/>
          </a:p>
        </p:txBody>
      </p:sp>
      <p:sp>
        <p:nvSpPr>
          <p:cNvPr id="79" name="PlaceHolder 4"/>
          <p:cNvSpPr>
            <a:spLocks noGrp="1"/>
          </p:cNvSpPr>
          <p:nvPr>
            <p:ph type="body"/>
          </p:nvPr>
        </p:nvSpPr>
        <p:spPr>
          <a:xfrm>
            <a:off x="4673816" y="3681978"/>
            <a:ext cx="4015461" cy="1896912"/>
          </a:xfrm>
          <a:prstGeom prst="rect">
            <a:avLst/>
          </a:prstGeom>
        </p:spPr>
        <p:txBody>
          <a:bodyPr/>
          <a:lstStyle/>
          <a:p>
            <a:endParaRPr/>
          </a:p>
        </p:txBody>
      </p:sp>
      <p:sp>
        <p:nvSpPr>
          <p:cNvPr id="80" name="PlaceHolder 5"/>
          <p:cNvSpPr>
            <a:spLocks noGrp="1"/>
          </p:cNvSpPr>
          <p:nvPr>
            <p:ph type="body"/>
          </p:nvPr>
        </p:nvSpPr>
        <p:spPr>
          <a:xfrm>
            <a:off x="457190" y="3681978"/>
            <a:ext cx="4015461" cy="1896912"/>
          </a:xfrm>
          <a:prstGeom prst="rect">
            <a:avLst/>
          </a:prstGeom>
        </p:spPr>
        <p:txBody>
          <a:bodyPr/>
          <a:lstStyle/>
          <a:p>
            <a:endParaRPr/>
          </a:p>
        </p:txBody>
      </p:sp>
    </p:spTree>
    <p:extLst>
      <p:ext uri="{BB962C8B-B14F-4D97-AF65-F5344CB8AC3E}">
        <p14:creationId xmlns:p14="http://schemas.microsoft.com/office/powerpoint/2010/main" val="3580908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Изображение 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983" y="1604968"/>
            <a:ext cx="4920853"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Изображение 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983" y="1604968"/>
            <a:ext cx="4920853"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PlaceHolder 1"/>
          <p:cNvSpPr>
            <a:spLocks noGrp="1"/>
          </p:cNvSpPr>
          <p:nvPr>
            <p:ph type="title"/>
          </p:nvPr>
        </p:nvSpPr>
        <p:spPr>
          <a:xfrm>
            <a:off x="457189" y="248744"/>
            <a:ext cx="8229038" cy="1194275"/>
          </a:xfrm>
          <a:prstGeom prst="rect">
            <a:avLst/>
          </a:prstGeom>
        </p:spPr>
        <p:txBody>
          <a:bodyPr/>
          <a:lstStyle/>
          <a:p>
            <a:endParaRPr/>
          </a:p>
        </p:txBody>
      </p:sp>
      <p:sp>
        <p:nvSpPr>
          <p:cNvPr id="82" name="PlaceHolder 2"/>
          <p:cNvSpPr>
            <a:spLocks noGrp="1"/>
          </p:cNvSpPr>
          <p:nvPr>
            <p:ph type="body"/>
          </p:nvPr>
        </p:nvSpPr>
        <p:spPr>
          <a:xfrm>
            <a:off x="457189" y="1604604"/>
            <a:ext cx="8229038" cy="3977030"/>
          </a:xfrm>
          <a:prstGeom prst="rect">
            <a:avLst/>
          </a:prstGeom>
        </p:spPr>
        <p:txBody>
          <a:bodyPr/>
          <a:lstStyle/>
          <a:p>
            <a:endParaRPr/>
          </a:p>
        </p:txBody>
      </p:sp>
      <p:sp>
        <p:nvSpPr>
          <p:cNvPr id="83" name="PlaceHolder 3"/>
          <p:cNvSpPr>
            <a:spLocks noGrp="1"/>
          </p:cNvSpPr>
          <p:nvPr>
            <p:ph type="body"/>
          </p:nvPr>
        </p:nvSpPr>
        <p:spPr>
          <a:xfrm>
            <a:off x="457189" y="1604604"/>
            <a:ext cx="8229038" cy="3977030"/>
          </a:xfrm>
          <a:prstGeom prst="rect">
            <a:avLst/>
          </a:prstGeom>
        </p:spPr>
        <p:txBody>
          <a:bodyPr/>
          <a:lstStyle/>
          <a:p>
            <a:endParaRPr/>
          </a:p>
        </p:txBody>
      </p:sp>
    </p:spTree>
    <p:extLst>
      <p:ext uri="{BB962C8B-B14F-4D97-AF65-F5344CB8AC3E}">
        <p14:creationId xmlns:p14="http://schemas.microsoft.com/office/powerpoint/2010/main" val="76713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2" y="0"/>
            <a:ext cx="778521" cy="6858000"/>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86004" tIns="43002" rIns="86004" bIns="43002" rtlCol="0" anchor="ctr"/>
          <a:lstStyle/>
          <a:p>
            <a:pPr algn="ctr" defTabSz="860176" eaLnBrk="0" fontAlgn="base" hangingPunct="0">
              <a:spcBef>
                <a:spcPct val="0"/>
              </a:spcBef>
              <a:spcAft>
                <a:spcPct val="0"/>
              </a:spcAft>
            </a:pPr>
            <a:endParaRPr lang="uk-UA" sz="941" u="sng" dirty="0">
              <a:solidFill>
                <a:prstClr val="white"/>
              </a:solidFill>
              <a:cs typeface="Times New Roman" panose="02020603050405020304" pitchFamily="18" charset="0"/>
            </a:endParaRPr>
          </a:p>
        </p:txBody>
      </p:sp>
      <p:sp>
        <p:nvSpPr>
          <p:cNvPr id="12" name="TextBox 11"/>
          <p:cNvSpPr txBox="1"/>
          <p:nvPr userDrawn="1"/>
        </p:nvSpPr>
        <p:spPr>
          <a:xfrm>
            <a:off x="1523652" y="510415"/>
            <a:ext cx="6638425" cy="434311"/>
          </a:xfrm>
          <a:prstGeom prst="rect">
            <a:avLst/>
          </a:prstGeom>
          <a:noFill/>
        </p:spPr>
        <p:txBody>
          <a:bodyPr wrap="square" lIns="86004" tIns="43002" rIns="86004" bIns="43002" rtlCol="0">
            <a:spAutoFit/>
          </a:bodyPr>
          <a:lstStyle/>
          <a:p>
            <a:pPr defTabSz="860176" eaLnBrk="0" fontAlgn="base" hangingPunct="0">
              <a:spcBef>
                <a:spcPct val="0"/>
              </a:spcBef>
              <a:spcAft>
                <a:spcPct val="0"/>
              </a:spcAft>
            </a:pPr>
            <a:r>
              <a:rPr lang="uk-UA" sz="2258" b="1" dirty="0" smtClean="0">
                <a:solidFill>
                  <a:srgbClr val="007236"/>
                </a:solidFill>
                <a:ea typeface="MS PGothic" pitchFamily="34" charset="-128"/>
                <a:cs typeface="Times New Roman" panose="02020603050405020304" pitchFamily="18" charset="0"/>
              </a:rPr>
              <a:t>НАЦІОНАЛЬНИЙ БАНК УКРАЇНИ</a:t>
            </a:r>
            <a:endParaRPr lang="uk-UA" sz="2258" b="1" dirty="0">
              <a:solidFill>
                <a:srgbClr val="007236"/>
              </a:solidFill>
              <a:ea typeface="MS PGothic" pitchFamily="34" charset="-128"/>
              <a:cs typeface="Times New Roman" panose="02020603050405020304" pitchFamily="18" charset="0"/>
            </a:endParaRPr>
          </a:p>
        </p:txBody>
      </p:sp>
      <p:cxnSp>
        <p:nvCxnSpPr>
          <p:cNvPr id="13" name="Прямая соединительная линия 12"/>
          <p:cNvCxnSpPr/>
          <p:nvPr userDrawn="1"/>
        </p:nvCxnSpPr>
        <p:spPr>
          <a:xfrm>
            <a:off x="1184957" y="2581631"/>
            <a:ext cx="7044859"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1184957" y="3267875"/>
            <a:ext cx="7044859"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userDrawn="1"/>
        </p:nvCxnSpPr>
        <p:spPr>
          <a:xfrm>
            <a:off x="1252694" y="5875604"/>
            <a:ext cx="6977120"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089" y="317027"/>
            <a:ext cx="1081793" cy="885415"/>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sp>
        <p:nvSpPr>
          <p:cNvPr id="20" name="Текст 19"/>
          <p:cNvSpPr>
            <a:spLocks noGrp="1"/>
          </p:cNvSpPr>
          <p:nvPr>
            <p:ph type="body" sz="quarter" idx="10"/>
          </p:nvPr>
        </p:nvSpPr>
        <p:spPr>
          <a:xfrm>
            <a:off x="1184258" y="2674131"/>
            <a:ext cx="7045793" cy="548995"/>
          </a:xfrm>
        </p:spPr>
        <p:txBody>
          <a:bodyPr/>
          <a:lstStyle>
            <a:lvl1pPr marL="0" indent="0">
              <a:buNone/>
              <a:defRPr sz="1881" b="1"/>
            </a:lvl1pPr>
          </a:lstStyle>
          <a:p>
            <a:pPr lvl="0"/>
            <a:r>
              <a:rPr lang="ru-RU" smtClean="0"/>
              <a:t>Образец текста</a:t>
            </a:r>
          </a:p>
        </p:txBody>
      </p:sp>
      <p:sp>
        <p:nvSpPr>
          <p:cNvPr id="22" name="Текст 21"/>
          <p:cNvSpPr>
            <a:spLocks noGrp="1"/>
          </p:cNvSpPr>
          <p:nvPr>
            <p:ph type="body" sz="quarter" idx="11"/>
          </p:nvPr>
        </p:nvSpPr>
        <p:spPr>
          <a:xfrm>
            <a:off x="1253280" y="5945105"/>
            <a:ext cx="3454200" cy="366123"/>
          </a:xfrm>
        </p:spPr>
        <p:txBody>
          <a:bodyPr/>
          <a:lstStyle>
            <a:lvl1pPr marL="0" indent="0">
              <a:buNone/>
              <a:defRPr sz="1317"/>
            </a:lvl1pPr>
          </a:lstStyle>
          <a:p>
            <a:pPr lvl="0"/>
            <a:r>
              <a:rPr lang="ru-RU" smtClean="0"/>
              <a:t>Образец текста</a:t>
            </a:r>
          </a:p>
        </p:txBody>
      </p:sp>
      <p:sp>
        <p:nvSpPr>
          <p:cNvPr id="18" name="Номер слайда 1"/>
          <p:cNvSpPr>
            <a:spLocks noGrp="1"/>
          </p:cNvSpPr>
          <p:nvPr>
            <p:ph type="sldNum" sz="quarter" idx="12"/>
          </p:nvPr>
        </p:nvSpPr>
        <p:spPr>
          <a:xfrm>
            <a:off x="8229907" y="6311229"/>
            <a:ext cx="788508" cy="456897"/>
          </a:xfrm>
          <a:prstGeom prst="rect">
            <a:avLst/>
          </a:prstGeom>
        </p:spPr>
        <p:txBody>
          <a:bodyPr lIns="96644" tIns="48322" rIns="96644" bIns="48322"/>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172360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Номер слайда 1"/>
          <p:cNvSpPr>
            <a:spLocks noGrp="1"/>
          </p:cNvSpPr>
          <p:nvPr>
            <p:ph type="sldNum" sz="quarter" idx="10"/>
          </p:nvPr>
        </p:nvSpPr>
        <p:spPr>
          <a:xfrm>
            <a:off x="8229907" y="6311229"/>
            <a:ext cx="788508" cy="456897"/>
          </a:xfrm>
          <a:prstGeom prst="rect">
            <a:avLst/>
          </a:prstGeom>
        </p:spPr>
        <p:txBody>
          <a:bodyPr lIns="96644" tIns="48322" rIns="96644" bIns="48322"/>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395269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3" name="Объект 2"/>
          <p:cNvSpPr>
            <a:spLocks noGrp="1"/>
          </p:cNvSpPr>
          <p:nvPr>
            <p:ph sz="half" idx="1"/>
          </p:nvPr>
        </p:nvSpPr>
        <p:spPr>
          <a:xfrm>
            <a:off x="1139453" y="1199737"/>
            <a:ext cx="3763332" cy="4801961"/>
          </a:xfrm>
        </p:spPr>
        <p:txBody>
          <a:bodyPr/>
          <a:lstStyle>
            <a:lvl1pPr>
              <a:defRPr sz="2540"/>
            </a:lvl1pPr>
            <a:lvl2pPr>
              <a:defRPr sz="2258"/>
            </a:lvl2pPr>
            <a:lvl3pPr>
              <a:defRPr sz="1881"/>
            </a:lvl3pPr>
            <a:lvl4pPr>
              <a:defRPr sz="1693"/>
            </a:lvl4pPr>
            <a:lvl5pPr>
              <a:defRPr sz="1693"/>
            </a:lvl5pPr>
            <a:lvl6pPr>
              <a:defRPr sz="1693"/>
            </a:lvl6pPr>
            <a:lvl7pPr>
              <a:defRPr sz="1693"/>
            </a:lvl7pPr>
            <a:lvl8pPr>
              <a:defRPr sz="1693"/>
            </a:lvl8pPr>
            <a:lvl9pPr>
              <a:defRPr sz="169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Объект 3"/>
          <p:cNvSpPr>
            <a:spLocks noGrp="1"/>
          </p:cNvSpPr>
          <p:nvPr>
            <p:ph sz="half" idx="2"/>
          </p:nvPr>
        </p:nvSpPr>
        <p:spPr>
          <a:xfrm>
            <a:off x="5046153" y="1199737"/>
            <a:ext cx="3764824" cy="4801961"/>
          </a:xfrm>
        </p:spPr>
        <p:txBody>
          <a:bodyPr/>
          <a:lstStyle>
            <a:lvl1pPr>
              <a:defRPr sz="2540"/>
            </a:lvl1pPr>
            <a:lvl2pPr>
              <a:defRPr sz="2258"/>
            </a:lvl2pPr>
            <a:lvl3pPr>
              <a:defRPr sz="1881"/>
            </a:lvl3pPr>
            <a:lvl4pPr>
              <a:defRPr sz="1693"/>
            </a:lvl4pPr>
            <a:lvl5pPr>
              <a:defRPr sz="1693"/>
            </a:lvl5pPr>
            <a:lvl6pPr>
              <a:defRPr sz="1693"/>
            </a:lvl6pPr>
            <a:lvl7pPr>
              <a:defRPr sz="1693"/>
            </a:lvl7pPr>
            <a:lvl8pPr>
              <a:defRPr sz="1693"/>
            </a:lvl8pPr>
            <a:lvl9pPr>
              <a:defRPr sz="169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омер слайда 1"/>
          <p:cNvSpPr>
            <a:spLocks noGrp="1"/>
          </p:cNvSpPr>
          <p:nvPr>
            <p:ph type="sldNum" sz="quarter" idx="10"/>
          </p:nvPr>
        </p:nvSpPr>
        <p:spPr>
          <a:xfrm>
            <a:off x="8229907" y="6311229"/>
            <a:ext cx="788508" cy="456897"/>
          </a:xfrm>
          <a:prstGeom prst="rect">
            <a:avLst/>
          </a:prstGeom>
        </p:spPr>
        <p:txBody>
          <a:bodyPr lIns="96644" tIns="48322" rIns="96644" bIns="48322"/>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143566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4" name="Прямоугольник 10"/>
          <p:cNvSpPr/>
          <p:nvPr userDrawn="1"/>
        </p:nvSpPr>
        <p:spPr>
          <a:xfrm>
            <a:off x="0" y="0"/>
            <a:ext cx="778054" cy="6858000"/>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85179" tIns="42588" rIns="85179" bIns="42588" anchor="ctr"/>
          <a:lstStyle/>
          <a:p>
            <a:pPr algn="ctr" defTabSz="900494" eaLnBrk="0" fontAlgn="base" hangingPunct="0">
              <a:spcBef>
                <a:spcPct val="0"/>
              </a:spcBef>
              <a:spcAft>
                <a:spcPct val="0"/>
              </a:spcAft>
              <a:defRPr/>
            </a:pPr>
            <a:endParaRPr lang="uk-UA" sz="888" u="sng">
              <a:solidFill>
                <a:prstClr val="white"/>
              </a:solidFill>
              <a:cs typeface="Times New Roman" panose="02020603050405020304" pitchFamily="18" charset="0"/>
            </a:endParaRPr>
          </a:p>
        </p:txBody>
      </p:sp>
      <p:sp>
        <p:nvSpPr>
          <p:cNvPr id="5" name="TextBox 11"/>
          <p:cNvSpPr txBox="1"/>
          <p:nvPr userDrawn="1"/>
        </p:nvSpPr>
        <p:spPr>
          <a:xfrm>
            <a:off x="1523253" y="509851"/>
            <a:ext cx="6638099" cy="435334"/>
          </a:xfrm>
          <a:prstGeom prst="rect">
            <a:avLst/>
          </a:prstGeom>
          <a:noFill/>
        </p:spPr>
        <p:txBody>
          <a:bodyPr lIns="85179" tIns="42588" rIns="85179" bIns="42588">
            <a:spAutoFit/>
          </a:bodyPr>
          <a:lstStyle/>
          <a:p>
            <a:pPr defTabSz="900494" eaLnBrk="0" fontAlgn="base" hangingPunct="0">
              <a:spcBef>
                <a:spcPct val="0"/>
              </a:spcBef>
              <a:spcAft>
                <a:spcPct val="0"/>
              </a:spcAft>
              <a:defRPr/>
            </a:pPr>
            <a:r>
              <a:rPr lang="uk-UA" sz="2270" b="1" dirty="0">
                <a:solidFill>
                  <a:srgbClr val="007236"/>
                </a:solidFill>
                <a:ea typeface="MS PGothic" pitchFamily="34" charset="-128"/>
                <a:cs typeface="Times New Roman" panose="02020603050405020304" pitchFamily="18" charset="0"/>
              </a:rPr>
              <a:t>НАЦІОНАЛЬНИЙ БАНК УКРАЇНИ</a:t>
            </a:r>
          </a:p>
        </p:txBody>
      </p:sp>
      <p:cxnSp>
        <p:nvCxnSpPr>
          <p:cNvPr id="6" name="Прямая соединительная линия 12"/>
          <p:cNvCxnSpPr/>
          <p:nvPr userDrawn="1"/>
        </p:nvCxnSpPr>
        <p:spPr>
          <a:xfrm>
            <a:off x="1184283" y="2581016"/>
            <a:ext cx="7045793"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13"/>
          <p:cNvCxnSpPr/>
          <p:nvPr userDrawn="1"/>
        </p:nvCxnSpPr>
        <p:spPr>
          <a:xfrm>
            <a:off x="1184283" y="3267875"/>
            <a:ext cx="7045793"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4"/>
          <p:cNvCxnSpPr/>
          <p:nvPr userDrawn="1"/>
        </p:nvCxnSpPr>
        <p:spPr>
          <a:xfrm>
            <a:off x="1252959" y="5876124"/>
            <a:ext cx="6977097"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extLst/>
          </a:blip>
          <a:srcRect/>
          <a:stretch>
            <a:fillRect/>
          </a:stretch>
        </p:blipFill>
        <p:spPr bwMode="auto">
          <a:xfrm>
            <a:off x="372114" y="317052"/>
            <a:ext cx="1081793" cy="885415"/>
          </a:xfrm>
          <a:prstGeom prst="rect">
            <a:avLst/>
          </a:prstGeom>
          <a:noFill/>
          <a:ln w="9525">
            <a:noFill/>
            <a:miter lim="800000"/>
            <a:headEnd/>
            <a:tailEnd/>
          </a:ln>
          <a:effectLst>
            <a:glow rad="38100">
              <a:schemeClr val="bg1">
                <a:alpha val="58000"/>
              </a:schemeClr>
            </a:glow>
            <a:softEdge rad="12700"/>
          </a:effectLst>
          <a:extLst/>
        </p:spPr>
      </p:pic>
      <p:sp>
        <p:nvSpPr>
          <p:cNvPr id="20" name="Текст 19"/>
          <p:cNvSpPr>
            <a:spLocks noGrp="1"/>
          </p:cNvSpPr>
          <p:nvPr>
            <p:ph type="body" sz="quarter" idx="10"/>
          </p:nvPr>
        </p:nvSpPr>
        <p:spPr>
          <a:xfrm>
            <a:off x="1184283" y="2674131"/>
            <a:ext cx="7045793" cy="548995"/>
          </a:xfrm>
        </p:spPr>
        <p:txBody>
          <a:bodyPr/>
          <a:lstStyle>
            <a:lvl1pPr marL="0" indent="0">
              <a:buNone/>
              <a:defRPr sz="1876" b="1"/>
            </a:lvl1pPr>
          </a:lstStyle>
          <a:p>
            <a:pPr lvl="0"/>
            <a:endParaRPr lang="uk-UA" dirty="0"/>
          </a:p>
        </p:txBody>
      </p:sp>
      <p:sp>
        <p:nvSpPr>
          <p:cNvPr id="22" name="Текст 21"/>
          <p:cNvSpPr>
            <a:spLocks noGrp="1"/>
          </p:cNvSpPr>
          <p:nvPr>
            <p:ph type="body" sz="quarter" idx="11"/>
          </p:nvPr>
        </p:nvSpPr>
        <p:spPr>
          <a:xfrm>
            <a:off x="1253285" y="5945130"/>
            <a:ext cx="3454200" cy="366123"/>
          </a:xfrm>
        </p:spPr>
        <p:txBody>
          <a:bodyPr/>
          <a:lstStyle>
            <a:lvl1pPr marL="0" indent="0">
              <a:buNone/>
              <a:defRPr sz="1283"/>
            </a:lvl1pPr>
          </a:lstStyle>
          <a:p>
            <a:pPr lvl="0"/>
            <a:endParaRPr lang="uk-UA" dirty="0"/>
          </a:p>
        </p:txBody>
      </p:sp>
      <p:sp>
        <p:nvSpPr>
          <p:cNvPr id="10" name="Номер слайда 1"/>
          <p:cNvSpPr>
            <a:spLocks noGrp="1"/>
          </p:cNvSpPr>
          <p:nvPr>
            <p:ph type="sldNum" sz="quarter" idx="12"/>
          </p:nvPr>
        </p:nvSpPr>
        <p:spPr>
          <a:xfrm>
            <a:off x="8230048" y="6311868"/>
            <a:ext cx="788508" cy="456897"/>
          </a:xfrm>
        </p:spPr>
        <p:txBody>
          <a:bodyPr lIns="91217" tIns="45609" rIns="91217" bIns="45609"/>
          <a:lstStyle>
            <a:lvl1pPr algn="r">
              <a:defRPr>
                <a:solidFill>
                  <a:srgbClr val="898989"/>
                </a:solidFill>
              </a:defRPr>
            </a:lvl1pPr>
          </a:lstStyle>
          <a:p>
            <a:pPr>
              <a:defRPr/>
            </a:pPr>
            <a:fld id="{34DACD34-8679-4CC8-81F2-C5B0EAA4ADC5}" type="slidenum">
              <a:rPr lang="uk-UA"/>
              <a:pPr>
                <a:defRPr/>
              </a:pPr>
              <a:t>‹№›</a:t>
            </a:fld>
            <a:endParaRPr lang="uk-UA"/>
          </a:p>
        </p:txBody>
      </p:sp>
    </p:spTree>
    <p:extLst>
      <p:ext uri="{BB962C8B-B14F-4D97-AF65-F5344CB8AC3E}">
        <p14:creationId xmlns:p14="http://schemas.microsoft.com/office/powerpoint/2010/main" val="308315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Номер слайда 1"/>
          <p:cNvSpPr>
            <a:spLocks noGrp="1"/>
          </p:cNvSpPr>
          <p:nvPr>
            <p:ph type="sldNum" sz="quarter" idx="10"/>
          </p:nvPr>
        </p:nvSpPr>
        <p:spPr>
          <a:xfrm>
            <a:off x="8230048" y="6311868"/>
            <a:ext cx="788508" cy="456897"/>
          </a:xfrm>
        </p:spPr>
        <p:txBody>
          <a:bodyPr lIns="91217" tIns="45609" rIns="91217" bIns="45609"/>
          <a:lstStyle>
            <a:lvl1pPr algn="r">
              <a:defRPr>
                <a:solidFill>
                  <a:srgbClr val="898989"/>
                </a:solidFill>
              </a:defRPr>
            </a:lvl1pPr>
          </a:lstStyle>
          <a:p>
            <a:pPr>
              <a:defRPr/>
            </a:pPr>
            <a:fld id="{CC96D23F-4230-4315-AA9F-B31F5338F8EB}" type="slidenum">
              <a:rPr lang="uk-UA"/>
              <a:pPr>
                <a:defRPr/>
              </a:pPr>
              <a:t>‹№›</a:t>
            </a:fld>
            <a:endParaRPr lang="uk-UA"/>
          </a:p>
        </p:txBody>
      </p:sp>
    </p:spTree>
    <p:extLst>
      <p:ext uri="{BB962C8B-B14F-4D97-AF65-F5344CB8AC3E}">
        <p14:creationId xmlns:p14="http://schemas.microsoft.com/office/powerpoint/2010/main" val="194320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uk-UA" dirty="0"/>
          </a:p>
        </p:txBody>
      </p:sp>
      <p:sp>
        <p:nvSpPr>
          <p:cNvPr id="3" name="Объект 2"/>
          <p:cNvSpPr>
            <a:spLocks noGrp="1"/>
          </p:cNvSpPr>
          <p:nvPr>
            <p:ph sz="half" idx="1"/>
          </p:nvPr>
        </p:nvSpPr>
        <p:spPr>
          <a:xfrm>
            <a:off x="1139453" y="1199762"/>
            <a:ext cx="3763332" cy="4801961"/>
          </a:xfrm>
        </p:spPr>
        <p:txBody>
          <a:bodyPr/>
          <a:lstStyle>
            <a:lvl1pPr>
              <a:defRPr sz="2566"/>
            </a:lvl1pPr>
            <a:lvl2pPr>
              <a:defRPr sz="2270"/>
            </a:lvl2pPr>
            <a:lvl3pPr>
              <a:defRPr sz="1876"/>
            </a:lvl3pPr>
            <a:lvl4pPr>
              <a:defRPr sz="1678"/>
            </a:lvl4pPr>
            <a:lvl5pPr>
              <a:defRPr sz="1678"/>
            </a:lvl5pPr>
            <a:lvl6pPr>
              <a:defRPr sz="1678"/>
            </a:lvl6pPr>
            <a:lvl7pPr>
              <a:defRPr sz="1678"/>
            </a:lvl7pPr>
            <a:lvl8pPr>
              <a:defRPr sz="1678"/>
            </a:lvl8pPr>
            <a:lvl9pPr>
              <a:defRPr sz="1678"/>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Объект 3"/>
          <p:cNvSpPr>
            <a:spLocks noGrp="1"/>
          </p:cNvSpPr>
          <p:nvPr>
            <p:ph sz="half" idx="2"/>
          </p:nvPr>
        </p:nvSpPr>
        <p:spPr>
          <a:xfrm>
            <a:off x="5046156" y="1199762"/>
            <a:ext cx="3764824" cy="4801961"/>
          </a:xfrm>
        </p:spPr>
        <p:txBody>
          <a:bodyPr/>
          <a:lstStyle>
            <a:lvl1pPr>
              <a:defRPr sz="2566"/>
            </a:lvl1pPr>
            <a:lvl2pPr>
              <a:defRPr sz="2270"/>
            </a:lvl2pPr>
            <a:lvl3pPr>
              <a:defRPr sz="1876"/>
            </a:lvl3pPr>
            <a:lvl4pPr>
              <a:defRPr sz="1678"/>
            </a:lvl4pPr>
            <a:lvl5pPr>
              <a:defRPr sz="1678"/>
            </a:lvl5pPr>
            <a:lvl6pPr>
              <a:defRPr sz="1678"/>
            </a:lvl6pPr>
            <a:lvl7pPr>
              <a:defRPr sz="1678"/>
            </a:lvl7pPr>
            <a:lvl8pPr>
              <a:defRPr sz="1678"/>
            </a:lvl8pPr>
            <a:lvl9pPr>
              <a:defRPr sz="167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Номер слайда 1"/>
          <p:cNvSpPr>
            <a:spLocks noGrp="1"/>
          </p:cNvSpPr>
          <p:nvPr>
            <p:ph type="sldNum" sz="quarter" idx="10"/>
          </p:nvPr>
        </p:nvSpPr>
        <p:spPr>
          <a:xfrm>
            <a:off x="8230048" y="6311868"/>
            <a:ext cx="788508" cy="456897"/>
          </a:xfrm>
        </p:spPr>
        <p:txBody>
          <a:bodyPr lIns="91217" tIns="45609" rIns="91217" bIns="45609"/>
          <a:lstStyle>
            <a:lvl1pPr algn="r">
              <a:defRPr>
                <a:solidFill>
                  <a:srgbClr val="898989"/>
                </a:solidFill>
              </a:defRPr>
            </a:lvl1pPr>
          </a:lstStyle>
          <a:p>
            <a:pPr>
              <a:defRPr/>
            </a:pPr>
            <a:fld id="{EB96FB22-6F32-4E94-BAC9-47675DBFD783}" type="slidenum">
              <a:rPr lang="uk-UA"/>
              <a:pPr>
                <a:defRPr/>
              </a:pPr>
              <a:t>‹№›</a:t>
            </a:fld>
            <a:endParaRPr lang="uk-UA"/>
          </a:p>
        </p:txBody>
      </p:sp>
    </p:spTree>
    <p:extLst>
      <p:ext uri="{BB962C8B-B14F-4D97-AF65-F5344CB8AC3E}">
        <p14:creationId xmlns:p14="http://schemas.microsoft.com/office/powerpoint/2010/main" val="2717826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tags" Target="../tags/tag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vmlDrawing" Target="../drawings/vmlDrawing1.vml"/><Relationship Id="rId11" Type="http://schemas.openxmlformats.org/officeDocument/2006/relationships/image" Target="../media/image2.emf"/><Relationship Id="rId5" Type="http://schemas.openxmlformats.org/officeDocument/2006/relationships/theme" Target="../theme/theme5.xml"/><Relationship Id="rId10"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9.xml"/><Relationship Id="rId7"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ags" Target="../tags/tag2.xml"/><Relationship Id="rId5" Type="http://schemas.openxmlformats.org/officeDocument/2006/relationships/vmlDrawing" Target="../drawings/vmlDrawing2.vml"/><Relationship Id="rId10" Type="http://schemas.openxmlformats.org/officeDocument/2006/relationships/image" Target="../media/image2.emf"/><Relationship Id="rId4" Type="http://schemas.openxmlformats.org/officeDocument/2006/relationships/theme" Target="../theme/theme6.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2.emf"/><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39480" y="26"/>
            <a:ext cx="7671521" cy="90623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uk-UA" smtClean="0"/>
              <a:t>Fare clic per modificare stile</a:t>
            </a:r>
          </a:p>
        </p:txBody>
      </p:sp>
      <p:sp>
        <p:nvSpPr>
          <p:cNvPr id="1027" name="Rectangle 3"/>
          <p:cNvSpPr>
            <a:spLocks noGrp="1" noChangeArrowheads="1"/>
          </p:cNvSpPr>
          <p:nvPr>
            <p:ph type="body" idx="1"/>
          </p:nvPr>
        </p:nvSpPr>
        <p:spPr bwMode="auto">
          <a:xfrm>
            <a:off x="1139480" y="1199761"/>
            <a:ext cx="7671521" cy="48019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uk-UA" smtClean="0"/>
              <a:t>Fare clic per modificare gli stili del testo dello schema</a:t>
            </a:r>
          </a:p>
          <a:p>
            <a:pPr lvl="1"/>
            <a:r>
              <a:rPr lang="en-GB" altLang="uk-UA" smtClean="0"/>
              <a:t>Secondo livello</a:t>
            </a:r>
          </a:p>
          <a:p>
            <a:pPr lvl="2"/>
            <a:r>
              <a:rPr lang="en-GB" altLang="uk-UA" smtClean="0"/>
              <a:t>Terzo livello</a:t>
            </a:r>
          </a:p>
          <a:p>
            <a:pPr lvl="3"/>
            <a:r>
              <a:rPr lang="en-GB" altLang="uk-UA" smtClean="0"/>
              <a:t>Quarto livello</a:t>
            </a:r>
          </a:p>
          <a:p>
            <a:pPr lvl="4"/>
            <a:r>
              <a:rPr lang="en-GB" altLang="uk-UA" smtClean="0"/>
              <a:t>Quinto livello</a:t>
            </a:r>
          </a:p>
        </p:txBody>
      </p:sp>
      <p:sp>
        <p:nvSpPr>
          <p:cNvPr id="1030" name="Rectangle 6"/>
          <p:cNvSpPr>
            <a:spLocks noGrp="1" noChangeArrowheads="1"/>
          </p:cNvSpPr>
          <p:nvPr>
            <p:ph type="sldNum" sz="quarter" idx="4"/>
          </p:nvPr>
        </p:nvSpPr>
        <p:spPr bwMode="auto">
          <a:xfrm>
            <a:off x="8230048" y="6242274"/>
            <a:ext cx="788508" cy="456897"/>
          </a:xfrm>
          <a:prstGeom prst="rect">
            <a:avLst/>
          </a:prstGeom>
          <a:noFill/>
          <a:ln>
            <a:noFill/>
          </a:ln>
          <a:extLst/>
        </p:spPr>
        <p:txBody>
          <a:bodyPr vert="horz" wrap="square" lIns="0" tIns="0" rIns="0" bIns="0" numCol="1" anchor="b" anchorCtr="0" compatLnSpc="1">
            <a:prstTxWarp prst="textNoShape">
              <a:avLst/>
            </a:prstTxWarp>
          </a:bodyPr>
          <a:lstStyle>
            <a:lvl1pPr algn="ctr" eaLnBrk="0" hangingPunct="0">
              <a:defRPr sz="1300" u="none">
                <a:solidFill>
                  <a:srgbClr val="007236"/>
                </a:solidFill>
                <a:latin typeface="Times New Roman" pitchFamily="18" charset="0"/>
              </a:defRPr>
            </a:lvl1pPr>
          </a:lstStyle>
          <a:p>
            <a:pPr fontAlgn="base">
              <a:spcBef>
                <a:spcPct val="0"/>
              </a:spcBef>
              <a:spcAft>
                <a:spcPct val="0"/>
              </a:spcAft>
              <a:defRPr/>
            </a:pPr>
            <a:fld id="{AF7DE09E-F618-4A46-A647-704E00E15AB8}" type="slidenum">
              <a:rPr lang="en-US">
                <a:ea typeface="MS PGothic"/>
              </a:rPr>
              <a:pPr fontAlgn="base">
                <a:spcBef>
                  <a:spcPct val="0"/>
                </a:spcBef>
                <a:spcAft>
                  <a:spcPct val="0"/>
                </a:spcAft>
                <a:defRPr/>
              </a:pPr>
              <a:t>‹№›</a:t>
            </a:fld>
            <a:endParaRPr lang="en-US">
              <a:ea typeface="MS PGothic"/>
            </a:endParaRPr>
          </a:p>
        </p:txBody>
      </p:sp>
      <p:sp>
        <p:nvSpPr>
          <p:cNvPr id="8" name="TextBox 7"/>
          <p:cNvSpPr txBox="1"/>
          <p:nvPr/>
        </p:nvSpPr>
        <p:spPr>
          <a:xfrm>
            <a:off x="26882" y="732259"/>
            <a:ext cx="948300" cy="518020"/>
          </a:xfrm>
          <a:prstGeom prst="rect">
            <a:avLst/>
          </a:prstGeom>
          <a:noFill/>
          <a:ln>
            <a:noFill/>
          </a:ln>
        </p:spPr>
        <p:txBody>
          <a:bodyPr lIns="86292" tIns="43145" rIns="86292" bIns="43145">
            <a:spAutoFit/>
          </a:bodyPr>
          <a:lstStyle/>
          <a:p>
            <a:pPr algn="ctr" eaLnBrk="0" fontAlgn="base" hangingPunct="0">
              <a:spcBef>
                <a:spcPct val="0"/>
              </a:spcBef>
              <a:spcAft>
                <a:spcPct val="0"/>
              </a:spcAft>
              <a:defRPr/>
            </a:pPr>
            <a:r>
              <a:rPr lang="uk-UA" sz="700" b="1" dirty="0">
                <a:solidFill>
                  <a:srgbClr val="007236"/>
                </a:solidFill>
                <a:ea typeface="MS PGothic" pitchFamily="34" charset="-128"/>
                <a:cs typeface="Times New Roman" panose="02020603050405020304" pitchFamily="18" charset="0"/>
              </a:rPr>
              <a:t>НАЦІОНАЛЬНИЙ </a:t>
            </a:r>
            <a:endParaRPr lang="en-US" sz="700" b="1" dirty="0">
              <a:solidFill>
                <a:srgbClr val="007236"/>
              </a:solidFill>
              <a:ea typeface="MS PGothic" pitchFamily="34" charset="-128"/>
              <a:cs typeface="Times New Roman" panose="02020603050405020304" pitchFamily="18" charset="0"/>
            </a:endParaRPr>
          </a:p>
          <a:p>
            <a:pPr algn="ctr" eaLnBrk="0" fontAlgn="base" hangingPunct="0">
              <a:spcBef>
                <a:spcPct val="0"/>
              </a:spcBef>
              <a:spcAft>
                <a:spcPct val="0"/>
              </a:spcAft>
              <a:defRPr/>
            </a:pPr>
            <a:r>
              <a:rPr lang="uk-UA" sz="700" b="1" dirty="0">
                <a:solidFill>
                  <a:srgbClr val="007236"/>
                </a:solidFill>
                <a:ea typeface="MS PGothic" pitchFamily="34" charset="-128"/>
                <a:cs typeface="Times New Roman" panose="02020603050405020304" pitchFamily="18" charset="0"/>
              </a:rPr>
              <a:t>БАНК </a:t>
            </a:r>
            <a:endParaRPr lang="en-US" sz="700" b="1" dirty="0">
              <a:solidFill>
                <a:srgbClr val="007236"/>
              </a:solidFill>
              <a:ea typeface="MS PGothic" pitchFamily="34" charset="-128"/>
              <a:cs typeface="Times New Roman" panose="02020603050405020304" pitchFamily="18" charset="0"/>
            </a:endParaRPr>
          </a:p>
          <a:p>
            <a:pPr algn="ctr" eaLnBrk="0" fontAlgn="base" hangingPunct="0">
              <a:spcBef>
                <a:spcPct val="0"/>
              </a:spcBef>
              <a:spcAft>
                <a:spcPct val="0"/>
              </a:spcAft>
              <a:defRPr/>
            </a:pPr>
            <a:r>
              <a:rPr lang="uk-UA" sz="700" b="1" dirty="0">
                <a:solidFill>
                  <a:srgbClr val="007236"/>
                </a:solidFill>
                <a:ea typeface="MS PGothic" pitchFamily="34" charset="-128"/>
                <a:cs typeface="Times New Roman" panose="02020603050405020304" pitchFamily="18" charset="0"/>
              </a:rPr>
              <a:t>УКРАЇНИ</a:t>
            </a:r>
          </a:p>
        </p:txBody>
      </p:sp>
      <p:pic>
        <p:nvPicPr>
          <p:cNvPr id="9" name="Picture 2"/>
          <p:cNvPicPr>
            <a:picLocks noChangeAspect="1" noChangeArrowheads="1"/>
          </p:cNvPicPr>
          <p:nvPr/>
        </p:nvPicPr>
        <p:blipFill>
          <a:blip r:embed="rId5" cstate="print">
            <a:extLst/>
          </a:blip>
          <a:srcRect/>
          <a:stretch>
            <a:fillRect/>
          </a:stretch>
        </p:blipFill>
        <p:spPr bwMode="auto">
          <a:xfrm>
            <a:off x="158433" y="163263"/>
            <a:ext cx="684707" cy="560412"/>
          </a:xfrm>
          <a:prstGeom prst="rect">
            <a:avLst/>
          </a:prstGeom>
          <a:noFill/>
          <a:ln w="9525">
            <a:noFill/>
            <a:miter lim="800000"/>
            <a:headEnd/>
            <a:tailEnd/>
          </a:ln>
          <a:effectLst>
            <a:glow rad="38100">
              <a:schemeClr val="bg1">
                <a:alpha val="58000"/>
              </a:schemeClr>
            </a:glow>
            <a:softEdge rad="12700"/>
          </a:effectLst>
          <a:extLst/>
        </p:spPr>
      </p:pic>
      <p:pic>
        <p:nvPicPr>
          <p:cNvPr id="1031" name="Picture 2"/>
          <p:cNvPicPr>
            <a:picLocks noChangeAspect="1" noChangeArrowheads="1"/>
          </p:cNvPicPr>
          <p:nvPr/>
        </p:nvPicPr>
        <p:blipFill>
          <a:blip r:embed="rId6"/>
          <a:srcRect/>
          <a:stretch>
            <a:fillRect/>
          </a:stretch>
        </p:blipFill>
        <p:spPr bwMode="auto">
          <a:xfrm>
            <a:off x="6400677" y="66568"/>
            <a:ext cx="2505901" cy="744349"/>
          </a:xfrm>
          <a:prstGeom prst="rect">
            <a:avLst/>
          </a:prstGeom>
          <a:noFill/>
          <a:ln w="9525">
            <a:noFill/>
            <a:miter lim="800000"/>
            <a:headEnd/>
            <a:tailEnd/>
          </a:ln>
        </p:spPr>
      </p:pic>
      <p:cxnSp>
        <p:nvCxnSpPr>
          <p:cNvPr id="1032" name="Прямая соединительная линия 4"/>
          <p:cNvCxnSpPr>
            <a:cxnSpLocks noChangeShapeType="1"/>
          </p:cNvCxnSpPr>
          <p:nvPr/>
        </p:nvCxnSpPr>
        <p:spPr bwMode="auto">
          <a:xfrm flipH="1">
            <a:off x="1117052" y="810917"/>
            <a:ext cx="7789499" cy="0"/>
          </a:xfrm>
          <a:prstGeom prst="line">
            <a:avLst/>
          </a:prstGeom>
          <a:noFill/>
          <a:ln w="9525" algn="ctr">
            <a:solidFill>
              <a:srgbClr val="007236"/>
            </a:solidFill>
            <a:round/>
            <a:headEnd/>
            <a:tailEnd/>
          </a:ln>
        </p:spPr>
      </p:cxnSp>
    </p:spTree>
    <p:extLst>
      <p:ext uri="{BB962C8B-B14F-4D97-AF65-F5344CB8AC3E}">
        <p14:creationId xmlns:p14="http://schemas.microsoft.com/office/powerpoint/2010/main" val="3651596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2364" rtl="0" eaLnBrk="0" fontAlgn="base" hangingPunct="0">
        <a:spcBef>
          <a:spcPct val="0"/>
        </a:spcBef>
        <a:spcAft>
          <a:spcPct val="0"/>
        </a:spcAft>
        <a:defRPr sz="1900" b="1">
          <a:solidFill>
            <a:schemeClr val="tx1"/>
          </a:solidFill>
          <a:latin typeface="+mj-lt"/>
          <a:ea typeface="+mj-ea"/>
          <a:cs typeface="+mj-cs"/>
        </a:defRPr>
      </a:lvl1pPr>
      <a:lvl2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2pPr>
      <a:lvl3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3pPr>
      <a:lvl4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4pPr>
      <a:lvl5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5pPr>
      <a:lvl6pPr marL="431466" algn="l" defTabSz="912364" rtl="0" fontAlgn="base">
        <a:spcBef>
          <a:spcPct val="0"/>
        </a:spcBef>
        <a:spcAft>
          <a:spcPct val="0"/>
        </a:spcAft>
        <a:defRPr sz="1900" b="1">
          <a:solidFill>
            <a:schemeClr val="tx2"/>
          </a:solidFill>
          <a:latin typeface="Arial" pitchFamily="34" charset="0"/>
          <a:ea typeface="MS PGothic" pitchFamily="34" charset="-128"/>
        </a:defRPr>
      </a:lvl6pPr>
      <a:lvl7pPr marL="862929" algn="l" defTabSz="912364" rtl="0" fontAlgn="base">
        <a:spcBef>
          <a:spcPct val="0"/>
        </a:spcBef>
        <a:spcAft>
          <a:spcPct val="0"/>
        </a:spcAft>
        <a:defRPr sz="1900" b="1">
          <a:solidFill>
            <a:schemeClr val="tx2"/>
          </a:solidFill>
          <a:latin typeface="Arial" pitchFamily="34" charset="0"/>
          <a:ea typeface="MS PGothic" pitchFamily="34" charset="-128"/>
        </a:defRPr>
      </a:lvl7pPr>
      <a:lvl8pPr marL="1294392" algn="l" defTabSz="912364" rtl="0" fontAlgn="base">
        <a:spcBef>
          <a:spcPct val="0"/>
        </a:spcBef>
        <a:spcAft>
          <a:spcPct val="0"/>
        </a:spcAft>
        <a:defRPr sz="1900" b="1">
          <a:solidFill>
            <a:schemeClr val="tx2"/>
          </a:solidFill>
          <a:latin typeface="Arial" pitchFamily="34" charset="0"/>
          <a:ea typeface="MS PGothic" pitchFamily="34" charset="-128"/>
        </a:defRPr>
      </a:lvl8pPr>
      <a:lvl9pPr marL="1725858" algn="l" defTabSz="912364" rtl="0" fontAlgn="base">
        <a:spcBef>
          <a:spcPct val="0"/>
        </a:spcBef>
        <a:spcAft>
          <a:spcPct val="0"/>
        </a:spcAft>
        <a:defRPr sz="1900" b="1">
          <a:solidFill>
            <a:schemeClr val="tx2"/>
          </a:solidFill>
          <a:latin typeface="Arial" pitchFamily="34" charset="0"/>
          <a:ea typeface="MS PGothic" pitchFamily="34" charset="-128"/>
        </a:defRPr>
      </a:lvl9pPr>
    </p:titleStyle>
    <p:bodyStyle>
      <a:lvl1pPr marL="181270" indent="-181270" algn="l" defTabSz="912364" rtl="0" eaLnBrk="0" fontAlgn="base" hangingPunct="0">
        <a:spcBef>
          <a:spcPct val="20000"/>
        </a:spcBef>
        <a:spcAft>
          <a:spcPct val="0"/>
        </a:spcAft>
        <a:buClr>
          <a:srgbClr val="007236"/>
        </a:buClr>
        <a:buFont typeface="Wingdings" pitchFamily="2" charset="2"/>
        <a:buChar char="n"/>
        <a:defRPr sz="1500">
          <a:solidFill>
            <a:schemeClr val="tx1"/>
          </a:solidFill>
          <a:latin typeface="+mn-lt"/>
          <a:ea typeface="+mn-ea"/>
          <a:cs typeface="+mn-cs"/>
        </a:defRPr>
      </a:lvl1pPr>
      <a:lvl2pPr marL="539329" indent="-179778"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2pPr>
      <a:lvl3pPr marL="900383" indent="-179778"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3pPr>
      <a:lvl4pPr marL="1256942" indent="-175280"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4pPr>
      <a:lvl5pPr marL="1617992" indent="-181270"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5pPr>
      <a:lvl6pPr marL="2049456"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6pPr>
      <a:lvl7pPr marL="2480922"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7pPr>
      <a:lvl8pPr marL="2912387"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8pPr>
      <a:lvl9pPr marL="3343857"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9pPr>
    </p:bodyStyle>
    <p:otherStyle>
      <a:defPPr>
        <a:defRPr lang="uk-UA"/>
      </a:defPPr>
      <a:lvl1pPr marL="0" algn="l" defTabSz="862929" rtl="0" eaLnBrk="1" latinLnBrk="0" hangingPunct="1">
        <a:defRPr sz="1700" kern="1200">
          <a:solidFill>
            <a:schemeClr val="tx1"/>
          </a:solidFill>
          <a:latin typeface="+mn-lt"/>
          <a:ea typeface="+mn-ea"/>
          <a:cs typeface="+mn-cs"/>
        </a:defRPr>
      </a:lvl1pPr>
      <a:lvl2pPr marL="431466" algn="l" defTabSz="862929" rtl="0" eaLnBrk="1" latinLnBrk="0" hangingPunct="1">
        <a:defRPr sz="1700" kern="1200">
          <a:solidFill>
            <a:schemeClr val="tx1"/>
          </a:solidFill>
          <a:latin typeface="+mn-lt"/>
          <a:ea typeface="+mn-ea"/>
          <a:cs typeface="+mn-cs"/>
        </a:defRPr>
      </a:lvl2pPr>
      <a:lvl3pPr marL="862929" algn="l" defTabSz="862929" rtl="0" eaLnBrk="1" latinLnBrk="0" hangingPunct="1">
        <a:defRPr sz="1700" kern="1200">
          <a:solidFill>
            <a:schemeClr val="tx1"/>
          </a:solidFill>
          <a:latin typeface="+mn-lt"/>
          <a:ea typeface="+mn-ea"/>
          <a:cs typeface="+mn-cs"/>
        </a:defRPr>
      </a:lvl3pPr>
      <a:lvl4pPr marL="1294392" algn="l" defTabSz="862929" rtl="0" eaLnBrk="1" latinLnBrk="0" hangingPunct="1">
        <a:defRPr sz="1700" kern="1200">
          <a:solidFill>
            <a:schemeClr val="tx1"/>
          </a:solidFill>
          <a:latin typeface="+mn-lt"/>
          <a:ea typeface="+mn-ea"/>
          <a:cs typeface="+mn-cs"/>
        </a:defRPr>
      </a:lvl4pPr>
      <a:lvl5pPr marL="1725858" algn="l" defTabSz="862929" rtl="0" eaLnBrk="1" latinLnBrk="0" hangingPunct="1">
        <a:defRPr sz="1700" kern="1200">
          <a:solidFill>
            <a:schemeClr val="tx1"/>
          </a:solidFill>
          <a:latin typeface="+mn-lt"/>
          <a:ea typeface="+mn-ea"/>
          <a:cs typeface="+mn-cs"/>
        </a:defRPr>
      </a:lvl5pPr>
      <a:lvl6pPr marL="2157325" algn="l" defTabSz="862929" rtl="0" eaLnBrk="1" latinLnBrk="0" hangingPunct="1">
        <a:defRPr sz="1700" kern="1200">
          <a:solidFill>
            <a:schemeClr val="tx1"/>
          </a:solidFill>
          <a:latin typeface="+mn-lt"/>
          <a:ea typeface="+mn-ea"/>
          <a:cs typeface="+mn-cs"/>
        </a:defRPr>
      </a:lvl6pPr>
      <a:lvl7pPr marL="2588787" algn="l" defTabSz="862929" rtl="0" eaLnBrk="1" latinLnBrk="0" hangingPunct="1">
        <a:defRPr sz="1700" kern="1200">
          <a:solidFill>
            <a:schemeClr val="tx1"/>
          </a:solidFill>
          <a:latin typeface="+mn-lt"/>
          <a:ea typeface="+mn-ea"/>
          <a:cs typeface="+mn-cs"/>
        </a:defRPr>
      </a:lvl7pPr>
      <a:lvl8pPr marL="3020253" algn="l" defTabSz="862929" rtl="0" eaLnBrk="1" latinLnBrk="0" hangingPunct="1">
        <a:defRPr sz="1700" kern="1200">
          <a:solidFill>
            <a:schemeClr val="tx1"/>
          </a:solidFill>
          <a:latin typeface="+mn-lt"/>
          <a:ea typeface="+mn-ea"/>
          <a:cs typeface="+mn-cs"/>
        </a:defRPr>
      </a:lvl8pPr>
      <a:lvl9pPr marL="3451717" algn="l" defTabSz="862929"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39456" y="2"/>
            <a:ext cx="7671521" cy="90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stile</a:t>
            </a:r>
          </a:p>
        </p:txBody>
      </p:sp>
      <p:sp>
        <p:nvSpPr>
          <p:cNvPr id="1027" name="Rectangle 3"/>
          <p:cNvSpPr>
            <a:spLocks noGrp="1" noChangeArrowheads="1"/>
          </p:cNvSpPr>
          <p:nvPr>
            <p:ph type="body" idx="1"/>
          </p:nvPr>
        </p:nvSpPr>
        <p:spPr bwMode="auto">
          <a:xfrm>
            <a:off x="1139456" y="1199737"/>
            <a:ext cx="7671521" cy="480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a:t>
            </a:r>
            <a:r>
              <a:rPr lang="en-GB" altLang="uk-UA" dirty="0" err="1" smtClean="0"/>
              <a:t>gli</a:t>
            </a:r>
            <a:r>
              <a:rPr lang="en-GB" altLang="uk-UA" dirty="0" smtClean="0"/>
              <a:t> </a:t>
            </a:r>
            <a:r>
              <a:rPr lang="en-GB" altLang="uk-UA" dirty="0" err="1" smtClean="0"/>
              <a:t>stili</a:t>
            </a:r>
            <a:r>
              <a:rPr lang="en-GB" altLang="uk-UA" dirty="0" smtClean="0"/>
              <a:t> del </a:t>
            </a:r>
            <a:r>
              <a:rPr lang="en-GB" altLang="uk-UA" dirty="0" err="1" smtClean="0"/>
              <a:t>testo</a:t>
            </a:r>
            <a:r>
              <a:rPr lang="en-GB" altLang="uk-UA" dirty="0" smtClean="0"/>
              <a:t> </a:t>
            </a:r>
            <a:r>
              <a:rPr lang="en-GB" altLang="uk-UA" dirty="0" err="1" smtClean="0"/>
              <a:t>dello</a:t>
            </a:r>
            <a:r>
              <a:rPr lang="en-GB" altLang="uk-UA" dirty="0" smtClean="0"/>
              <a:t> schema</a:t>
            </a:r>
          </a:p>
          <a:p>
            <a:pPr lvl="1"/>
            <a:r>
              <a:rPr lang="en-GB" altLang="uk-UA" dirty="0" smtClean="0"/>
              <a:t>Secondo </a:t>
            </a:r>
            <a:r>
              <a:rPr lang="en-GB" altLang="uk-UA" dirty="0" err="1" smtClean="0"/>
              <a:t>livello</a:t>
            </a:r>
            <a:endParaRPr lang="en-GB" altLang="uk-UA" dirty="0" smtClean="0"/>
          </a:p>
          <a:p>
            <a:pPr lvl="2"/>
            <a:r>
              <a:rPr lang="en-GB" altLang="uk-UA" dirty="0" err="1" smtClean="0"/>
              <a:t>Terzo</a:t>
            </a:r>
            <a:r>
              <a:rPr lang="en-GB" altLang="uk-UA" dirty="0" smtClean="0"/>
              <a:t> </a:t>
            </a:r>
            <a:r>
              <a:rPr lang="en-GB" altLang="uk-UA" dirty="0" err="1" smtClean="0"/>
              <a:t>livello</a:t>
            </a:r>
            <a:endParaRPr lang="en-GB" altLang="uk-UA" dirty="0" smtClean="0"/>
          </a:p>
          <a:p>
            <a:pPr lvl="3"/>
            <a:r>
              <a:rPr lang="en-GB" altLang="uk-UA" dirty="0" smtClean="0"/>
              <a:t>Quarto </a:t>
            </a:r>
            <a:r>
              <a:rPr lang="en-GB" altLang="uk-UA" dirty="0" err="1" smtClean="0"/>
              <a:t>livello</a:t>
            </a:r>
            <a:endParaRPr lang="en-GB" altLang="uk-UA" dirty="0" smtClean="0"/>
          </a:p>
          <a:p>
            <a:pPr lvl="4"/>
            <a:r>
              <a:rPr lang="en-GB" altLang="uk-UA" dirty="0" err="1" smtClean="0"/>
              <a:t>Quinto</a:t>
            </a:r>
            <a:r>
              <a:rPr lang="en-GB" altLang="uk-UA" dirty="0" smtClean="0"/>
              <a:t> </a:t>
            </a:r>
            <a:r>
              <a:rPr lang="en-GB" altLang="uk-UA" dirty="0" err="1" smtClean="0"/>
              <a:t>livello</a:t>
            </a:r>
            <a:endParaRPr lang="en-GB" altLang="uk-UA" dirty="0" smtClean="0"/>
          </a:p>
        </p:txBody>
      </p:sp>
      <p:sp>
        <p:nvSpPr>
          <p:cNvPr id="1030" name="Rectangle 6"/>
          <p:cNvSpPr>
            <a:spLocks noGrp="1" noChangeArrowheads="1"/>
          </p:cNvSpPr>
          <p:nvPr>
            <p:ph type="sldNum" sz="quarter" idx="4"/>
          </p:nvPr>
        </p:nvSpPr>
        <p:spPr bwMode="auto">
          <a:xfrm>
            <a:off x="8229907" y="6242604"/>
            <a:ext cx="788508" cy="45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defTabSz="909295">
              <a:defRPr sz="1317" b="0" u="none">
                <a:solidFill>
                  <a:srgbClr val="007236"/>
                </a:solidFill>
                <a:latin typeface="+mj-lt"/>
              </a:defRPr>
            </a:lvl1pPr>
          </a:lstStyle>
          <a:p>
            <a:pPr eaLnBrk="0" fontAlgn="base" hangingPunct="0">
              <a:spcBef>
                <a:spcPct val="0"/>
              </a:spcBef>
              <a:spcAft>
                <a:spcPct val="0"/>
              </a:spcAft>
              <a:defRPr/>
            </a:pPr>
            <a:fld id="{341693B4-AE59-479F-B4BA-6CBA5666A4DB}" type="slidenum">
              <a:rPr lang="en-US" smtClean="0">
                <a:ea typeface="MS PGothic" pitchFamily="34" charset="-128"/>
              </a:rPr>
              <a:pPr eaLnBrk="0" fontAlgn="base" hangingPunct="0">
                <a:spcBef>
                  <a:spcPct val="0"/>
                </a:spcBef>
                <a:spcAft>
                  <a:spcPct val="0"/>
                </a:spcAft>
                <a:defRPr/>
              </a:pPr>
              <a:t>‹№›</a:t>
            </a:fld>
            <a:endParaRPr lang="en-US" dirty="0">
              <a:ea typeface="MS PGothic" pitchFamily="34" charset="-128"/>
            </a:endParaRPr>
          </a:p>
        </p:txBody>
      </p:sp>
      <p:sp>
        <p:nvSpPr>
          <p:cNvPr id="8" name="TextBox 7"/>
          <p:cNvSpPr txBox="1"/>
          <p:nvPr/>
        </p:nvSpPr>
        <p:spPr>
          <a:xfrm>
            <a:off x="26605" y="732111"/>
            <a:ext cx="948346" cy="390581"/>
          </a:xfrm>
          <a:prstGeom prst="rect">
            <a:avLst/>
          </a:prstGeom>
          <a:noFill/>
          <a:ln>
            <a:noFill/>
          </a:ln>
        </p:spPr>
        <p:txBody>
          <a:bodyPr wrap="square" lIns="86004" tIns="43002" rIns="86004" bIns="43002" rtlCol="0">
            <a:spAutoFit/>
          </a:bodyPr>
          <a:lstStyle/>
          <a:p>
            <a:pPr algn="ctr" defTabSz="860176" eaLnBrk="0" fontAlgn="base" hangingPunct="0">
              <a:spcBef>
                <a:spcPct val="0"/>
              </a:spcBef>
              <a:spcAft>
                <a:spcPct val="0"/>
              </a:spcAft>
            </a:pPr>
            <a:r>
              <a:rPr lang="uk-UA" sz="658" b="1" dirty="0" smtClean="0">
                <a:solidFill>
                  <a:srgbClr val="007236"/>
                </a:solidFill>
                <a:ea typeface="MS PGothic" pitchFamily="34" charset="-128"/>
                <a:cs typeface="Times New Roman" panose="02020603050405020304" pitchFamily="18" charset="0"/>
              </a:rPr>
              <a:t>НАЦІОНАЛЬНИЙ </a:t>
            </a:r>
            <a:endParaRPr lang="en-US" sz="658" b="1" dirty="0" smtClean="0">
              <a:solidFill>
                <a:srgbClr val="007236"/>
              </a:solidFill>
              <a:ea typeface="MS PGothic" pitchFamily="34" charset="-128"/>
              <a:cs typeface="Times New Roman" panose="02020603050405020304" pitchFamily="18" charset="0"/>
            </a:endParaRPr>
          </a:p>
          <a:p>
            <a:pPr algn="ctr" defTabSz="860176" eaLnBrk="0" fontAlgn="base" hangingPunct="0">
              <a:spcBef>
                <a:spcPct val="0"/>
              </a:spcBef>
              <a:spcAft>
                <a:spcPct val="0"/>
              </a:spcAft>
            </a:pPr>
            <a:r>
              <a:rPr lang="uk-UA" sz="658" b="1" dirty="0" smtClean="0">
                <a:solidFill>
                  <a:srgbClr val="007236"/>
                </a:solidFill>
                <a:ea typeface="MS PGothic" pitchFamily="34" charset="-128"/>
                <a:cs typeface="Times New Roman" panose="02020603050405020304" pitchFamily="18" charset="0"/>
              </a:rPr>
              <a:t>БАНК </a:t>
            </a:r>
            <a:endParaRPr lang="en-US" sz="658" b="1" dirty="0" smtClean="0">
              <a:solidFill>
                <a:srgbClr val="007236"/>
              </a:solidFill>
              <a:ea typeface="MS PGothic" pitchFamily="34" charset="-128"/>
              <a:cs typeface="Times New Roman" panose="02020603050405020304" pitchFamily="18" charset="0"/>
            </a:endParaRPr>
          </a:p>
          <a:p>
            <a:pPr algn="ctr" defTabSz="860176" eaLnBrk="0" fontAlgn="base" hangingPunct="0">
              <a:spcBef>
                <a:spcPct val="0"/>
              </a:spcBef>
              <a:spcAft>
                <a:spcPct val="0"/>
              </a:spcAft>
            </a:pPr>
            <a:r>
              <a:rPr lang="uk-UA" sz="658" b="1" dirty="0" smtClean="0">
                <a:solidFill>
                  <a:srgbClr val="007236"/>
                </a:solidFill>
                <a:ea typeface="MS PGothic" pitchFamily="34" charset="-128"/>
                <a:cs typeface="Times New Roman" panose="02020603050405020304" pitchFamily="18" charset="0"/>
              </a:rPr>
              <a:t>УКРАЇНИ</a:t>
            </a:r>
            <a:endParaRPr lang="uk-UA" sz="658" b="1" dirty="0">
              <a:solidFill>
                <a:srgbClr val="007236"/>
              </a:solidFill>
              <a:ea typeface="MS PGothic" pitchFamily="34" charset="-128"/>
              <a:cs typeface="Times New Roman" panose="02020603050405020304" pitchFamily="18" charset="0"/>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427" y="163263"/>
            <a:ext cx="684707" cy="560412"/>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953" y="66403"/>
            <a:ext cx="2506344" cy="74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bwMode="auto">
          <a:xfrm flipH="1">
            <a:off x="1117309" y="811021"/>
            <a:ext cx="7789988" cy="0"/>
          </a:xfrm>
          <a:prstGeom prst="line">
            <a:avLst/>
          </a:prstGeom>
          <a:solidFill>
            <a:schemeClr val="accent1"/>
          </a:solidFill>
          <a:ln w="9525" cap="flat" cmpd="sng" algn="ctr">
            <a:solidFill>
              <a:srgbClr val="00723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3649490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909295" rtl="0" eaLnBrk="1" fontAlgn="base" hangingPunct="1">
        <a:spcBef>
          <a:spcPct val="0"/>
        </a:spcBef>
        <a:spcAft>
          <a:spcPct val="0"/>
        </a:spcAft>
        <a:defRPr sz="1881" b="1">
          <a:solidFill>
            <a:schemeClr val="tx1"/>
          </a:solidFill>
          <a:latin typeface="+mj-lt"/>
          <a:ea typeface="+mj-ea"/>
          <a:cs typeface="+mj-cs"/>
        </a:defRPr>
      </a:lvl1pPr>
      <a:lvl2pPr algn="l" defTabSz="909295" rtl="0" eaLnBrk="1" fontAlgn="base" hangingPunct="1">
        <a:spcBef>
          <a:spcPct val="0"/>
        </a:spcBef>
        <a:spcAft>
          <a:spcPct val="0"/>
        </a:spcAft>
        <a:defRPr sz="1881" b="1">
          <a:solidFill>
            <a:schemeClr val="tx2"/>
          </a:solidFill>
          <a:latin typeface="Arial" pitchFamily="34" charset="0"/>
          <a:ea typeface="MS PGothic" pitchFamily="34" charset="-128"/>
        </a:defRPr>
      </a:lvl2pPr>
      <a:lvl3pPr algn="l" defTabSz="909295" rtl="0" eaLnBrk="1" fontAlgn="base" hangingPunct="1">
        <a:spcBef>
          <a:spcPct val="0"/>
        </a:spcBef>
        <a:spcAft>
          <a:spcPct val="0"/>
        </a:spcAft>
        <a:defRPr sz="1881" b="1">
          <a:solidFill>
            <a:schemeClr val="tx2"/>
          </a:solidFill>
          <a:latin typeface="Arial" pitchFamily="34" charset="0"/>
          <a:ea typeface="MS PGothic" pitchFamily="34" charset="-128"/>
        </a:defRPr>
      </a:lvl3pPr>
      <a:lvl4pPr algn="l" defTabSz="909295" rtl="0" eaLnBrk="1" fontAlgn="base" hangingPunct="1">
        <a:spcBef>
          <a:spcPct val="0"/>
        </a:spcBef>
        <a:spcAft>
          <a:spcPct val="0"/>
        </a:spcAft>
        <a:defRPr sz="1881" b="1">
          <a:solidFill>
            <a:schemeClr val="tx2"/>
          </a:solidFill>
          <a:latin typeface="Arial" pitchFamily="34" charset="0"/>
          <a:ea typeface="MS PGothic" pitchFamily="34" charset="-128"/>
        </a:defRPr>
      </a:lvl4pPr>
      <a:lvl5pPr algn="l" defTabSz="909295" rtl="0" eaLnBrk="1" fontAlgn="base" hangingPunct="1">
        <a:spcBef>
          <a:spcPct val="0"/>
        </a:spcBef>
        <a:spcAft>
          <a:spcPct val="0"/>
        </a:spcAft>
        <a:defRPr sz="1881" b="1">
          <a:solidFill>
            <a:schemeClr val="tx2"/>
          </a:solidFill>
          <a:latin typeface="Arial" pitchFamily="34" charset="0"/>
          <a:ea typeface="MS PGothic" pitchFamily="34" charset="-128"/>
        </a:defRPr>
      </a:lvl5pPr>
      <a:lvl6pPr marL="430012" algn="l" defTabSz="909295" rtl="0" eaLnBrk="1" fontAlgn="base" hangingPunct="1">
        <a:spcBef>
          <a:spcPct val="0"/>
        </a:spcBef>
        <a:spcAft>
          <a:spcPct val="0"/>
        </a:spcAft>
        <a:defRPr sz="1881" b="1">
          <a:solidFill>
            <a:schemeClr val="tx2"/>
          </a:solidFill>
          <a:latin typeface="Arial" pitchFamily="34" charset="0"/>
          <a:ea typeface="MS PGothic" pitchFamily="34" charset="-128"/>
        </a:defRPr>
      </a:lvl6pPr>
      <a:lvl7pPr marL="860023" algn="l" defTabSz="909295" rtl="0" eaLnBrk="1" fontAlgn="base" hangingPunct="1">
        <a:spcBef>
          <a:spcPct val="0"/>
        </a:spcBef>
        <a:spcAft>
          <a:spcPct val="0"/>
        </a:spcAft>
        <a:defRPr sz="1881" b="1">
          <a:solidFill>
            <a:schemeClr val="tx2"/>
          </a:solidFill>
          <a:latin typeface="Arial" pitchFamily="34" charset="0"/>
          <a:ea typeface="MS PGothic" pitchFamily="34" charset="-128"/>
        </a:defRPr>
      </a:lvl7pPr>
      <a:lvl8pPr marL="1290034" algn="l" defTabSz="909295" rtl="0" eaLnBrk="1" fontAlgn="base" hangingPunct="1">
        <a:spcBef>
          <a:spcPct val="0"/>
        </a:spcBef>
        <a:spcAft>
          <a:spcPct val="0"/>
        </a:spcAft>
        <a:defRPr sz="1881" b="1">
          <a:solidFill>
            <a:schemeClr val="tx2"/>
          </a:solidFill>
          <a:latin typeface="Arial" pitchFamily="34" charset="0"/>
          <a:ea typeface="MS PGothic" pitchFamily="34" charset="-128"/>
        </a:defRPr>
      </a:lvl8pPr>
      <a:lvl9pPr marL="1720045" algn="l" defTabSz="909295" rtl="0" eaLnBrk="1" fontAlgn="base" hangingPunct="1">
        <a:spcBef>
          <a:spcPct val="0"/>
        </a:spcBef>
        <a:spcAft>
          <a:spcPct val="0"/>
        </a:spcAft>
        <a:defRPr sz="1881" b="1">
          <a:solidFill>
            <a:schemeClr val="tx2"/>
          </a:solidFill>
          <a:latin typeface="Arial" pitchFamily="34" charset="0"/>
          <a:ea typeface="MS PGothic" pitchFamily="34" charset="-128"/>
        </a:defRPr>
      </a:lvl9pPr>
    </p:titleStyle>
    <p:bodyStyle>
      <a:lvl1pPr marL="180665" indent="-180665" algn="l" defTabSz="909295" rtl="0" eaLnBrk="1" fontAlgn="base" hangingPunct="1">
        <a:spcBef>
          <a:spcPct val="20000"/>
        </a:spcBef>
        <a:spcAft>
          <a:spcPct val="0"/>
        </a:spcAft>
        <a:buClr>
          <a:srgbClr val="007236"/>
        </a:buClr>
        <a:buFont typeface="Wingdings" pitchFamily="2" charset="2"/>
        <a:buChar char="n"/>
        <a:defRPr sz="1505">
          <a:solidFill>
            <a:schemeClr val="tx1"/>
          </a:solidFill>
          <a:latin typeface="+mn-lt"/>
          <a:ea typeface="+mn-ea"/>
          <a:cs typeface="+mn-cs"/>
        </a:defRPr>
      </a:lvl1pPr>
      <a:lvl2pPr marL="537514" indent="-179171" algn="l" defTabSz="909295" rtl="0" eaLnBrk="1" fontAlgn="base" hangingPunct="1">
        <a:spcBef>
          <a:spcPct val="20000"/>
        </a:spcBef>
        <a:spcAft>
          <a:spcPct val="0"/>
        </a:spcAft>
        <a:buClr>
          <a:srgbClr val="007236"/>
        </a:buClr>
        <a:buFont typeface="Wingdings" pitchFamily="2" charset="2"/>
        <a:buChar char="§"/>
        <a:defRPr sz="1317">
          <a:solidFill>
            <a:schemeClr val="tx1"/>
          </a:solidFill>
          <a:latin typeface="+mn-lt"/>
          <a:ea typeface="+mn-ea"/>
        </a:defRPr>
      </a:lvl2pPr>
      <a:lvl3pPr marL="897351" indent="-179171" algn="l" defTabSz="909295" rtl="0" eaLnBrk="1" fontAlgn="base" hangingPunct="1">
        <a:spcBef>
          <a:spcPct val="20000"/>
        </a:spcBef>
        <a:spcAft>
          <a:spcPct val="0"/>
        </a:spcAft>
        <a:buClr>
          <a:srgbClr val="007236"/>
        </a:buClr>
        <a:buFont typeface="Wingdings" pitchFamily="2" charset="2"/>
        <a:buChar char="§"/>
        <a:defRPr sz="1317">
          <a:solidFill>
            <a:schemeClr val="tx1"/>
          </a:solidFill>
          <a:latin typeface="+mn-lt"/>
          <a:ea typeface="+mn-ea"/>
        </a:defRPr>
      </a:lvl3pPr>
      <a:lvl4pPr marL="1252708" indent="-174693" algn="l" defTabSz="909295" rtl="0" eaLnBrk="1" fontAlgn="base" hangingPunct="1">
        <a:spcBef>
          <a:spcPct val="20000"/>
        </a:spcBef>
        <a:spcAft>
          <a:spcPct val="0"/>
        </a:spcAft>
        <a:buClr>
          <a:srgbClr val="007236"/>
        </a:buClr>
        <a:buFont typeface="Wingdings" pitchFamily="2" charset="2"/>
        <a:buChar char="§"/>
        <a:defRPr sz="1317">
          <a:solidFill>
            <a:schemeClr val="tx1"/>
          </a:solidFill>
          <a:latin typeface="+mn-lt"/>
          <a:ea typeface="+mn-ea"/>
        </a:defRPr>
      </a:lvl4pPr>
      <a:lvl5pPr marL="1612543" indent="-180665" algn="l" defTabSz="909295" rtl="0" eaLnBrk="1" fontAlgn="base" hangingPunct="1">
        <a:spcBef>
          <a:spcPct val="20000"/>
        </a:spcBef>
        <a:spcAft>
          <a:spcPct val="0"/>
        </a:spcAft>
        <a:buClr>
          <a:srgbClr val="007236"/>
        </a:buClr>
        <a:buFont typeface="Wingdings" pitchFamily="2" charset="2"/>
        <a:buChar char="§"/>
        <a:defRPr sz="1317" b="0">
          <a:solidFill>
            <a:schemeClr val="tx1"/>
          </a:solidFill>
          <a:latin typeface="+mn-lt"/>
          <a:ea typeface="+mn-ea"/>
        </a:defRPr>
      </a:lvl5pPr>
      <a:lvl6pPr marL="2042554" indent="-180665" algn="l" defTabSz="909295" rtl="0" eaLnBrk="1" fontAlgn="base" hangingPunct="1">
        <a:spcBef>
          <a:spcPct val="20000"/>
        </a:spcBef>
        <a:spcAft>
          <a:spcPct val="0"/>
        </a:spcAft>
        <a:buClr>
          <a:srgbClr val="E2001A"/>
        </a:buClr>
        <a:buFont typeface="Wingdings" pitchFamily="2" charset="2"/>
        <a:buChar char="n"/>
        <a:defRPr sz="1129">
          <a:solidFill>
            <a:schemeClr val="tx1"/>
          </a:solidFill>
          <a:latin typeface="+mn-lt"/>
          <a:ea typeface="+mn-ea"/>
        </a:defRPr>
      </a:lvl6pPr>
      <a:lvl7pPr marL="2472566" indent="-180665" algn="l" defTabSz="909295" rtl="0" eaLnBrk="1" fontAlgn="base" hangingPunct="1">
        <a:spcBef>
          <a:spcPct val="20000"/>
        </a:spcBef>
        <a:spcAft>
          <a:spcPct val="0"/>
        </a:spcAft>
        <a:buClr>
          <a:srgbClr val="E2001A"/>
        </a:buClr>
        <a:buFont typeface="Wingdings" pitchFamily="2" charset="2"/>
        <a:buChar char="n"/>
        <a:defRPr sz="1129">
          <a:solidFill>
            <a:schemeClr val="tx1"/>
          </a:solidFill>
          <a:latin typeface="+mn-lt"/>
          <a:ea typeface="+mn-ea"/>
        </a:defRPr>
      </a:lvl7pPr>
      <a:lvl8pPr marL="2902577" indent="-180665" algn="l" defTabSz="909295" rtl="0" eaLnBrk="1" fontAlgn="base" hangingPunct="1">
        <a:spcBef>
          <a:spcPct val="20000"/>
        </a:spcBef>
        <a:spcAft>
          <a:spcPct val="0"/>
        </a:spcAft>
        <a:buClr>
          <a:srgbClr val="E2001A"/>
        </a:buClr>
        <a:buFont typeface="Wingdings" pitchFamily="2" charset="2"/>
        <a:buChar char="n"/>
        <a:defRPr sz="1129">
          <a:solidFill>
            <a:schemeClr val="tx1"/>
          </a:solidFill>
          <a:latin typeface="+mn-lt"/>
          <a:ea typeface="+mn-ea"/>
        </a:defRPr>
      </a:lvl8pPr>
      <a:lvl9pPr marL="3332589" indent="-180665" algn="l" defTabSz="909295" rtl="0" eaLnBrk="1" fontAlgn="base" hangingPunct="1">
        <a:spcBef>
          <a:spcPct val="20000"/>
        </a:spcBef>
        <a:spcAft>
          <a:spcPct val="0"/>
        </a:spcAft>
        <a:buClr>
          <a:srgbClr val="E2001A"/>
        </a:buClr>
        <a:buFont typeface="Wingdings" pitchFamily="2" charset="2"/>
        <a:buChar char="n"/>
        <a:defRPr sz="1129">
          <a:solidFill>
            <a:schemeClr val="tx1"/>
          </a:solidFill>
          <a:latin typeface="+mn-lt"/>
          <a:ea typeface="+mn-ea"/>
        </a:defRPr>
      </a:lvl9pPr>
    </p:bodyStyle>
    <p:otherStyle>
      <a:defPPr>
        <a:defRPr lang="uk-UA"/>
      </a:defPPr>
      <a:lvl1pPr marL="0" algn="l" defTabSz="860023" rtl="0" eaLnBrk="1" latinLnBrk="0" hangingPunct="1">
        <a:defRPr sz="1693" kern="1200">
          <a:solidFill>
            <a:schemeClr val="tx1"/>
          </a:solidFill>
          <a:latin typeface="+mn-lt"/>
          <a:ea typeface="+mn-ea"/>
          <a:cs typeface="+mn-cs"/>
        </a:defRPr>
      </a:lvl1pPr>
      <a:lvl2pPr marL="430012" algn="l" defTabSz="860023" rtl="0" eaLnBrk="1" latinLnBrk="0" hangingPunct="1">
        <a:defRPr sz="1693" kern="1200">
          <a:solidFill>
            <a:schemeClr val="tx1"/>
          </a:solidFill>
          <a:latin typeface="+mn-lt"/>
          <a:ea typeface="+mn-ea"/>
          <a:cs typeface="+mn-cs"/>
        </a:defRPr>
      </a:lvl2pPr>
      <a:lvl3pPr marL="860023" algn="l" defTabSz="860023" rtl="0" eaLnBrk="1" latinLnBrk="0" hangingPunct="1">
        <a:defRPr sz="1693" kern="1200">
          <a:solidFill>
            <a:schemeClr val="tx1"/>
          </a:solidFill>
          <a:latin typeface="+mn-lt"/>
          <a:ea typeface="+mn-ea"/>
          <a:cs typeface="+mn-cs"/>
        </a:defRPr>
      </a:lvl3pPr>
      <a:lvl4pPr marL="1290034" algn="l" defTabSz="860023" rtl="0" eaLnBrk="1" latinLnBrk="0" hangingPunct="1">
        <a:defRPr sz="1693" kern="1200">
          <a:solidFill>
            <a:schemeClr val="tx1"/>
          </a:solidFill>
          <a:latin typeface="+mn-lt"/>
          <a:ea typeface="+mn-ea"/>
          <a:cs typeface="+mn-cs"/>
        </a:defRPr>
      </a:lvl4pPr>
      <a:lvl5pPr marL="1720045" algn="l" defTabSz="860023" rtl="0" eaLnBrk="1" latinLnBrk="0" hangingPunct="1">
        <a:defRPr sz="1693" kern="1200">
          <a:solidFill>
            <a:schemeClr val="tx1"/>
          </a:solidFill>
          <a:latin typeface="+mn-lt"/>
          <a:ea typeface="+mn-ea"/>
          <a:cs typeface="+mn-cs"/>
        </a:defRPr>
      </a:lvl5pPr>
      <a:lvl6pPr marL="2150056" algn="l" defTabSz="860023" rtl="0" eaLnBrk="1" latinLnBrk="0" hangingPunct="1">
        <a:defRPr sz="1693" kern="1200">
          <a:solidFill>
            <a:schemeClr val="tx1"/>
          </a:solidFill>
          <a:latin typeface="+mn-lt"/>
          <a:ea typeface="+mn-ea"/>
          <a:cs typeface="+mn-cs"/>
        </a:defRPr>
      </a:lvl6pPr>
      <a:lvl7pPr marL="2580068" algn="l" defTabSz="860023" rtl="0" eaLnBrk="1" latinLnBrk="0" hangingPunct="1">
        <a:defRPr sz="1693" kern="1200">
          <a:solidFill>
            <a:schemeClr val="tx1"/>
          </a:solidFill>
          <a:latin typeface="+mn-lt"/>
          <a:ea typeface="+mn-ea"/>
          <a:cs typeface="+mn-cs"/>
        </a:defRPr>
      </a:lvl7pPr>
      <a:lvl8pPr marL="3010079" algn="l" defTabSz="860023" rtl="0" eaLnBrk="1" latinLnBrk="0" hangingPunct="1">
        <a:defRPr sz="1693" kern="1200">
          <a:solidFill>
            <a:schemeClr val="tx1"/>
          </a:solidFill>
          <a:latin typeface="+mn-lt"/>
          <a:ea typeface="+mn-ea"/>
          <a:cs typeface="+mn-cs"/>
        </a:defRPr>
      </a:lvl8pPr>
      <a:lvl9pPr marL="3440091" algn="l" defTabSz="860023" rtl="0" eaLnBrk="1" latinLnBrk="0" hangingPunct="1">
        <a:defRPr sz="169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39481" y="27"/>
            <a:ext cx="7671521" cy="90623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uk-UA" smtClean="0"/>
              <a:t>Fare clic per modificare stile</a:t>
            </a:r>
          </a:p>
        </p:txBody>
      </p:sp>
      <p:sp>
        <p:nvSpPr>
          <p:cNvPr id="1027" name="Rectangle 3"/>
          <p:cNvSpPr>
            <a:spLocks noGrp="1" noChangeArrowheads="1"/>
          </p:cNvSpPr>
          <p:nvPr>
            <p:ph type="body" idx="1"/>
          </p:nvPr>
        </p:nvSpPr>
        <p:spPr bwMode="auto">
          <a:xfrm>
            <a:off x="1139481" y="1199762"/>
            <a:ext cx="7671521" cy="48019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uk-UA" smtClean="0"/>
              <a:t>Fare clic per modificare gli stili del testo dello schema</a:t>
            </a:r>
          </a:p>
          <a:p>
            <a:pPr lvl="1"/>
            <a:r>
              <a:rPr lang="en-GB" altLang="uk-UA" smtClean="0"/>
              <a:t>Secondo livello</a:t>
            </a:r>
          </a:p>
          <a:p>
            <a:pPr lvl="2"/>
            <a:r>
              <a:rPr lang="en-GB" altLang="uk-UA" smtClean="0"/>
              <a:t>Terzo livello</a:t>
            </a:r>
          </a:p>
          <a:p>
            <a:pPr lvl="3"/>
            <a:r>
              <a:rPr lang="en-GB" altLang="uk-UA" smtClean="0"/>
              <a:t>Quarto livello</a:t>
            </a:r>
          </a:p>
          <a:p>
            <a:pPr lvl="4"/>
            <a:r>
              <a:rPr lang="en-GB" altLang="uk-UA" smtClean="0"/>
              <a:t>Quinto livello</a:t>
            </a:r>
          </a:p>
        </p:txBody>
      </p:sp>
      <p:sp>
        <p:nvSpPr>
          <p:cNvPr id="1030" name="Rectangle 6"/>
          <p:cNvSpPr>
            <a:spLocks noGrp="1" noChangeArrowheads="1"/>
          </p:cNvSpPr>
          <p:nvPr>
            <p:ph type="sldNum" sz="quarter" idx="4"/>
          </p:nvPr>
        </p:nvSpPr>
        <p:spPr bwMode="auto">
          <a:xfrm>
            <a:off x="8230048" y="6242275"/>
            <a:ext cx="788508" cy="456897"/>
          </a:xfrm>
          <a:prstGeom prst="rect">
            <a:avLst/>
          </a:prstGeom>
          <a:noFill/>
          <a:ln>
            <a:noFill/>
          </a:ln>
          <a:extLst/>
        </p:spPr>
        <p:txBody>
          <a:bodyPr vert="horz" wrap="square" lIns="0" tIns="0" rIns="0" bIns="0" numCol="1" anchor="b" anchorCtr="0" compatLnSpc="1">
            <a:prstTxWarp prst="textNoShape">
              <a:avLst/>
            </a:prstTxWarp>
          </a:bodyPr>
          <a:lstStyle>
            <a:lvl1pPr algn="ctr" eaLnBrk="0" hangingPunct="0">
              <a:defRPr sz="1283" u="none">
                <a:solidFill>
                  <a:srgbClr val="007236"/>
                </a:solidFill>
                <a:latin typeface="Times New Roman" pitchFamily="18" charset="0"/>
              </a:defRPr>
            </a:lvl1pPr>
          </a:lstStyle>
          <a:p>
            <a:pPr defTabSz="900494" fontAlgn="base">
              <a:spcBef>
                <a:spcPct val="0"/>
              </a:spcBef>
              <a:spcAft>
                <a:spcPct val="0"/>
              </a:spcAft>
              <a:defRPr/>
            </a:pPr>
            <a:fld id="{AF7DE09E-F618-4A46-A647-704E00E15AB8}" type="slidenum">
              <a:rPr lang="en-US" smtClean="0">
                <a:ea typeface="MS PGothic"/>
              </a:rPr>
              <a:pPr defTabSz="900494" fontAlgn="base">
                <a:spcBef>
                  <a:spcPct val="0"/>
                </a:spcBef>
                <a:spcAft>
                  <a:spcPct val="0"/>
                </a:spcAft>
                <a:defRPr/>
              </a:pPr>
              <a:t>‹№›</a:t>
            </a:fld>
            <a:endParaRPr lang="en-US">
              <a:ea typeface="MS PGothic"/>
            </a:endParaRPr>
          </a:p>
        </p:txBody>
      </p:sp>
      <p:sp>
        <p:nvSpPr>
          <p:cNvPr id="8" name="TextBox 7"/>
          <p:cNvSpPr txBox="1"/>
          <p:nvPr/>
        </p:nvSpPr>
        <p:spPr>
          <a:xfrm>
            <a:off x="26882" y="732258"/>
            <a:ext cx="948300" cy="404941"/>
          </a:xfrm>
          <a:prstGeom prst="rect">
            <a:avLst/>
          </a:prstGeom>
          <a:noFill/>
          <a:ln>
            <a:noFill/>
          </a:ln>
        </p:spPr>
        <p:txBody>
          <a:bodyPr lIns="85179" tIns="42588" rIns="85179" bIns="42588">
            <a:spAutoFit/>
          </a:bodyPr>
          <a:lstStyle/>
          <a:p>
            <a:pPr algn="ctr" defTabSz="900494" eaLnBrk="0" fontAlgn="base" hangingPunct="0">
              <a:spcBef>
                <a:spcPct val="0"/>
              </a:spcBef>
              <a:spcAft>
                <a:spcPct val="0"/>
              </a:spcAft>
              <a:defRPr/>
            </a:pPr>
            <a:r>
              <a:rPr lang="uk-UA" sz="691" b="1" dirty="0">
                <a:solidFill>
                  <a:srgbClr val="007236"/>
                </a:solidFill>
                <a:ea typeface="MS PGothic" pitchFamily="34" charset="-128"/>
                <a:cs typeface="Times New Roman" panose="02020603050405020304" pitchFamily="18" charset="0"/>
              </a:rPr>
              <a:t>НАЦІОНАЛЬНИЙ </a:t>
            </a:r>
            <a:endParaRPr lang="en-US" sz="691" b="1" dirty="0">
              <a:solidFill>
                <a:srgbClr val="007236"/>
              </a:solidFill>
              <a:ea typeface="MS PGothic" pitchFamily="34" charset="-128"/>
              <a:cs typeface="Times New Roman" panose="02020603050405020304" pitchFamily="18" charset="0"/>
            </a:endParaRPr>
          </a:p>
          <a:p>
            <a:pPr algn="ctr" defTabSz="900494" eaLnBrk="0" fontAlgn="base" hangingPunct="0">
              <a:spcBef>
                <a:spcPct val="0"/>
              </a:spcBef>
              <a:spcAft>
                <a:spcPct val="0"/>
              </a:spcAft>
              <a:defRPr/>
            </a:pPr>
            <a:r>
              <a:rPr lang="uk-UA" sz="691" b="1" dirty="0">
                <a:solidFill>
                  <a:srgbClr val="007236"/>
                </a:solidFill>
                <a:ea typeface="MS PGothic" pitchFamily="34" charset="-128"/>
                <a:cs typeface="Times New Roman" panose="02020603050405020304" pitchFamily="18" charset="0"/>
              </a:rPr>
              <a:t>БАНК </a:t>
            </a:r>
            <a:endParaRPr lang="en-US" sz="691" b="1" dirty="0">
              <a:solidFill>
                <a:srgbClr val="007236"/>
              </a:solidFill>
              <a:ea typeface="MS PGothic" pitchFamily="34" charset="-128"/>
              <a:cs typeface="Times New Roman" panose="02020603050405020304" pitchFamily="18" charset="0"/>
            </a:endParaRPr>
          </a:p>
          <a:p>
            <a:pPr algn="ctr" defTabSz="900494" eaLnBrk="0" fontAlgn="base" hangingPunct="0">
              <a:spcBef>
                <a:spcPct val="0"/>
              </a:spcBef>
              <a:spcAft>
                <a:spcPct val="0"/>
              </a:spcAft>
              <a:defRPr/>
            </a:pPr>
            <a:r>
              <a:rPr lang="uk-UA" sz="691" b="1" dirty="0">
                <a:solidFill>
                  <a:srgbClr val="007236"/>
                </a:solidFill>
                <a:ea typeface="MS PGothic" pitchFamily="34" charset="-128"/>
                <a:cs typeface="Times New Roman" panose="02020603050405020304" pitchFamily="18" charset="0"/>
              </a:rPr>
              <a:t>УКРАЇНИ</a:t>
            </a:r>
          </a:p>
        </p:txBody>
      </p:sp>
      <p:pic>
        <p:nvPicPr>
          <p:cNvPr id="9" name="Picture 2"/>
          <p:cNvPicPr>
            <a:picLocks noChangeAspect="1" noChangeArrowheads="1"/>
          </p:cNvPicPr>
          <p:nvPr/>
        </p:nvPicPr>
        <p:blipFill>
          <a:blip r:embed="rId5" cstate="print">
            <a:extLst/>
          </a:blip>
          <a:srcRect/>
          <a:stretch>
            <a:fillRect/>
          </a:stretch>
        </p:blipFill>
        <p:spPr bwMode="auto">
          <a:xfrm>
            <a:off x="158433" y="163263"/>
            <a:ext cx="684707" cy="560412"/>
          </a:xfrm>
          <a:prstGeom prst="rect">
            <a:avLst/>
          </a:prstGeom>
          <a:noFill/>
          <a:ln w="9525">
            <a:noFill/>
            <a:miter lim="800000"/>
            <a:headEnd/>
            <a:tailEnd/>
          </a:ln>
          <a:effectLst>
            <a:glow rad="38100">
              <a:schemeClr val="bg1">
                <a:alpha val="58000"/>
              </a:schemeClr>
            </a:glow>
            <a:softEdge rad="12700"/>
          </a:effectLst>
          <a:extLst/>
        </p:spPr>
      </p:pic>
      <p:pic>
        <p:nvPicPr>
          <p:cNvPr id="1031" name="Picture 2"/>
          <p:cNvPicPr>
            <a:picLocks noChangeAspect="1" noChangeArrowheads="1"/>
          </p:cNvPicPr>
          <p:nvPr/>
        </p:nvPicPr>
        <p:blipFill>
          <a:blip r:embed="rId6"/>
          <a:srcRect/>
          <a:stretch>
            <a:fillRect/>
          </a:stretch>
        </p:blipFill>
        <p:spPr bwMode="auto">
          <a:xfrm>
            <a:off x="6400678" y="66568"/>
            <a:ext cx="2505901" cy="744349"/>
          </a:xfrm>
          <a:prstGeom prst="rect">
            <a:avLst/>
          </a:prstGeom>
          <a:noFill/>
          <a:ln w="9525">
            <a:noFill/>
            <a:miter lim="800000"/>
            <a:headEnd/>
            <a:tailEnd/>
          </a:ln>
        </p:spPr>
      </p:pic>
      <p:cxnSp>
        <p:nvCxnSpPr>
          <p:cNvPr id="1032" name="Прямая соединительная линия 4"/>
          <p:cNvCxnSpPr>
            <a:cxnSpLocks noChangeShapeType="1"/>
          </p:cNvCxnSpPr>
          <p:nvPr/>
        </p:nvCxnSpPr>
        <p:spPr bwMode="auto">
          <a:xfrm flipH="1">
            <a:off x="1117052" y="810917"/>
            <a:ext cx="7789499" cy="0"/>
          </a:xfrm>
          <a:prstGeom prst="line">
            <a:avLst/>
          </a:prstGeom>
          <a:noFill/>
          <a:ln w="9525" algn="ctr">
            <a:solidFill>
              <a:srgbClr val="007236"/>
            </a:solidFill>
            <a:round/>
            <a:headEnd/>
            <a:tailEnd/>
          </a:ln>
        </p:spPr>
      </p:cxnSp>
    </p:spTree>
    <p:extLst>
      <p:ext uri="{BB962C8B-B14F-4D97-AF65-F5344CB8AC3E}">
        <p14:creationId xmlns:p14="http://schemas.microsoft.com/office/powerpoint/2010/main" val="86214249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900574" rtl="0" eaLnBrk="0" fontAlgn="base" hangingPunct="0">
        <a:spcBef>
          <a:spcPct val="0"/>
        </a:spcBef>
        <a:spcAft>
          <a:spcPct val="0"/>
        </a:spcAft>
        <a:defRPr sz="1876" b="1">
          <a:solidFill>
            <a:schemeClr val="tx1"/>
          </a:solidFill>
          <a:latin typeface="+mj-lt"/>
          <a:ea typeface="+mj-ea"/>
          <a:cs typeface="+mj-cs"/>
        </a:defRPr>
      </a:lvl1pPr>
      <a:lvl2pPr algn="l" defTabSz="900574" rtl="0" eaLnBrk="0" fontAlgn="base" hangingPunct="0">
        <a:spcBef>
          <a:spcPct val="0"/>
        </a:spcBef>
        <a:spcAft>
          <a:spcPct val="0"/>
        </a:spcAft>
        <a:defRPr sz="1876" b="1">
          <a:solidFill>
            <a:schemeClr val="tx1"/>
          </a:solidFill>
          <a:latin typeface="Times New Roman" pitchFamily="18" charset="0"/>
          <a:ea typeface="MS PGothic" pitchFamily="34" charset="-128"/>
        </a:defRPr>
      </a:lvl2pPr>
      <a:lvl3pPr algn="l" defTabSz="900574" rtl="0" eaLnBrk="0" fontAlgn="base" hangingPunct="0">
        <a:spcBef>
          <a:spcPct val="0"/>
        </a:spcBef>
        <a:spcAft>
          <a:spcPct val="0"/>
        </a:spcAft>
        <a:defRPr sz="1876" b="1">
          <a:solidFill>
            <a:schemeClr val="tx1"/>
          </a:solidFill>
          <a:latin typeface="Times New Roman" pitchFamily="18" charset="0"/>
          <a:ea typeface="MS PGothic" pitchFamily="34" charset="-128"/>
        </a:defRPr>
      </a:lvl3pPr>
      <a:lvl4pPr algn="l" defTabSz="900574" rtl="0" eaLnBrk="0" fontAlgn="base" hangingPunct="0">
        <a:spcBef>
          <a:spcPct val="0"/>
        </a:spcBef>
        <a:spcAft>
          <a:spcPct val="0"/>
        </a:spcAft>
        <a:defRPr sz="1876" b="1">
          <a:solidFill>
            <a:schemeClr val="tx1"/>
          </a:solidFill>
          <a:latin typeface="Times New Roman" pitchFamily="18" charset="0"/>
          <a:ea typeface="MS PGothic" pitchFamily="34" charset="-128"/>
        </a:defRPr>
      </a:lvl4pPr>
      <a:lvl5pPr algn="l" defTabSz="900574" rtl="0" eaLnBrk="0" fontAlgn="base" hangingPunct="0">
        <a:spcBef>
          <a:spcPct val="0"/>
        </a:spcBef>
        <a:spcAft>
          <a:spcPct val="0"/>
        </a:spcAft>
        <a:defRPr sz="1876" b="1">
          <a:solidFill>
            <a:schemeClr val="tx1"/>
          </a:solidFill>
          <a:latin typeface="Times New Roman" pitchFamily="18" charset="0"/>
          <a:ea typeface="MS PGothic" pitchFamily="34" charset="-128"/>
        </a:defRPr>
      </a:lvl5pPr>
      <a:lvl6pPr marL="425890" algn="l" defTabSz="900574" rtl="0" fontAlgn="base">
        <a:spcBef>
          <a:spcPct val="0"/>
        </a:spcBef>
        <a:spcAft>
          <a:spcPct val="0"/>
        </a:spcAft>
        <a:defRPr sz="1876" b="1">
          <a:solidFill>
            <a:schemeClr val="tx2"/>
          </a:solidFill>
          <a:latin typeface="Arial" pitchFamily="34" charset="0"/>
          <a:ea typeface="MS PGothic" pitchFamily="34" charset="-128"/>
        </a:defRPr>
      </a:lvl6pPr>
      <a:lvl7pPr marL="851777" algn="l" defTabSz="900574" rtl="0" fontAlgn="base">
        <a:spcBef>
          <a:spcPct val="0"/>
        </a:spcBef>
        <a:spcAft>
          <a:spcPct val="0"/>
        </a:spcAft>
        <a:defRPr sz="1876" b="1">
          <a:solidFill>
            <a:schemeClr val="tx2"/>
          </a:solidFill>
          <a:latin typeface="Arial" pitchFamily="34" charset="0"/>
          <a:ea typeface="MS PGothic" pitchFamily="34" charset="-128"/>
        </a:defRPr>
      </a:lvl7pPr>
      <a:lvl8pPr marL="1277664" algn="l" defTabSz="900574" rtl="0" fontAlgn="base">
        <a:spcBef>
          <a:spcPct val="0"/>
        </a:spcBef>
        <a:spcAft>
          <a:spcPct val="0"/>
        </a:spcAft>
        <a:defRPr sz="1876" b="1">
          <a:solidFill>
            <a:schemeClr val="tx2"/>
          </a:solidFill>
          <a:latin typeface="Arial" pitchFamily="34" charset="0"/>
          <a:ea typeface="MS PGothic" pitchFamily="34" charset="-128"/>
        </a:defRPr>
      </a:lvl8pPr>
      <a:lvl9pPr marL="1703554" algn="l" defTabSz="900574" rtl="0" fontAlgn="base">
        <a:spcBef>
          <a:spcPct val="0"/>
        </a:spcBef>
        <a:spcAft>
          <a:spcPct val="0"/>
        </a:spcAft>
        <a:defRPr sz="1876" b="1">
          <a:solidFill>
            <a:schemeClr val="tx2"/>
          </a:solidFill>
          <a:latin typeface="Arial" pitchFamily="34" charset="0"/>
          <a:ea typeface="MS PGothic" pitchFamily="34" charset="-128"/>
        </a:defRPr>
      </a:lvl9pPr>
    </p:titleStyle>
    <p:bodyStyle>
      <a:lvl1pPr marL="178928" indent="-178928" algn="l" defTabSz="900574" rtl="0" eaLnBrk="0" fontAlgn="base" hangingPunct="0">
        <a:spcBef>
          <a:spcPct val="20000"/>
        </a:spcBef>
        <a:spcAft>
          <a:spcPct val="0"/>
        </a:spcAft>
        <a:buClr>
          <a:srgbClr val="007236"/>
        </a:buClr>
        <a:buFont typeface="Wingdings" pitchFamily="2" charset="2"/>
        <a:buChar char="n"/>
        <a:defRPr sz="1481">
          <a:solidFill>
            <a:schemeClr val="tx1"/>
          </a:solidFill>
          <a:latin typeface="+mn-lt"/>
          <a:ea typeface="+mn-ea"/>
          <a:cs typeface="+mn-cs"/>
        </a:defRPr>
      </a:lvl1pPr>
      <a:lvl2pPr marL="532359" indent="-177455" algn="l" defTabSz="900574" rtl="0" eaLnBrk="0" fontAlgn="base" hangingPunct="0">
        <a:spcBef>
          <a:spcPct val="20000"/>
        </a:spcBef>
        <a:spcAft>
          <a:spcPct val="0"/>
        </a:spcAft>
        <a:buClr>
          <a:srgbClr val="007236"/>
        </a:buClr>
        <a:buFont typeface="Wingdings" pitchFamily="2" charset="2"/>
        <a:buChar char="§"/>
        <a:defRPr sz="1283">
          <a:solidFill>
            <a:schemeClr val="tx1"/>
          </a:solidFill>
          <a:latin typeface="+mn-lt"/>
          <a:ea typeface="+mn-ea"/>
        </a:defRPr>
      </a:lvl2pPr>
      <a:lvl3pPr marL="888747" indent="-177455" algn="l" defTabSz="900574" rtl="0" eaLnBrk="0" fontAlgn="base" hangingPunct="0">
        <a:spcBef>
          <a:spcPct val="20000"/>
        </a:spcBef>
        <a:spcAft>
          <a:spcPct val="0"/>
        </a:spcAft>
        <a:buClr>
          <a:srgbClr val="007236"/>
        </a:buClr>
        <a:buFont typeface="Wingdings" pitchFamily="2" charset="2"/>
        <a:buChar char="§"/>
        <a:defRPr sz="1283">
          <a:solidFill>
            <a:schemeClr val="tx1"/>
          </a:solidFill>
          <a:latin typeface="+mn-lt"/>
          <a:ea typeface="+mn-ea"/>
        </a:defRPr>
      </a:lvl3pPr>
      <a:lvl4pPr marL="1240698" indent="-173014" algn="l" defTabSz="900574" rtl="0" eaLnBrk="0" fontAlgn="base" hangingPunct="0">
        <a:spcBef>
          <a:spcPct val="20000"/>
        </a:spcBef>
        <a:spcAft>
          <a:spcPct val="0"/>
        </a:spcAft>
        <a:buClr>
          <a:srgbClr val="007236"/>
        </a:buClr>
        <a:buFont typeface="Wingdings" pitchFamily="2" charset="2"/>
        <a:buChar char="§"/>
        <a:defRPr sz="1283">
          <a:solidFill>
            <a:schemeClr val="tx1"/>
          </a:solidFill>
          <a:latin typeface="+mn-lt"/>
          <a:ea typeface="+mn-ea"/>
        </a:defRPr>
      </a:lvl4pPr>
      <a:lvl5pPr marL="1597082" indent="-178928" algn="l" defTabSz="900574" rtl="0" eaLnBrk="0" fontAlgn="base" hangingPunct="0">
        <a:spcBef>
          <a:spcPct val="20000"/>
        </a:spcBef>
        <a:spcAft>
          <a:spcPct val="0"/>
        </a:spcAft>
        <a:buClr>
          <a:srgbClr val="007236"/>
        </a:buClr>
        <a:buFont typeface="Wingdings" pitchFamily="2" charset="2"/>
        <a:buChar char="§"/>
        <a:defRPr sz="1283">
          <a:solidFill>
            <a:schemeClr val="tx1"/>
          </a:solidFill>
          <a:latin typeface="+mn-lt"/>
          <a:ea typeface="+mn-ea"/>
        </a:defRPr>
      </a:lvl5pPr>
      <a:lvl6pPr marL="2022970" indent="-178928" algn="l" defTabSz="900574" rtl="0" fontAlgn="base">
        <a:spcBef>
          <a:spcPct val="20000"/>
        </a:spcBef>
        <a:spcAft>
          <a:spcPct val="0"/>
        </a:spcAft>
        <a:buClr>
          <a:srgbClr val="E2001A"/>
        </a:buClr>
        <a:buFont typeface="Wingdings" pitchFamily="2" charset="2"/>
        <a:buChar char="n"/>
        <a:defRPr sz="1086">
          <a:solidFill>
            <a:schemeClr val="tx1"/>
          </a:solidFill>
          <a:latin typeface="+mn-lt"/>
          <a:ea typeface="+mn-ea"/>
        </a:defRPr>
      </a:lvl6pPr>
      <a:lvl7pPr marL="2448859" indent="-178928" algn="l" defTabSz="900574" rtl="0" fontAlgn="base">
        <a:spcBef>
          <a:spcPct val="20000"/>
        </a:spcBef>
        <a:spcAft>
          <a:spcPct val="0"/>
        </a:spcAft>
        <a:buClr>
          <a:srgbClr val="E2001A"/>
        </a:buClr>
        <a:buFont typeface="Wingdings" pitchFamily="2" charset="2"/>
        <a:buChar char="n"/>
        <a:defRPr sz="1086">
          <a:solidFill>
            <a:schemeClr val="tx1"/>
          </a:solidFill>
          <a:latin typeface="+mn-lt"/>
          <a:ea typeface="+mn-ea"/>
        </a:defRPr>
      </a:lvl7pPr>
      <a:lvl8pPr marL="2874749" indent="-178928" algn="l" defTabSz="900574" rtl="0" fontAlgn="base">
        <a:spcBef>
          <a:spcPct val="20000"/>
        </a:spcBef>
        <a:spcAft>
          <a:spcPct val="0"/>
        </a:spcAft>
        <a:buClr>
          <a:srgbClr val="E2001A"/>
        </a:buClr>
        <a:buFont typeface="Wingdings" pitchFamily="2" charset="2"/>
        <a:buChar char="n"/>
        <a:defRPr sz="1086">
          <a:solidFill>
            <a:schemeClr val="tx1"/>
          </a:solidFill>
          <a:latin typeface="+mn-lt"/>
          <a:ea typeface="+mn-ea"/>
        </a:defRPr>
      </a:lvl8pPr>
      <a:lvl9pPr marL="3300643" indent="-178928" algn="l" defTabSz="900574" rtl="0" fontAlgn="base">
        <a:spcBef>
          <a:spcPct val="20000"/>
        </a:spcBef>
        <a:spcAft>
          <a:spcPct val="0"/>
        </a:spcAft>
        <a:buClr>
          <a:srgbClr val="E2001A"/>
        </a:buClr>
        <a:buFont typeface="Wingdings" pitchFamily="2" charset="2"/>
        <a:buChar char="n"/>
        <a:defRPr sz="1086">
          <a:solidFill>
            <a:schemeClr val="tx1"/>
          </a:solidFill>
          <a:latin typeface="+mn-lt"/>
          <a:ea typeface="+mn-ea"/>
        </a:defRPr>
      </a:lvl9pPr>
    </p:bodyStyle>
    <p:otherStyle>
      <a:defPPr>
        <a:defRPr lang="uk-UA"/>
      </a:defPPr>
      <a:lvl1pPr marL="0" algn="l" defTabSz="851777" rtl="0" eaLnBrk="1" latinLnBrk="0" hangingPunct="1">
        <a:defRPr sz="1678" kern="1200">
          <a:solidFill>
            <a:schemeClr val="tx1"/>
          </a:solidFill>
          <a:latin typeface="+mn-lt"/>
          <a:ea typeface="+mn-ea"/>
          <a:cs typeface="+mn-cs"/>
        </a:defRPr>
      </a:lvl1pPr>
      <a:lvl2pPr marL="425890" algn="l" defTabSz="851777" rtl="0" eaLnBrk="1" latinLnBrk="0" hangingPunct="1">
        <a:defRPr sz="1678" kern="1200">
          <a:solidFill>
            <a:schemeClr val="tx1"/>
          </a:solidFill>
          <a:latin typeface="+mn-lt"/>
          <a:ea typeface="+mn-ea"/>
          <a:cs typeface="+mn-cs"/>
        </a:defRPr>
      </a:lvl2pPr>
      <a:lvl3pPr marL="851777" algn="l" defTabSz="851777" rtl="0" eaLnBrk="1" latinLnBrk="0" hangingPunct="1">
        <a:defRPr sz="1678" kern="1200">
          <a:solidFill>
            <a:schemeClr val="tx1"/>
          </a:solidFill>
          <a:latin typeface="+mn-lt"/>
          <a:ea typeface="+mn-ea"/>
          <a:cs typeface="+mn-cs"/>
        </a:defRPr>
      </a:lvl3pPr>
      <a:lvl4pPr marL="1277664" algn="l" defTabSz="851777" rtl="0" eaLnBrk="1" latinLnBrk="0" hangingPunct="1">
        <a:defRPr sz="1678" kern="1200">
          <a:solidFill>
            <a:schemeClr val="tx1"/>
          </a:solidFill>
          <a:latin typeface="+mn-lt"/>
          <a:ea typeface="+mn-ea"/>
          <a:cs typeface="+mn-cs"/>
        </a:defRPr>
      </a:lvl4pPr>
      <a:lvl5pPr marL="1703554" algn="l" defTabSz="851777" rtl="0" eaLnBrk="1" latinLnBrk="0" hangingPunct="1">
        <a:defRPr sz="1678" kern="1200">
          <a:solidFill>
            <a:schemeClr val="tx1"/>
          </a:solidFill>
          <a:latin typeface="+mn-lt"/>
          <a:ea typeface="+mn-ea"/>
          <a:cs typeface="+mn-cs"/>
        </a:defRPr>
      </a:lvl5pPr>
      <a:lvl6pPr marL="2129445" algn="l" defTabSz="851777" rtl="0" eaLnBrk="1" latinLnBrk="0" hangingPunct="1">
        <a:defRPr sz="1678" kern="1200">
          <a:solidFill>
            <a:schemeClr val="tx1"/>
          </a:solidFill>
          <a:latin typeface="+mn-lt"/>
          <a:ea typeface="+mn-ea"/>
          <a:cs typeface="+mn-cs"/>
        </a:defRPr>
      </a:lvl6pPr>
      <a:lvl7pPr marL="2555331" algn="l" defTabSz="851777" rtl="0" eaLnBrk="1" latinLnBrk="0" hangingPunct="1">
        <a:defRPr sz="1678" kern="1200">
          <a:solidFill>
            <a:schemeClr val="tx1"/>
          </a:solidFill>
          <a:latin typeface="+mn-lt"/>
          <a:ea typeface="+mn-ea"/>
          <a:cs typeface="+mn-cs"/>
        </a:defRPr>
      </a:lvl7pPr>
      <a:lvl8pPr marL="2981220" algn="l" defTabSz="851777" rtl="0" eaLnBrk="1" latinLnBrk="0" hangingPunct="1">
        <a:defRPr sz="1678" kern="1200">
          <a:solidFill>
            <a:schemeClr val="tx1"/>
          </a:solidFill>
          <a:latin typeface="+mn-lt"/>
          <a:ea typeface="+mn-ea"/>
          <a:cs typeface="+mn-cs"/>
        </a:defRPr>
      </a:lvl8pPr>
      <a:lvl9pPr marL="3407109" algn="l" defTabSz="851777" rtl="0" eaLnBrk="1" latinLnBrk="0" hangingPunct="1">
        <a:defRPr sz="167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39457" y="3"/>
            <a:ext cx="7671521" cy="90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stile</a:t>
            </a:r>
          </a:p>
        </p:txBody>
      </p:sp>
      <p:sp>
        <p:nvSpPr>
          <p:cNvPr id="1027" name="Rectangle 3"/>
          <p:cNvSpPr>
            <a:spLocks noGrp="1" noChangeArrowheads="1"/>
          </p:cNvSpPr>
          <p:nvPr>
            <p:ph type="body" idx="1"/>
          </p:nvPr>
        </p:nvSpPr>
        <p:spPr bwMode="auto">
          <a:xfrm>
            <a:off x="1139457" y="1199738"/>
            <a:ext cx="7671521" cy="480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a:t>
            </a:r>
            <a:r>
              <a:rPr lang="en-GB" altLang="uk-UA" dirty="0" err="1" smtClean="0"/>
              <a:t>gli</a:t>
            </a:r>
            <a:r>
              <a:rPr lang="en-GB" altLang="uk-UA" dirty="0" smtClean="0"/>
              <a:t> </a:t>
            </a:r>
            <a:r>
              <a:rPr lang="en-GB" altLang="uk-UA" dirty="0" err="1" smtClean="0"/>
              <a:t>stili</a:t>
            </a:r>
            <a:r>
              <a:rPr lang="en-GB" altLang="uk-UA" dirty="0" smtClean="0"/>
              <a:t> del </a:t>
            </a:r>
            <a:r>
              <a:rPr lang="en-GB" altLang="uk-UA" dirty="0" err="1" smtClean="0"/>
              <a:t>testo</a:t>
            </a:r>
            <a:r>
              <a:rPr lang="en-GB" altLang="uk-UA" dirty="0" smtClean="0"/>
              <a:t> </a:t>
            </a:r>
            <a:r>
              <a:rPr lang="en-GB" altLang="uk-UA" dirty="0" err="1" smtClean="0"/>
              <a:t>dello</a:t>
            </a:r>
            <a:r>
              <a:rPr lang="en-GB" altLang="uk-UA" dirty="0" smtClean="0"/>
              <a:t> schema</a:t>
            </a:r>
          </a:p>
          <a:p>
            <a:pPr lvl="1"/>
            <a:r>
              <a:rPr lang="en-GB" altLang="uk-UA" dirty="0" smtClean="0"/>
              <a:t>Secondo </a:t>
            </a:r>
            <a:r>
              <a:rPr lang="en-GB" altLang="uk-UA" dirty="0" err="1" smtClean="0"/>
              <a:t>livello</a:t>
            </a:r>
            <a:endParaRPr lang="en-GB" altLang="uk-UA" dirty="0" smtClean="0"/>
          </a:p>
          <a:p>
            <a:pPr lvl="2"/>
            <a:r>
              <a:rPr lang="en-GB" altLang="uk-UA" dirty="0" err="1" smtClean="0"/>
              <a:t>Terzo</a:t>
            </a:r>
            <a:r>
              <a:rPr lang="en-GB" altLang="uk-UA" dirty="0" smtClean="0"/>
              <a:t> </a:t>
            </a:r>
            <a:r>
              <a:rPr lang="en-GB" altLang="uk-UA" dirty="0" err="1" smtClean="0"/>
              <a:t>livello</a:t>
            </a:r>
            <a:endParaRPr lang="en-GB" altLang="uk-UA" dirty="0" smtClean="0"/>
          </a:p>
          <a:p>
            <a:pPr lvl="3"/>
            <a:r>
              <a:rPr lang="en-GB" altLang="uk-UA" dirty="0" smtClean="0"/>
              <a:t>Quarto </a:t>
            </a:r>
            <a:r>
              <a:rPr lang="en-GB" altLang="uk-UA" dirty="0" err="1" smtClean="0"/>
              <a:t>livello</a:t>
            </a:r>
            <a:endParaRPr lang="en-GB" altLang="uk-UA" dirty="0" smtClean="0"/>
          </a:p>
          <a:p>
            <a:pPr lvl="4"/>
            <a:r>
              <a:rPr lang="en-GB" altLang="uk-UA" dirty="0" err="1" smtClean="0"/>
              <a:t>Quinto</a:t>
            </a:r>
            <a:r>
              <a:rPr lang="en-GB" altLang="uk-UA" dirty="0" smtClean="0"/>
              <a:t> </a:t>
            </a:r>
            <a:r>
              <a:rPr lang="en-GB" altLang="uk-UA" dirty="0" err="1" smtClean="0"/>
              <a:t>livello</a:t>
            </a:r>
            <a:endParaRPr lang="en-GB" altLang="uk-UA" dirty="0" smtClean="0"/>
          </a:p>
        </p:txBody>
      </p:sp>
      <p:sp>
        <p:nvSpPr>
          <p:cNvPr id="1030" name="Rectangle 6"/>
          <p:cNvSpPr>
            <a:spLocks noGrp="1" noChangeArrowheads="1"/>
          </p:cNvSpPr>
          <p:nvPr>
            <p:ph type="sldNum" sz="quarter" idx="4"/>
          </p:nvPr>
        </p:nvSpPr>
        <p:spPr bwMode="auto">
          <a:xfrm>
            <a:off x="8229907" y="6242605"/>
            <a:ext cx="788508" cy="45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defTabSz="690907">
              <a:defRPr sz="1001" b="0" u="none">
                <a:solidFill>
                  <a:srgbClr val="007236"/>
                </a:solidFill>
                <a:latin typeface="+mj-lt"/>
              </a:defRPr>
            </a:lvl1pPr>
          </a:lstStyle>
          <a:p>
            <a:pPr eaLnBrk="0" fontAlgn="base" hangingPunct="0">
              <a:spcBef>
                <a:spcPct val="0"/>
              </a:spcBef>
              <a:spcAft>
                <a:spcPct val="0"/>
              </a:spcAft>
              <a:defRPr/>
            </a:pPr>
            <a:fld id="{341693B4-AE59-479F-B4BA-6CBA5666A4DB}" type="slidenum">
              <a:rPr lang="en-US" smtClean="0">
                <a:ea typeface="MS PGothic" pitchFamily="34" charset="-128"/>
              </a:rPr>
              <a:pPr eaLnBrk="0" fontAlgn="base" hangingPunct="0">
                <a:spcBef>
                  <a:spcPct val="0"/>
                </a:spcBef>
                <a:spcAft>
                  <a:spcPct val="0"/>
                </a:spcAft>
                <a:defRPr/>
              </a:pPr>
              <a:t>‹№›</a:t>
            </a:fld>
            <a:endParaRPr lang="en-US" dirty="0">
              <a:ea typeface="MS PGothic" pitchFamily="34" charset="-128"/>
            </a:endParaRPr>
          </a:p>
        </p:txBody>
      </p:sp>
      <p:sp>
        <p:nvSpPr>
          <p:cNvPr id="8" name="TextBox 7"/>
          <p:cNvSpPr txBox="1"/>
          <p:nvPr/>
        </p:nvSpPr>
        <p:spPr>
          <a:xfrm>
            <a:off x="26605" y="732111"/>
            <a:ext cx="948346" cy="296817"/>
          </a:xfrm>
          <a:prstGeom prst="rect">
            <a:avLst/>
          </a:prstGeom>
          <a:noFill/>
          <a:ln>
            <a:noFill/>
          </a:ln>
        </p:spPr>
        <p:txBody>
          <a:bodyPr wrap="square" lIns="65346" tIns="32673" rIns="65346" bIns="32673" rtlCol="0">
            <a:spAutoFit/>
          </a:bodyPr>
          <a:lstStyle/>
          <a:p>
            <a:pPr algn="ctr" defTabSz="860176" eaLnBrk="0" fontAlgn="base" hangingPunct="0">
              <a:spcBef>
                <a:spcPct val="0"/>
              </a:spcBef>
              <a:spcAft>
                <a:spcPct val="0"/>
              </a:spcAft>
            </a:pPr>
            <a:r>
              <a:rPr lang="uk-UA" sz="500" b="1" dirty="0" smtClean="0">
                <a:solidFill>
                  <a:srgbClr val="007236"/>
                </a:solidFill>
                <a:ea typeface="MS PGothic" pitchFamily="34" charset="-128"/>
                <a:cs typeface="Times New Roman" panose="02020603050405020304" pitchFamily="18" charset="0"/>
              </a:rPr>
              <a:t>НАЦІОНАЛЬНИЙ </a:t>
            </a:r>
            <a:endParaRPr lang="en-US" sz="500" b="1" dirty="0" smtClean="0">
              <a:solidFill>
                <a:srgbClr val="007236"/>
              </a:solidFill>
              <a:ea typeface="MS PGothic" pitchFamily="34" charset="-128"/>
              <a:cs typeface="Times New Roman" panose="02020603050405020304" pitchFamily="18" charset="0"/>
            </a:endParaRPr>
          </a:p>
          <a:p>
            <a:pPr algn="ctr" defTabSz="860176" eaLnBrk="0" fontAlgn="base" hangingPunct="0">
              <a:spcBef>
                <a:spcPct val="0"/>
              </a:spcBef>
              <a:spcAft>
                <a:spcPct val="0"/>
              </a:spcAft>
            </a:pPr>
            <a:r>
              <a:rPr lang="uk-UA" sz="500" b="1" dirty="0" smtClean="0">
                <a:solidFill>
                  <a:srgbClr val="007236"/>
                </a:solidFill>
                <a:ea typeface="MS PGothic" pitchFamily="34" charset="-128"/>
                <a:cs typeface="Times New Roman" panose="02020603050405020304" pitchFamily="18" charset="0"/>
              </a:rPr>
              <a:t>БАНК </a:t>
            </a:r>
            <a:endParaRPr lang="en-US" sz="500" b="1" dirty="0" smtClean="0">
              <a:solidFill>
                <a:srgbClr val="007236"/>
              </a:solidFill>
              <a:ea typeface="MS PGothic" pitchFamily="34" charset="-128"/>
              <a:cs typeface="Times New Roman" panose="02020603050405020304" pitchFamily="18" charset="0"/>
            </a:endParaRPr>
          </a:p>
          <a:p>
            <a:pPr algn="ctr" defTabSz="860176" eaLnBrk="0" fontAlgn="base" hangingPunct="0">
              <a:spcBef>
                <a:spcPct val="0"/>
              </a:spcBef>
              <a:spcAft>
                <a:spcPct val="0"/>
              </a:spcAft>
            </a:pPr>
            <a:r>
              <a:rPr lang="uk-UA" sz="500" b="1" dirty="0" smtClean="0">
                <a:solidFill>
                  <a:srgbClr val="007236"/>
                </a:solidFill>
                <a:ea typeface="MS PGothic" pitchFamily="34" charset="-128"/>
                <a:cs typeface="Times New Roman" panose="02020603050405020304" pitchFamily="18" charset="0"/>
              </a:rPr>
              <a:t>УКРАЇНИ</a:t>
            </a:r>
            <a:endParaRPr lang="uk-UA" sz="500" b="1" dirty="0">
              <a:solidFill>
                <a:srgbClr val="007236"/>
              </a:solidFill>
              <a:ea typeface="MS PGothic" pitchFamily="34" charset="-128"/>
              <a:cs typeface="Times New Roman" panose="02020603050405020304" pitchFamily="18" charset="0"/>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428" y="163263"/>
            <a:ext cx="684707" cy="560412"/>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953" y="66403"/>
            <a:ext cx="2506344" cy="74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bwMode="auto">
          <a:xfrm flipH="1">
            <a:off x="1117309" y="811021"/>
            <a:ext cx="7789988" cy="0"/>
          </a:xfrm>
          <a:prstGeom prst="line">
            <a:avLst/>
          </a:prstGeom>
          <a:solidFill>
            <a:schemeClr val="accent1"/>
          </a:solidFill>
          <a:ln w="9525" cap="flat" cmpd="sng" algn="ctr">
            <a:solidFill>
              <a:srgbClr val="00723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27694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690907" rtl="0" eaLnBrk="1" fontAlgn="base" hangingPunct="1">
        <a:spcBef>
          <a:spcPct val="0"/>
        </a:spcBef>
        <a:spcAft>
          <a:spcPct val="0"/>
        </a:spcAft>
        <a:defRPr sz="1430" b="1">
          <a:solidFill>
            <a:schemeClr val="tx1"/>
          </a:solidFill>
          <a:latin typeface="+mj-lt"/>
          <a:ea typeface="+mj-ea"/>
          <a:cs typeface="+mj-cs"/>
        </a:defRPr>
      </a:lvl1pPr>
      <a:lvl2pPr algn="l" defTabSz="690907" rtl="0" eaLnBrk="1" fontAlgn="base" hangingPunct="1">
        <a:spcBef>
          <a:spcPct val="0"/>
        </a:spcBef>
        <a:spcAft>
          <a:spcPct val="0"/>
        </a:spcAft>
        <a:defRPr sz="1430" b="1">
          <a:solidFill>
            <a:schemeClr val="tx2"/>
          </a:solidFill>
          <a:latin typeface="Arial" pitchFamily="34" charset="0"/>
          <a:ea typeface="MS PGothic" pitchFamily="34" charset="-128"/>
        </a:defRPr>
      </a:lvl2pPr>
      <a:lvl3pPr algn="l" defTabSz="690907" rtl="0" eaLnBrk="1" fontAlgn="base" hangingPunct="1">
        <a:spcBef>
          <a:spcPct val="0"/>
        </a:spcBef>
        <a:spcAft>
          <a:spcPct val="0"/>
        </a:spcAft>
        <a:defRPr sz="1430" b="1">
          <a:solidFill>
            <a:schemeClr val="tx2"/>
          </a:solidFill>
          <a:latin typeface="Arial" pitchFamily="34" charset="0"/>
          <a:ea typeface="MS PGothic" pitchFamily="34" charset="-128"/>
        </a:defRPr>
      </a:lvl3pPr>
      <a:lvl4pPr algn="l" defTabSz="690907" rtl="0" eaLnBrk="1" fontAlgn="base" hangingPunct="1">
        <a:spcBef>
          <a:spcPct val="0"/>
        </a:spcBef>
        <a:spcAft>
          <a:spcPct val="0"/>
        </a:spcAft>
        <a:defRPr sz="1430" b="1">
          <a:solidFill>
            <a:schemeClr val="tx2"/>
          </a:solidFill>
          <a:latin typeface="Arial" pitchFamily="34" charset="0"/>
          <a:ea typeface="MS PGothic" pitchFamily="34" charset="-128"/>
        </a:defRPr>
      </a:lvl4pPr>
      <a:lvl5pPr algn="l" defTabSz="690907" rtl="0" eaLnBrk="1" fontAlgn="base" hangingPunct="1">
        <a:spcBef>
          <a:spcPct val="0"/>
        </a:spcBef>
        <a:spcAft>
          <a:spcPct val="0"/>
        </a:spcAft>
        <a:defRPr sz="1430" b="1">
          <a:solidFill>
            <a:schemeClr val="tx2"/>
          </a:solidFill>
          <a:latin typeface="Arial" pitchFamily="34" charset="0"/>
          <a:ea typeface="MS PGothic" pitchFamily="34" charset="-128"/>
        </a:defRPr>
      </a:lvl5pPr>
      <a:lvl6pPr marL="326734" algn="l" defTabSz="690907" rtl="0" eaLnBrk="1" fontAlgn="base" hangingPunct="1">
        <a:spcBef>
          <a:spcPct val="0"/>
        </a:spcBef>
        <a:spcAft>
          <a:spcPct val="0"/>
        </a:spcAft>
        <a:defRPr sz="1430" b="1">
          <a:solidFill>
            <a:schemeClr val="tx2"/>
          </a:solidFill>
          <a:latin typeface="Arial" pitchFamily="34" charset="0"/>
          <a:ea typeface="MS PGothic" pitchFamily="34" charset="-128"/>
        </a:defRPr>
      </a:lvl6pPr>
      <a:lvl7pPr marL="653469" algn="l" defTabSz="690907" rtl="0" eaLnBrk="1" fontAlgn="base" hangingPunct="1">
        <a:spcBef>
          <a:spcPct val="0"/>
        </a:spcBef>
        <a:spcAft>
          <a:spcPct val="0"/>
        </a:spcAft>
        <a:defRPr sz="1430" b="1">
          <a:solidFill>
            <a:schemeClr val="tx2"/>
          </a:solidFill>
          <a:latin typeface="Arial" pitchFamily="34" charset="0"/>
          <a:ea typeface="MS PGothic" pitchFamily="34" charset="-128"/>
        </a:defRPr>
      </a:lvl7pPr>
      <a:lvl8pPr marL="980202" algn="l" defTabSz="690907" rtl="0" eaLnBrk="1" fontAlgn="base" hangingPunct="1">
        <a:spcBef>
          <a:spcPct val="0"/>
        </a:spcBef>
        <a:spcAft>
          <a:spcPct val="0"/>
        </a:spcAft>
        <a:defRPr sz="1430" b="1">
          <a:solidFill>
            <a:schemeClr val="tx2"/>
          </a:solidFill>
          <a:latin typeface="Arial" pitchFamily="34" charset="0"/>
          <a:ea typeface="MS PGothic" pitchFamily="34" charset="-128"/>
        </a:defRPr>
      </a:lvl8pPr>
      <a:lvl9pPr marL="1306937" algn="l" defTabSz="690907" rtl="0" eaLnBrk="1" fontAlgn="base" hangingPunct="1">
        <a:spcBef>
          <a:spcPct val="0"/>
        </a:spcBef>
        <a:spcAft>
          <a:spcPct val="0"/>
        </a:spcAft>
        <a:defRPr sz="1430" b="1">
          <a:solidFill>
            <a:schemeClr val="tx2"/>
          </a:solidFill>
          <a:latin typeface="Arial" pitchFamily="34" charset="0"/>
          <a:ea typeface="MS PGothic" pitchFamily="34" charset="-128"/>
        </a:defRPr>
      </a:lvl9pPr>
    </p:titleStyle>
    <p:bodyStyle>
      <a:lvl1pPr marL="137274" indent="-137274" algn="l" defTabSz="690907" rtl="0" eaLnBrk="1" fontAlgn="base" hangingPunct="1">
        <a:spcBef>
          <a:spcPct val="20000"/>
        </a:spcBef>
        <a:spcAft>
          <a:spcPct val="0"/>
        </a:spcAft>
        <a:buClr>
          <a:srgbClr val="007236"/>
        </a:buClr>
        <a:buFont typeface="Wingdings" pitchFamily="2" charset="2"/>
        <a:buChar char="n"/>
        <a:defRPr sz="1144">
          <a:solidFill>
            <a:schemeClr val="tx1"/>
          </a:solidFill>
          <a:latin typeface="+mn-lt"/>
          <a:ea typeface="+mn-ea"/>
          <a:cs typeface="+mn-cs"/>
        </a:defRPr>
      </a:lvl1pPr>
      <a:lvl2pPr marL="408417" indent="-136139" algn="l" defTabSz="690907" rtl="0" eaLnBrk="1" fontAlgn="base" hangingPunct="1">
        <a:spcBef>
          <a:spcPct val="20000"/>
        </a:spcBef>
        <a:spcAft>
          <a:spcPct val="0"/>
        </a:spcAft>
        <a:buClr>
          <a:srgbClr val="007236"/>
        </a:buClr>
        <a:buFont typeface="Wingdings" pitchFamily="2" charset="2"/>
        <a:buChar char="§"/>
        <a:defRPr sz="1001">
          <a:solidFill>
            <a:schemeClr val="tx1"/>
          </a:solidFill>
          <a:latin typeface="+mn-lt"/>
          <a:ea typeface="+mn-ea"/>
        </a:defRPr>
      </a:lvl2pPr>
      <a:lvl3pPr marL="681832" indent="-136139" algn="l" defTabSz="690907" rtl="0" eaLnBrk="1" fontAlgn="base" hangingPunct="1">
        <a:spcBef>
          <a:spcPct val="20000"/>
        </a:spcBef>
        <a:spcAft>
          <a:spcPct val="0"/>
        </a:spcAft>
        <a:buClr>
          <a:srgbClr val="007236"/>
        </a:buClr>
        <a:buFont typeface="Wingdings" pitchFamily="2" charset="2"/>
        <a:buChar char="§"/>
        <a:defRPr sz="1001">
          <a:solidFill>
            <a:schemeClr val="tx1"/>
          </a:solidFill>
          <a:latin typeface="+mn-lt"/>
          <a:ea typeface="+mn-ea"/>
        </a:defRPr>
      </a:lvl3pPr>
      <a:lvl4pPr marL="951841" indent="-132737" algn="l" defTabSz="690907" rtl="0" eaLnBrk="1" fontAlgn="base" hangingPunct="1">
        <a:spcBef>
          <a:spcPct val="20000"/>
        </a:spcBef>
        <a:spcAft>
          <a:spcPct val="0"/>
        </a:spcAft>
        <a:buClr>
          <a:srgbClr val="007236"/>
        </a:buClr>
        <a:buFont typeface="Wingdings" pitchFamily="2" charset="2"/>
        <a:buChar char="§"/>
        <a:defRPr sz="1001">
          <a:solidFill>
            <a:schemeClr val="tx1"/>
          </a:solidFill>
          <a:latin typeface="+mn-lt"/>
          <a:ea typeface="+mn-ea"/>
        </a:defRPr>
      </a:lvl4pPr>
      <a:lvl5pPr marL="1225254" indent="-137274" algn="l" defTabSz="690907" rtl="0" eaLnBrk="1" fontAlgn="base" hangingPunct="1">
        <a:spcBef>
          <a:spcPct val="20000"/>
        </a:spcBef>
        <a:spcAft>
          <a:spcPct val="0"/>
        </a:spcAft>
        <a:buClr>
          <a:srgbClr val="007236"/>
        </a:buClr>
        <a:buFont typeface="Wingdings" pitchFamily="2" charset="2"/>
        <a:buChar char="§"/>
        <a:defRPr sz="1001" b="0">
          <a:solidFill>
            <a:schemeClr val="tx1"/>
          </a:solidFill>
          <a:latin typeface="+mn-lt"/>
          <a:ea typeface="+mn-ea"/>
        </a:defRPr>
      </a:lvl5pPr>
      <a:lvl6pPr marL="1551988" indent="-137274" algn="l" defTabSz="690907" rtl="0" eaLnBrk="1" fontAlgn="base" hangingPunct="1">
        <a:spcBef>
          <a:spcPct val="20000"/>
        </a:spcBef>
        <a:spcAft>
          <a:spcPct val="0"/>
        </a:spcAft>
        <a:buClr>
          <a:srgbClr val="E2001A"/>
        </a:buClr>
        <a:buFont typeface="Wingdings" pitchFamily="2" charset="2"/>
        <a:buChar char="n"/>
        <a:defRPr sz="858">
          <a:solidFill>
            <a:schemeClr val="tx1"/>
          </a:solidFill>
          <a:latin typeface="+mn-lt"/>
          <a:ea typeface="+mn-ea"/>
        </a:defRPr>
      </a:lvl6pPr>
      <a:lvl7pPr marL="1878723" indent="-137274" algn="l" defTabSz="690907" rtl="0" eaLnBrk="1" fontAlgn="base" hangingPunct="1">
        <a:spcBef>
          <a:spcPct val="20000"/>
        </a:spcBef>
        <a:spcAft>
          <a:spcPct val="0"/>
        </a:spcAft>
        <a:buClr>
          <a:srgbClr val="E2001A"/>
        </a:buClr>
        <a:buFont typeface="Wingdings" pitchFamily="2" charset="2"/>
        <a:buChar char="n"/>
        <a:defRPr sz="858">
          <a:solidFill>
            <a:schemeClr val="tx1"/>
          </a:solidFill>
          <a:latin typeface="+mn-lt"/>
          <a:ea typeface="+mn-ea"/>
        </a:defRPr>
      </a:lvl7pPr>
      <a:lvl8pPr marL="2205456" indent="-137274" algn="l" defTabSz="690907" rtl="0" eaLnBrk="1" fontAlgn="base" hangingPunct="1">
        <a:spcBef>
          <a:spcPct val="20000"/>
        </a:spcBef>
        <a:spcAft>
          <a:spcPct val="0"/>
        </a:spcAft>
        <a:buClr>
          <a:srgbClr val="E2001A"/>
        </a:buClr>
        <a:buFont typeface="Wingdings" pitchFamily="2" charset="2"/>
        <a:buChar char="n"/>
        <a:defRPr sz="858">
          <a:solidFill>
            <a:schemeClr val="tx1"/>
          </a:solidFill>
          <a:latin typeface="+mn-lt"/>
          <a:ea typeface="+mn-ea"/>
        </a:defRPr>
      </a:lvl8pPr>
      <a:lvl9pPr marL="2532191" indent="-137274" algn="l" defTabSz="690907" rtl="0" eaLnBrk="1" fontAlgn="base" hangingPunct="1">
        <a:spcBef>
          <a:spcPct val="20000"/>
        </a:spcBef>
        <a:spcAft>
          <a:spcPct val="0"/>
        </a:spcAft>
        <a:buClr>
          <a:srgbClr val="E2001A"/>
        </a:buClr>
        <a:buFont typeface="Wingdings" pitchFamily="2" charset="2"/>
        <a:buChar char="n"/>
        <a:defRPr sz="858">
          <a:solidFill>
            <a:schemeClr val="tx1"/>
          </a:solidFill>
          <a:latin typeface="+mn-lt"/>
          <a:ea typeface="+mn-ea"/>
        </a:defRPr>
      </a:lvl9pPr>
    </p:bodyStyle>
    <p:otherStyle>
      <a:defPPr>
        <a:defRPr lang="uk-UA"/>
      </a:defPPr>
      <a:lvl1pPr marL="0" algn="l" defTabSz="653469" rtl="0" eaLnBrk="1" latinLnBrk="0" hangingPunct="1">
        <a:defRPr sz="1286" kern="1200">
          <a:solidFill>
            <a:schemeClr val="tx1"/>
          </a:solidFill>
          <a:latin typeface="+mn-lt"/>
          <a:ea typeface="+mn-ea"/>
          <a:cs typeface="+mn-cs"/>
        </a:defRPr>
      </a:lvl1pPr>
      <a:lvl2pPr marL="326734" algn="l" defTabSz="653469" rtl="0" eaLnBrk="1" latinLnBrk="0" hangingPunct="1">
        <a:defRPr sz="1286" kern="1200">
          <a:solidFill>
            <a:schemeClr val="tx1"/>
          </a:solidFill>
          <a:latin typeface="+mn-lt"/>
          <a:ea typeface="+mn-ea"/>
          <a:cs typeface="+mn-cs"/>
        </a:defRPr>
      </a:lvl2pPr>
      <a:lvl3pPr marL="653469" algn="l" defTabSz="653469" rtl="0" eaLnBrk="1" latinLnBrk="0" hangingPunct="1">
        <a:defRPr sz="1286" kern="1200">
          <a:solidFill>
            <a:schemeClr val="tx1"/>
          </a:solidFill>
          <a:latin typeface="+mn-lt"/>
          <a:ea typeface="+mn-ea"/>
          <a:cs typeface="+mn-cs"/>
        </a:defRPr>
      </a:lvl3pPr>
      <a:lvl4pPr marL="980202" algn="l" defTabSz="653469" rtl="0" eaLnBrk="1" latinLnBrk="0" hangingPunct="1">
        <a:defRPr sz="1286" kern="1200">
          <a:solidFill>
            <a:schemeClr val="tx1"/>
          </a:solidFill>
          <a:latin typeface="+mn-lt"/>
          <a:ea typeface="+mn-ea"/>
          <a:cs typeface="+mn-cs"/>
        </a:defRPr>
      </a:lvl4pPr>
      <a:lvl5pPr marL="1306937" algn="l" defTabSz="653469" rtl="0" eaLnBrk="1" latinLnBrk="0" hangingPunct="1">
        <a:defRPr sz="1286" kern="1200">
          <a:solidFill>
            <a:schemeClr val="tx1"/>
          </a:solidFill>
          <a:latin typeface="+mn-lt"/>
          <a:ea typeface="+mn-ea"/>
          <a:cs typeface="+mn-cs"/>
        </a:defRPr>
      </a:lvl5pPr>
      <a:lvl6pPr marL="1633670" algn="l" defTabSz="653469" rtl="0" eaLnBrk="1" latinLnBrk="0" hangingPunct="1">
        <a:defRPr sz="1286" kern="1200">
          <a:solidFill>
            <a:schemeClr val="tx1"/>
          </a:solidFill>
          <a:latin typeface="+mn-lt"/>
          <a:ea typeface="+mn-ea"/>
          <a:cs typeface="+mn-cs"/>
        </a:defRPr>
      </a:lvl6pPr>
      <a:lvl7pPr marL="1960406" algn="l" defTabSz="653469" rtl="0" eaLnBrk="1" latinLnBrk="0" hangingPunct="1">
        <a:defRPr sz="1286" kern="1200">
          <a:solidFill>
            <a:schemeClr val="tx1"/>
          </a:solidFill>
          <a:latin typeface="+mn-lt"/>
          <a:ea typeface="+mn-ea"/>
          <a:cs typeface="+mn-cs"/>
        </a:defRPr>
      </a:lvl7pPr>
      <a:lvl8pPr marL="2287139" algn="l" defTabSz="653469" rtl="0" eaLnBrk="1" latinLnBrk="0" hangingPunct="1">
        <a:defRPr sz="1286" kern="1200">
          <a:solidFill>
            <a:schemeClr val="tx1"/>
          </a:solidFill>
          <a:latin typeface="+mn-lt"/>
          <a:ea typeface="+mn-ea"/>
          <a:cs typeface="+mn-cs"/>
        </a:defRPr>
      </a:lvl8pPr>
      <a:lvl9pPr marL="2613873" algn="l" defTabSz="653469" rtl="0" eaLnBrk="1" latinLnBrk="0" hangingPunct="1">
        <a:defRPr sz="128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nvPr>
        </p:nvGraphicFramePr>
        <p:xfrm>
          <a:off x="1494" y="1514"/>
          <a:ext cx="1493" cy="1512"/>
        </p:xfrm>
        <a:graphic>
          <a:graphicData uri="http://schemas.openxmlformats.org/presentationml/2006/ole">
            <mc:AlternateContent xmlns:mc="http://schemas.openxmlformats.org/markup-compatibility/2006">
              <mc:Choice xmlns:v="urn:schemas-microsoft-com:vml" Requires="v">
                <p:oleObj spid="_x0000_s105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494" y="1514"/>
                        <a:ext cx="1493" cy="1512"/>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1139454" y="1"/>
            <a:ext cx="7671521" cy="90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stile</a:t>
            </a:r>
          </a:p>
        </p:txBody>
      </p:sp>
      <p:sp>
        <p:nvSpPr>
          <p:cNvPr id="1027" name="Rectangle 3"/>
          <p:cNvSpPr>
            <a:spLocks noGrp="1" noChangeArrowheads="1"/>
          </p:cNvSpPr>
          <p:nvPr>
            <p:ph type="body" idx="1"/>
          </p:nvPr>
        </p:nvSpPr>
        <p:spPr bwMode="auto">
          <a:xfrm>
            <a:off x="1139454" y="1199737"/>
            <a:ext cx="7671521" cy="480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a:t>
            </a:r>
            <a:r>
              <a:rPr lang="en-GB" altLang="uk-UA" dirty="0" err="1" smtClean="0"/>
              <a:t>gli</a:t>
            </a:r>
            <a:r>
              <a:rPr lang="en-GB" altLang="uk-UA" dirty="0" smtClean="0"/>
              <a:t> </a:t>
            </a:r>
            <a:r>
              <a:rPr lang="en-GB" altLang="uk-UA" dirty="0" err="1" smtClean="0"/>
              <a:t>stili</a:t>
            </a:r>
            <a:r>
              <a:rPr lang="en-GB" altLang="uk-UA" dirty="0" smtClean="0"/>
              <a:t> del </a:t>
            </a:r>
            <a:r>
              <a:rPr lang="en-GB" altLang="uk-UA" dirty="0" err="1" smtClean="0"/>
              <a:t>testo</a:t>
            </a:r>
            <a:r>
              <a:rPr lang="en-GB" altLang="uk-UA" dirty="0" smtClean="0"/>
              <a:t> </a:t>
            </a:r>
            <a:r>
              <a:rPr lang="en-GB" altLang="uk-UA" dirty="0" err="1" smtClean="0"/>
              <a:t>dello</a:t>
            </a:r>
            <a:r>
              <a:rPr lang="en-GB" altLang="uk-UA" dirty="0" smtClean="0"/>
              <a:t> schema</a:t>
            </a:r>
          </a:p>
          <a:p>
            <a:pPr lvl="1"/>
            <a:r>
              <a:rPr lang="en-GB" altLang="uk-UA" dirty="0" smtClean="0"/>
              <a:t>Secondo </a:t>
            </a:r>
            <a:r>
              <a:rPr lang="en-GB" altLang="uk-UA" dirty="0" err="1" smtClean="0"/>
              <a:t>livello</a:t>
            </a:r>
            <a:endParaRPr lang="en-GB" altLang="uk-UA" dirty="0" smtClean="0"/>
          </a:p>
          <a:p>
            <a:pPr lvl="2"/>
            <a:r>
              <a:rPr lang="en-GB" altLang="uk-UA" dirty="0" err="1" smtClean="0"/>
              <a:t>Terzo</a:t>
            </a:r>
            <a:r>
              <a:rPr lang="en-GB" altLang="uk-UA" dirty="0" smtClean="0"/>
              <a:t> </a:t>
            </a:r>
            <a:r>
              <a:rPr lang="en-GB" altLang="uk-UA" dirty="0" err="1" smtClean="0"/>
              <a:t>livello</a:t>
            </a:r>
            <a:endParaRPr lang="en-GB" altLang="uk-UA" dirty="0" smtClean="0"/>
          </a:p>
          <a:p>
            <a:pPr lvl="3"/>
            <a:r>
              <a:rPr lang="en-GB" altLang="uk-UA" dirty="0" smtClean="0"/>
              <a:t>Quarto </a:t>
            </a:r>
            <a:r>
              <a:rPr lang="en-GB" altLang="uk-UA" dirty="0" err="1" smtClean="0"/>
              <a:t>livello</a:t>
            </a:r>
            <a:endParaRPr lang="en-GB" altLang="uk-UA" dirty="0" smtClean="0"/>
          </a:p>
          <a:p>
            <a:pPr lvl="4"/>
            <a:r>
              <a:rPr lang="en-GB" altLang="uk-UA" dirty="0" err="1" smtClean="0"/>
              <a:t>Quinto</a:t>
            </a:r>
            <a:r>
              <a:rPr lang="en-GB" altLang="uk-UA" dirty="0" smtClean="0"/>
              <a:t> </a:t>
            </a:r>
            <a:r>
              <a:rPr lang="en-GB" altLang="uk-UA" dirty="0" err="1" smtClean="0"/>
              <a:t>livello</a:t>
            </a:r>
            <a:endParaRPr lang="en-GB" altLang="uk-UA" dirty="0" smtClean="0"/>
          </a:p>
        </p:txBody>
      </p:sp>
      <p:sp>
        <p:nvSpPr>
          <p:cNvPr id="1030" name="Rectangle 6"/>
          <p:cNvSpPr>
            <a:spLocks noGrp="1" noChangeArrowheads="1"/>
          </p:cNvSpPr>
          <p:nvPr>
            <p:ph type="sldNum" sz="quarter" idx="4"/>
          </p:nvPr>
        </p:nvSpPr>
        <p:spPr bwMode="auto">
          <a:xfrm>
            <a:off x="8229908" y="6242604"/>
            <a:ext cx="788508" cy="45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defTabSz="691012">
              <a:defRPr sz="1001" b="0" u="none">
                <a:solidFill>
                  <a:srgbClr val="007236"/>
                </a:solidFill>
                <a:latin typeface="Arial" pitchFamily="34" charset="0"/>
                <a:cs typeface="Arial" pitchFamily="34" charset="0"/>
              </a:defRPr>
            </a:lvl1pPr>
          </a:lstStyle>
          <a:p>
            <a:pPr eaLnBrk="0" fontAlgn="base" hangingPunct="0">
              <a:spcBef>
                <a:spcPct val="0"/>
              </a:spcBef>
              <a:spcAft>
                <a:spcPct val="0"/>
              </a:spcAft>
              <a:defRPr/>
            </a:pPr>
            <a:fld id="{341693B4-AE59-479F-B4BA-6CBA5666A4DB}" type="slidenum">
              <a:rPr lang="en-US" smtClean="0">
                <a:ea typeface="MS PGothic" pitchFamily="34" charset="-128"/>
              </a:rPr>
              <a:pPr eaLnBrk="0" fontAlgn="base" hangingPunct="0">
                <a:spcBef>
                  <a:spcPct val="0"/>
                </a:spcBef>
                <a:spcAft>
                  <a:spcPct val="0"/>
                </a:spcAft>
                <a:defRPr/>
              </a:pPr>
              <a:t>‹№›</a:t>
            </a:fld>
            <a:endParaRPr lang="en-US">
              <a:ea typeface="MS PGothic" pitchFamily="34" charset="-128"/>
            </a:endParaRPr>
          </a:p>
        </p:txBody>
      </p:sp>
      <p:sp>
        <p:nvSpPr>
          <p:cNvPr id="8" name="TextBox 7"/>
          <p:cNvSpPr txBox="1"/>
          <p:nvPr userDrawn="1"/>
        </p:nvSpPr>
        <p:spPr>
          <a:xfrm>
            <a:off x="26605" y="732112"/>
            <a:ext cx="948347" cy="323165"/>
          </a:xfrm>
          <a:prstGeom prst="rect">
            <a:avLst/>
          </a:prstGeom>
          <a:noFill/>
          <a:ln>
            <a:noFill/>
          </a:ln>
        </p:spPr>
        <p:txBody>
          <a:bodyPr wrap="square" rtlCol="0">
            <a:spAutoFit/>
          </a:bodyPr>
          <a:lstStyle/>
          <a:p>
            <a:pPr algn="ctr" defTabSz="685800" eaLnBrk="0" fontAlgn="base" hangingPunct="0">
              <a:spcBef>
                <a:spcPct val="0"/>
              </a:spcBef>
              <a:spcAft>
                <a:spcPct val="0"/>
              </a:spcAft>
            </a:pPr>
            <a:r>
              <a:rPr lang="uk-UA" sz="500" b="1" dirty="0" smtClean="0">
                <a:solidFill>
                  <a:srgbClr val="007236"/>
                </a:solidFill>
                <a:latin typeface="Arial" pitchFamily="34" charset="0"/>
                <a:ea typeface="MS PGothic" pitchFamily="34" charset="-128"/>
                <a:cs typeface="Arial" pitchFamily="34" charset="0"/>
              </a:rPr>
              <a:t>НАЦІОНАЛЬНИЙ </a:t>
            </a:r>
            <a:endParaRPr lang="en-US" sz="500" b="1" dirty="0" smtClean="0">
              <a:solidFill>
                <a:srgbClr val="007236"/>
              </a:solidFill>
              <a:latin typeface="Arial" pitchFamily="34" charset="0"/>
              <a:ea typeface="MS PGothic" pitchFamily="34" charset="-128"/>
              <a:cs typeface="Arial" pitchFamily="34" charset="0"/>
            </a:endParaRPr>
          </a:p>
          <a:p>
            <a:pPr algn="ctr" defTabSz="685800" eaLnBrk="0" fontAlgn="base" hangingPunct="0">
              <a:spcBef>
                <a:spcPct val="0"/>
              </a:spcBef>
              <a:spcAft>
                <a:spcPct val="0"/>
              </a:spcAft>
            </a:pPr>
            <a:r>
              <a:rPr lang="uk-UA" sz="500" b="1" dirty="0" smtClean="0">
                <a:solidFill>
                  <a:srgbClr val="007236"/>
                </a:solidFill>
                <a:latin typeface="Arial" pitchFamily="34" charset="0"/>
                <a:ea typeface="MS PGothic" pitchFamily="34" charset="-128"/>
                <a:cs typeface="Arial" pitchFamily="34" charset="0"/>
              </a:rPr>
              <a:t>БАНК </a:t>
            </a:r>
            <a:endParaRPr lang="en-US" sz="500" b="1" dirty="0" smtClean="0">
              <a:solidFill>
                <a:srgbClr val="007236"/>
              </a:solidFill>
              <a:latin typeface="Arial" pitchFamily="34" charset="0"/>
              <a:ea typeface="MS PGothic" pitchFamily="34" charset="-128"/>
              <a:cs typeface="Arial" pitchFamily="34" charset="0"/>
            </a:endParaRPr>
          </a:p>
          <a:p>
            <a:pPr algn="ctr" defTabSz="685800" eaLnBrk="0" fontAlgn="base" hangingPunct="0">
              <a:spcBef>
                <a:spcPct val="0"/>
              </a:spcBef>
              <a:spcAft>
                <a:spcPct val="0"/>
              </a:spcAft>
            </a:pPr>
            <a:r>
              <a:rPr lang="uk-UA" sz="500" b="1" dirty="0" smtClean="0">
                <a:solidFill>
                  <a:srgbClr val="007236"/>
                </a:solidFill>
                <a:latin typeface="Arial" pitchFamily="34" charset="0"/>
                <a:ea typeface="MS PGothic" pitchFamily="34" charset="-128"/>
                <a:cs typeface="Arial" pitchFamily="34" charset="0"/>
              </a:rPr>
              <a:t>УКРАЇНИ</a:t>
            </a:r>
            <a:endParaRPr lang="uk-UA" sz="500" b="1" dirty="0">
              <a:solidFill>
                <a:srgbClr val="007236"/>
              </a:solidFill>
              <a:latin typeface="Arial" pitchFamily="34" charset="0"/>
              <a:ea typeface="MS PGothic" pitchFamily="34" charset="-128"/>
              <a:cs typeface="Arial" pitchFamily="34" charset="0"/>
            </a:endParaRPr>
          </a:p>
        </p:txBody>
      </p:sp>
      <p:pic>
        <p:nvPicPr>
          <p:cNvPr id="9"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8425" y="163261"/>
            <a:ext cx="684707" cy="560412"/>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400953" y="66403"/>
            <a:ext cx="2506344" cy="74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userDrawn="1"/>
        </p:nvCxnSpPr>
        <p:spPr bwMode="auto">
          <a:xfrm flipH="1">
            <a:off x="1117310" y="811021"/>
            <a:ext cx="7789988" cy="0"/>
          </a:xfrm>
          <a:prstGeom prst="line">
            <a:avLst/>
          </a:prstGeom>
          <a:solidFill>
            <a:schemeClr val="accent1"/>
          </a:solidFill>
          <a:ln w="9525" cap="flat" cmpd="sng" algn="ctr">
            <a:solidFill>
              <a:srgbClr val="00723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771823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l" defTabSz="691012" rtl="0" eaLnBrk="0" fontAlgn="base" hangingPunct="0">
        <a:spcBef>
          <a:spcPct val="0"/>
        </a:spcBef>
        <a:spcAft>
          <a:spcPct val="0"/>
        </a:spcAft>
        <a:defRPr sz="1430" b="1">
          <a:solidFill>
            <a:schemeClr val="tx1"/>
          </a:solidFill>
          <a:latin typeface="Arial" pitchFamily="34" charset="0"/>
          <a:ea typeface="+mj-ea"/>
          <a:cs typeface="Arial" pitchFamily="34" charset="0"/>
        </a:defRPr>
      </a:lvl1pPr>
      <a:lvl2pPr algn="l" defTabSz="691012" rtl="0" eaLnBrk="0" fontAlgn="base" hangingPunct="0">
        <a:spcBef>
          <a:spcPct val="0"/>
        </a:spcBef>
        <a:spcAft>
          <a:spcPct val="0"/>
        </a:spcAft>
        <a:defRPr sz="1430" b="1">
          <a:solidFill>
            <a:schemeClr val="tx2"/>
          </a:solidFill>
          <a:latin typeface="Arial" pitchFamily="34" charset="0"/>
          <a:ea typeface="MS PGothic" pitchFamily="34" charset="-128"/>
        </a:defRPr>
      </a:lvl2pPr>
      <a:lvl3pPr algn="l" defTabSz="691012" rtl="0" eaLnBrk="0" fontAlgn="base" hangingPunct="0">
        <a:spcBef>
          <a:spcPct val="0"/>
        </a:spcBef>
        <a:spcAft>
          <a:spcPct val="0"/>
        </a:spcAft>
        <a:defRPr sz="1430" b="1">
          <a:solidFill>
            <a:schemeClr val="tx2"/>
          </a:solidFill>
          <a:latin typeface="Arial" pitchFamily="34" charset="0"/>
          <a:ea typeface="MS PGothic" pitchFamily="34" charset="-128"/>
        </a:defRPr>
      </a:lvl3pPr>
      <a:lvl4pPr algn="l" defTabSz="691012" rtl="0" eaLnBrk="0" fontAlgn="base" hangingPunct="0">
        <a:spcBef>
          <a:spcPct val="0"/>
        </a:spcBef>
        <a:spcAft>
          <a:spcPct val="0"/>
        </a:spcAft>
        <a:defRPr sz="1430" b="1">
          <a:solidFill>
            <a:schemeClr val="tx2"/>
          </a:solidFill>
          <a:latin typeface="Arial" pitchFamily="34" charset="0"/>
          <a:ea typeface="MS PGothic" pitchFamily="34" charset="-128"/>
        </a:defRPr>
      </a:lvl4pPr>
      <a:lvl5pPr algn="l" defTabSz="691012" rtl="0" eaLnBrk="0" fontAlgn="base" hangingPunct="0">
        <a:spcBef>
          <a:spcPct val="0"/>
        </a:spcBef>
        <a:spcAft>
          <a:spcPct val="0"/>
        </a:spcAft>
        <a:defRPr sz="1430" b="1">
          <a:solidFill>
            <a:schemeClr val="tx2"/>
          </a:solidFill>
          <a:latin typeface="Arial" pitchFamily="34" charset="0"/>
          <a:ea typeface="MS PGothic" pitchFamily="34" charset="-128"/>
        </a:defRPr>
      </a:lvl5pPr>
      <a:lvl6pPr marL="326784" algn="l" defTabSz="691012" rtl="0" fontAlgn="base">
        <a:spcBef>
          <a:spcPct val="0"/>
        </a:spcBef>
        <a:spcAft>
          <a:spcPct val="0"/>
        </a:spcAft>
        <a:defRPr sz="1430" b="1">
          <a:solidFill>
            <a:schemeClr val="tx2"/>
          </a:solidFill>
          <a:latin typeface="Arial" pitchFamily="34" charset="0"/>
          <a:ea typeface="MS PGothic" pitchFamily="34" charset="-128"/>
        </a:defRPr>
      </a:lvl6pPr>
      <a:lvl7pPr marL="653567" algn="l" defTabSz="691012" rtl="0" fontAlgn="base">
        <a:spcBef>
          <a:spcPct val="0"/>
        </a:spcBef>
        <a:spcAft>
          <a:spcPct val="0"/>
        </a:spcAft>
        <a:defRPr sz="1430" b="1">
          <a:solidFill>
            <a:schemeClr val="tx2"/>
          </a:solidFill>
          <a:latin typeface="Arial" pitchFamily="34" charset="0"/>
          <a:ea typeface="MS PGothic" pitchFamily="34" charset="-128"/>
        </a:defRPr>
      </a:lvl7pPr>
      <a:lvl8pPr marL="980351" algn="l" defTabSz="691012" rtl="0" fontAlgn="base">
        <a:spcBef>
          <a:spcPct val="0"/>
        </a:spcBef>
        <a:spcAft>
          <a:spcPct val="0"/>
        </a:spcAft>
        <a:defRPr sz="1430" b="1">
          <a:solidFill>
            <a:schemeClr val="tx2"/>
          </a:solidFill>
          <a:latin typeface="Arial" pitchFamily="34" charset="0"/>
          <a:ea typeface="MS PGothic" pitchFamily="34" charset="-128"/>
        </a:defRPr>
      </a:lvl8pPr>
      <a:lvl9pPr marL="1307135" algn="l" defTabSz="691012" rtl="0" fontAlgn="base">
        <a:spcBef>
          <a:spcPct val="0"/>
        </a:spcBef>
        <a:spcAft>
          <a:spcPct val="0"/>
        </a:spcAft>
        <a:defRPr sz="1430" b="1">
          <a:solidFill>
            <a:schemeClr val="tx2"/>
          </a:solidFill>
          <a:latin typeface="Arial" pitchFamily="34" charset="0"/>
          <a:ea typeface="MS PGothic" pitchFamily="34" charset="-128"/>
        </a:defRPr>
      </a:lvl9pPr>
    </p:titleStyle>
    <p:bodyStyle>
      <a:lvl1pPr marL="137295" indent="-137295" algn="l" defTabSz="691012" rtl="0" eaLnBrk="0" fontAlgn="base" hangingPunct="0">
        <a:spcBef>
          <a:spcPct val="20000"/>
        </a:spcBef>
        <a:spcAft>
          <a:spcPct val="0"/>
        </a:spcAft>
        <a:buClr>
          <a:srgbClr val="007236"/>
        </a:buClr>
        <a:buFont typeface="Wingdings" pitchFamily="2" charset="2"/>
        <a:buChar char="n"/>
        <a:defRPr sz="1144">
          <a:solidFill>
            <a:schemeClr val="tx1"/>
          </a:solidFill>
          <a:latin typeface="Arial" pitchFamily="34" charset="0"/>
          <a:ea typeface="+mn-ea"/>
          <a:cs typeface="Arial" pitchFamily="34" charset="0"/>
        </a:defRPr>
      </a:lvl1pPr>
      <a:lvl2pPr marL="408480" indent="-136160" algn="l" defTabSz="691012" rtl="0" eaLnBrk="0" fontAlgn="base" hangingPunct="0">
        <a:spcBef>
          <a:spcPct val="20000"/>
        </a:spcBef>
        <a:spcAft>
          <a:spcPct val="0"/>
        </a:spcAft>
        <a:buClr>
          <a:srgbClr val="007236"/>
        </a:buClr>
        <a:buFont typeface="Wingdings" pitchFamily="2" charset="2"/>
        <a:buChar char="§"/>
        <a:defRPr sz="1001">
          <a:solidFill>
            <a:schemeClr val="tx1"/>
          </a:solidFill>
          <a:latin typeface="Arial" pitchFamily="34" charset="0"/>
          <a:ea typeface="+mn-ea"/>
          <a:cs typeface="Arial" pitchFamily="34" charset="0"/>
        </a:defRPr>
      </a:lvl2pPr>
      <a:lvl3pPr marL="681935" indent="-136160" algn="l" defTabSz="691012" rtl="0" eaLnBrk="0" fontAlgn="base" hangingPunct="0">
        <a:spcBef>
          <a:spcPct val="20000"/>
        </a:spcBef>
        <a:spcAft>
          <a:spcPct val="0"/>
        </a:spcAft>
        <a:buClr>
          <a:srgbClr val="007236"/>
        </a:buClr>
        <a:buFont typeface="Wingdings" pitchFamily="2" charset="2"/>
        <a:buChar char="§"/>
        <a:defRPr sz="1001">
          <a:solidFill>
            <a:schemeClr val="tx1"/>
          </a:solidFill>
          <a:latin typeface="Arial" pitchFamily="34" charset="0"/>
          <a:ea typeface="+mn-ea"/>
          <a:cs typeface="Arial" pitchFamily="34" charset="0"/>
        </a:defRPr>
      </a:lvl3pPr>
      <a:lvl4pPr marL="951985" indent="-132756" algn="l" defTabSz="691012" rtl="0" eaLnBrk="0" fontAlgn="base" hangingPunct="0">
        <a:spcBef>
          <a:spcPct val="20000"/>
        </a:spcBef>
        <a:spcAft>
          <a:spcPct val="0"/>
        </a:spcAft>
        <a:buClr>
          <a:srgbClr val="007236"/>
        </a:buClr>
        <a:buFont typeface="Wingdings" pitchFamily="2" charset="2"/>
        <a:buChar char="§"/>
        <a:defRPr sz="1001">
          <a:solidFill>
            <a:schemeClr val="tx1"/>
          </a:solidFill>
          <a:latin typeface="Arial" pitchFamily="34" charset="0"/>
          <a:ea typeface="+mn-ea"/>
          <a:cs typeface="Arial" pitchFamily="34" charset="0"/>
        </a:defRPr>
      </a:lvl4pPr>
      <a:lvl5pPr marL="1225439" indent="-137295" algn="l" defTabSz="691012" rtl="0" eaLnBrk="0" fontAlgn="base" hangingPunct="0">
        <a:spcBef>
          <a:spcPct val="20000"/>
        </a:spcBef>
        <a:spcAft>
          <a:spcPct val="0"/>
        </a:spcAft>
        <a:buClr>
          <a:srgbClr val="007236"/>
        </a:buClr>
        <a:buFont typeface="Wingdings" pitchFamily="2" charset="2"/>
        <a:buChar char="§"/>
        <a:defRPr sz="1001" b="0">
          <a:solidFill>
            <a:schemeClr val="tx1"/>
          </a:solidFill>
          <a:latin typeface="Arial" pitchFamily="34" charset="0"/>
          <a:ea typeface="+mn-ea"/>
          <a:cs typeface="Arial" pitchFamily="34" charset="0"/>
        </a:defRPr>
      </a:lvl5pPr>
      <a:lvl6pPr marL="1552223" indent="-137295" algn="l" defTabSz="691012" rtl="0" fontAlgn="base">
        <a:spcBef>
          <a:spcPct val="20000"/>
        </a:spcBef>
        <a:spcAft>
          <a:spcPct val="0"/>
        </a:spcAft>
        <a:buClr>
          <a:srgbClr val="E2001A"/>
        </a:buClr>
        <a:buFont typeface="Wingdings" pitchFamily="2" charset="2"/>
        <a:buChar char="n"/>
        <a:defRPr sz="858">
          <a:solidFill>
            <a:schemeClr val="tx1"/>
          </a:solidFill>
          <a:latin typeface="+mn-lt"/>
          <a:ea typeface="+mn-ea"/>
        </a:defRPr>
      </a:lvl6pPr>
      <a:lvl7pPr marL="1879007" indent="-137295" algn="l" defTabSz="691012" rtl="0" fontAlgn="base">
        <a:spcBef>
          <a:spcPct val="20000"/>
        </a:spcBef>
        <a:spcAft>
          <a:spcPct val="0"/>
        </a:spcAft>
        <a:buClr>
          <a:srgbClr val="E2001A"/>
        </a:buClr>
        <a:buFont typeface="Wingdings" pitchFamily="2" charset="2"/>
        <a:buChar char="n"/>
        <a:defRPr sz="858">
          <a:solidFill>
            <a:schemeClr val="tx1"/>
          </a:solidFill>
          <a:latin typeface="+mn-lt"/>
          <a:ea typeface="+mn-ea"/>
        </a:defRPr>
      </a:lvl7pPr>
      <a:lvl8pPr marL="2205790" indent="-137295" algn="l" defTabSz="691012" rtl="0" fontAlgn="base">
        <a:spcBef>
          <a:spcPct val="20000"/>
        </a:spcBef>
        <a:spcAft>
          <a:spcPct val="0"/>
        </a:spcAft>
        <a:buClr>
          <a:srgbClr val="E2001A"/>
        </a:buClr>
        <a:buFont typeface="Wingdings" pitchFamily="2" charset="2"/>
        <a:buChar char="n"/>
        <a:defRPr sz="858">
          <a:solidFill>
            <a:schemeClr val="tx1"/>
          </a:solidFill>
          <a:latin typeface="+mn-lt"/>
          <a:ea typeface="+mn-ea"/>
        </a:defRPr>
      </a:lvl8pPr>
      <a:lvl9pPr marL="2532574" indent="-137295" algn="l" defTabSz="691012" rtl="0" fontAlgn="base">
        <a:spcBef>
          <a:spcPct val="20000"/>
        </a:spcBef>
        <a:spcAft>
          <a:spcPct val="0"/>
        </a:spcAft>
        <a:buClr>
          <a:srgbClr val="E2001A"/>
        </a:buClr>
        <a:buFont typeface="Wingdings" pitchFamily="2" charset="2"/>
        <a:buChar char="n"/>
        <a:defRPr sz="858">
          <a:solidFill>
            <a:schemeClr val="tx1"/>
          </a:solidFill>
          <a:latin typeface="+mn-lt"/>
          <a:ea typeface="+mn-ea"/>
        </a:defRPr>
      </a:lvl9pPr>
    </p:bodyStyle>
    <p:otherStyle>
      <a:defPPr>
        <a:defRPr lang="uk-UA"/>
      </a:defPPr>
      <a:lvl1pPr marL="0" algn="l" defTabSz="653567" rtl="0" eaLnBrk="1" latinLnBrk="0" hangingPunct="1">
        <a:defRPr sz="1286" kern="1200">
          <a:solidFill>
            <a:schemeClr val="tx1"/>
          </a:solidFill>
          <a:latin typeface="+mn-lt"/>
          <a:ea typeface="+mn-ea"/>
          <a:cs typeface="+mn-cs"/>
        </a:defRPr>
      </a:lvl1pPr>
      <a:lvl2pPr marL="326784" algn="l" defTabSz="653567" rtl="0" eaLnBrk="1" latinLnBrk="0" hangingPunct="1">
        <a:defRPr sz="1286" kern="1200">
          <a:solidFill>
            <a:schemeClr val="tx1"/>
          </a:solidFill>
          <a:latin typeface="+mn-lt"/>
          <a:ea typeface="+mn-ea"/>
          <a:cs typeface="+mn-cs"/>
        </a:defRPr>
      </a:lvl2pPr>
      <a:lvl3pPr marL="653567" algn="l" defTabSz="653567" rtl="0" eaLnBrk="1" latinLnBrk="0" hangingPunct="1">
        <a:defRPr sz="1286" kern="1200">
          <a:solidFill>
            <a:schemeClr val="tx1"/>
          </a:solidFill>
          <a:latin typeface="+mn-lt"/>
          <a:ea typeface="+mn-ea"/>
          <a:cs typeface="+mn-cs"/>
        </a:defRPr>
      </a:lvl3pPr>
      <a:lvl4pPr marL="980351" algn="l" defTabSz="653567" rtl="0" eaLnBrk="1" latinLnBrk="0" hangingPunct="1">
        <a:defRPr sz="1286" kern="1200">
          <a:solidFill>
            <a:schemeClr val="tx1"/>
          </a:solidFill>
          <a:latin typeface="+mn-lt"/>
          <a:ea typeface="+mn-ea"/>
          <a:cs typeface="+mn-cs"/>
        </a:defRPr>
      </a:lvl4pPr>
      <a:lvl5pPr marL="1307135" algn="l" defTabSz="653567" rtl="0" eaLnBrk="1" latinLnBrk="0" hangingPunct="1">
        <a:defRPr sz="1286" kern="1200">
          <a:solidFill>
            <a:schemeClr val="tx1"/>
          </a:solidFill>
          <a:latin typeface="+mn-lt"/>
          <a:ea typeface="+mn-ea"/>
          <a:cs typeface="+mn-cs"/>
        </a:defRPr>
      </a:lvl5pPr>
      <a:lvl6pPr marL="1633919" algn="l" defTabSz="653567" rtl="0" eaLnBrk="1" latinLnBrk="0" hangingPunct="1">
        <a:defRPr sz="1286" kern="1200">
          <a:solidFill>
            <a:schemeClr val="tx1"/>
          </a:solidFill>
          <a:latin typeface="+mn-lt"/>
          <a:ea typeface="+mn-ea"/>
          <a:cs typeface="+mn-cs"/>
        </a:defRPr>
      </a:lvl6pPr>
      <a:lvl7pPr marL="1960703" algn="l" defTabSz="653567" rtl="0" eaLnBrk="1" latinLnBrk="0" hangingPunct="1">
        <a:defRPr sz="1286" kern="1200">
          <a:solidFill>
            <a:schemeClr val="tx1"/>
          </a:solidFill>
          <a:latin typeface="+mn-lt"/>
          <a:ea typeface="+mn-ea"/>
          <a:cs typeface="+mn-cs"/>
        </a:defRPr>
      </a:lvl7pPr>
      <a:lvl8pPr marL="2287486" algn="l" defTabSz="653567" rtl="0" eaLnBrk="1" latinLnBrk="0" hangingPunct="1">
        <a:defRPr sz="1286" kern="1200">
          <a:solidFill>
            <a:schemeClr val="tx1"/>
          </a:solidFill>
          <a:latin typeface="+mn-lt"/>
          <a:ea typeface="+mn-ea"/>
          <a:cs typeface="+mn-cs"/>
        </a:defRPr>
      </a:lvl8pPr>
      <a:lvl9pPr marL="2614270" algn="l" defTabSz="653567" rtl="0" eaLnBrk="1" latinLnBrk="0" hangingPunct="1">
        <a:defRPr sz="128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extLst/>
          </p:nvPr>
        </p:nvGraphicFramePr>
        <p:xfrm>
          <a:off x="1495" y="1514"/>
          <a:ext cx="1493" cy="1512"/>
        </p:xfrm>
        <a:graphic>
          <a:graphicData uri="http://schemas.openxmlformats.org/presentationml/2006/ole">
            <mc:AlternateContent xmlns:mc="http://schemas.openxmlformats.org/markup-compatibility/2006">
              <mc:Choice xmlns:v="urn:schemas-microsoft-com:vml" Requires="v">
                <p:oleObj spid="_x0000_s207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495" y="1514"/>
                        <a:ext cx="1493" cy="1512"/>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1139455" y="1"/>
            <a:ext cx="7671521" cy="90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stile</a:t>
            </a:r>
          </a:p>
        </p:txBody>
      </p:sp>
      <p:sp>
        <p:nvSpPr>
          <p:cNvPr id="1027" name="Rectangle 3"/>
          <p:cNvSpPr>
            <a:spLocks noGrp="1" noChangeArrowheads="1"/>
          </p:cNvSpPr>
          <p:nvPr>
            <p:ph type="body" idx="1"/>
          </p:nvPr>
        </p:nvSpPr>
        <p:spPr bwMode="auto">
          <a:xfrm>
            <a:off x="1139455" y="1199736"/>
            <a:ext cx="7671521" cy="480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a:t>
            </a:r>
            <a:r>
              <a:rPr lang="en-GB" altLang="uk-UA" dirty="0" err="1" smtClean="0"/>
              <a:t>gli</a:t>
            </a:r>
            <a:r>
              <a:rPr lang="en-GB" altLang="uk-UA" dirty="0" smtClean="0"/>
              <a:t> </a:t>
            </a:r>
            <a:r>
              <a:rPr lang="en-GB" altLang="uk-UA" dirty="0" err="1" smtClean="0"/>
              <a:t>stili</a:t>
            </a:r>
            <a:r>
              <a:rPr lang="en-GB" altLang="uk-UA" dirty="0" smtClean="0"/>
              <a:t> del </a:t>
            </a:r>
            <a:r>
              <a:rPr lang="en-GB" altLang="uk-UA" dirty="0" err="1" smtClean="0"/>
              <a:t>testo</a:t>
            </a:r>
            <a:r>
              <a:rPr lang="en-GB" altLang="uk-UA" dirty="0" smtClean="0"/>
              <a:t> </a:t>
            </a:r>
            <a:r>
              <a:rPr lang="en-GB" altLang="uk-UA" dirty="0" err="1" smtClean="0"/>
              <a:t>dello</a:t>
            </a:r>
            <a:r>
              <a:rPr lang="en-GB" altLang="uk-UA" dirty="0" smtClean="0"/>
              <a:t> schema</a:t>
            </a:r>
          </a:p>
          <a:p>
            <a:pPr lvl="1"/>
            <a:r>
              <a:rPr lang="en-GB" altLang="uk-UA" dirty="0" smtClean="0"/>
              <a:t>Secondo </a:t>
            </a:r>
            <a:r>
              <a:rPr lang="en-GB" altLang="uk-UA" dirty="0" err="1" smtClean="0"/>
              <a:t>livello</a:t>
            </a:r>
            <a:endParaRPr lang="en-GB" altLang="uk-UA" dirty="0" smtClean="0"/>
          </a:p>
          <a:p>
            <a:pPr lvl="2"/>
            <a:r>
              <a:rPr lang="en-GB" altLang="uk-UA" dirty="0" err="1" smtClean="0"/>
              <a:t>Terzo</a:t>
            </a:r>
            <a:r>
              <a:rPr lang="en-GB" altLang="uk-UA" dirty="0" smtClean="0"/>
              <a:t> </a:t>
            </a:r>
            <a:r>
              <a:rPr lang="en-GB" altLang="uk-UA" dirty="0" err="1" smtClean="0"/>
              <a:t>livello</a:t>
            </a:r>
            <a:endParaRPr lang="en-GB" altLang="uk-UA" dirty="0" smtClean="0"/>
          </a:p>
          <a:p>
            <a:pPr lvl="3"/>
            <a:r>
              <a:rPr lang="en-GB" altLang="uk-UA" dirty="0" smtClean="0"/>
              <a:t>Quarto </a:t>
            </a:r>
            <a:r>
              <a:rPr lang="en-GB" altLang="uk-UA" dirty="0" err="1" smtClean="0"/>
              <a:t>livello</a:t>
            </a:r>
            <a:endParaRPr lang="en-GB" altLang="uk-UA" dirty="0" smtClean="0"/>
          </a:p>
          <a:p>
            <a:pPr lvl="4"/>
            <a:r>
              <a:rPr lang="en-GB" altLang="uk-UA" dirty="0" err="1" smtClean="0"/>
              <a:t>Quinto</a:t>
            </a:r>
            <a:r>
              <a:rPr lang="en-GB" altLang="uk-UA" dirty="0" smtClean="0"/>
              <a:t> </a:t>
            </a:r>
            <a:r>
              <a:rPr lang="en-GB" altLang="uk-UA" dirty="0" err="1" smtClean="0"/>
              <a:t>livello</a:t>
            </a:r>
            <a:endParaRPr lang="en-GB" altLang="uk-UA" dirty="0" smtClean="0"/>
          </a:p>
        </p:txBody>
      </p:sp>
      <p:sp>
        <p:nvSpPr>
          <p:cNvPr id="1030" name="Rectangle 6"/>
          <p:cNvSpPr>
            <a:spLocks noGrp="1" noChangeArrowheads="1"/>
          </p:cNvSpPr>
          <p:nvPr>
            <p:ph type="sldNum" sz="quarter" idx="4"/>
          </p:nvPr>
        </p:nvSpPr>
        <p:spPr bwMode="auto">
          <a:xfrm>
            <a:off x="8229907" y="6242603"/>
            <a:ext cx="788507" cy="45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defTabSz="691012">
              <a:defRPr sz="1001" b="0" u="none">
                <a:solidFill>
                  <a:srgbClr val="007236"/>
                </a:solidFill>
                <a:latin typeface="Arial" pitchFamily="34" charset="0"/>
                <a:cs typeface="Arial" pitchFamily="34" charset="0"/>
              </a:defRPr>
            </a:lvl1pPr>
          </a:lstStyle>
          <a:p>
            <a:pPr eaLnBrk="0" fontAlgn="base" hangingPunct="0">
              <a:spcBef>
                <a:spcPct val="0"/>
              </a:spcBef>
              <a:spcAft>
                <a:spcPct val="0"/>
              </a:spcAft>
              <a:defRPr/>
            </a:pPr>
            <a:fld id="{341693B4-AE59-479F-B4BA-6CBA5666A4DB}" type="slidenum">
              <a:rPr lang="en-US" smtClean="0">
                <a:ea typeface="MS PGothic" pitchFamily="34" charset="-128"/>
              </a:rPr>
              <a:pPr eaLnBrk="0" fontAlgn="base" hangingPunct="0">
                <a:spcBef>
                  <a:spcPct val="0"/>
                </a:spcBef>
                <a:spcAft>
                  <a:spcPct val="0"/>
                </a:spcAft>
                <a:defRPr/>
              </a:pPr>
              <a:t>‹№›</a:t>
            </a:fld>
            <a:endParaRPr lang="en-US">
              <a:ea typeface="MS PGothic" pitchFamily="34" charset="-128"/>
            </a:endParaRPr>
          </a:p>
        </p:txBody>
      </p:sp>
      <p:sp>
        <p:nvSpPr>
          <p:cNvPr id="8" name="TextBox 7"/>
          <p:cNvSpPr txBox="1"/>
          <p:nvPr userDrawn="1"/>
        </p:nvSpPr>
        <p:spPr>
          <a:xfrm>
            <a:off x="26605" y="732112"/>
            <a:ext cx="948347" cy="323165"/>
          </a:xfrm>
          <a:prstGeom prst="rect">
            <a:avLst/>
          </a:prstGeom>
          <a:noFill/>
          <a:ln>
            <a:noFill/>
          </a:ln>
        </p:spPr>
        <p:txBody>
          <a:bodyPr wrap="square" rtlCol="0">
            <a:spAutoFit/>
          </a:bodyPr>
          <a:lstStyle/>
          <a:p>
            <a:pPr algn="ctr" defTabSz="685800" eaLnBrk="0" fontAlgn="base" hangingPunct="0">
              <a:spcBef>
                <a:spcPct val="0"/>
              </a:spcBef>
              <a:spcAft>
                <a:spcPct val="0"/>
              </a:spcAft>
            </a:pPr>
            <a:r>
              <a:rPr lang="uk-UA" sz="500" b="1" dirty="0" smtClean="0">
                <a:solidFill>
                  <a:srgbClr val="007236"/>
                </a:solidFill>
                <a:latin typeface="Arial" pitchFamily="34" charset="0"/>
                <a:ea typeface="MS PGothic" pitchFamily="34" charset="-128"/>
                <a:cs typeface="Arial" pitchFamily="34" charset="0"/>
              </a:rPr>
              <a:t>НАЦІОНАЛЬНИЙ </a:t>
            </a:r>
            <a:endParaRPr lang="en-US" sz="500" b="1" dirty="0" smtClean="0">
              <a:solidFill>
                <a:srgbClr val="007236"/>
              </a:solidFill>
              <a:latin typeface="Arial" pitchFamily="34" charset="0"/>
              <a:ea typeface="MS PGothic" pitchFamily="34" charset="-128"/>
              <a:cs typeface="Arial" pitchFamily="34" charset="0"/>
            </a:endParaRPr>
          </a:p>
          <a:p>
            <a:pPr algn="ctr" defTabSz="685800" eaLnBrk="0" fontAlgn="base" hangingPunct="0">
              <a:spcBef>
                <a:spcPct val="0"/>
              </a:spcBef>
              <a:spcAft>
                <a:spcPct val="0"/>
              </a:spcAft>
            </a:pPr>
            <a:r>
              <a:rPr lang="uk-UA" sz="500" b="1" dirty="0" smtClean="0">
                <a:solidFill>
                  <a:srgbClr val="007236"/>
                </a:solidFill>
                <a:latin typeface="Arial" pitchFamily="34" charset="0"/>
                <a:ea typeface="MS PGothic" pitchFamily="34" charset="-128"/>
                <a:cs typeface="Arial" pitchFamily="34" charset="0"/>
              </a:rPr>
              <a:t>БАНК </a:t>
            </a:r>
            <a:endParaRPr lang="en-US" sz="500" b="1" dirty="0" smtClean="0">
              <a:solidFill>
                <a:srgbClr val="007236"/>
              </a:solidFill>
              <a:latin typeface="Arial" pitchFamily="34" charset="0"/>
              <a:ea typeface="MS PGothic" pitchFamily="34" charset="-128"/>
              <a:cs typeface="Arial" pitchFamily="34" charset="0"/>
            </a:endParaRPr>
          </a:p>
          <a:p>
            <a:pPr algn="ctr" defTabSz="685800" eaLnBrk="0" fontAlgn="base" hangingPunct="0">
              <a:spcBef>
                <a:spcPct val="0"/>
              </a:spcBef>
              <a:spcAft>
                <a:spcPct val="0"/>
              </a:spcAft>
            </a:pPr>
            <a:r>
              <a:rPr lang="uk-UA" sz="500" b="1" dirty="0" smtClean="0">
                <a:solidFill>
                  <a:srgbClr val="007236"/>
                </a:solidFill>
                <a:latin typeface="Arial" pitchFamily="34" charset="0"/>
                <a:ea typeface="MS PGothic" pitchFamily="34" charset="-128"/>
                <a:cs typeface="Arial" pitchFamily="34" charset="0"/>
              </a:rPr>
              <a:t>УКРАЇНИ</a:t>
            </a:r>
            <a:endParaRPr lang="uk-UA" sz="500" b="1" dirty="0">
              <a:solidFill>
                <a:srgbClr val="007236"/>
              </a:solidFill>
              <a:latin typeface="Arial" pitchFamily="34" charset="0"/>
              <a:ea typeface="MS PGothic" pitchFamily="34" charset="-128"/>
              <a:cs typeface="Arial" pitchFamily="34" charset="0"/>
            </a:endParaRPr>
          </a:p>
        </p:txBody>
      </p:sp>
      <p:pic>
        <p:nvPicPr>
          <p:cNvPr id="9"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8425" y="163261"/>
            <a:ext cx="684707" cy="560412"/>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400953" y="66403"/>
            <a:ext cx="2506344" cy="74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userDrawn="1"/>
        </p:nvCxnSpPr>
        <p:spPr bwMode="auto">
          <a:xfrm flipH="1">
            <a:off x="1117309" y="811021"/>
            <a:ext cx="7789988" cy="0"/>
          </a:xfrm>
          <a:prstGeom prst="line">
            <a:avLst/>
          </a:prstGeom>
          <a:solidFill>
            <a:schemeClr val="accent1"/>
          </a:solidFill>
          <a:ln w="9525" cap="flat" cmpd="sng" algn="ctr">
            <a:solidFill>
              <a:srgbClr val="00723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612666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ftr="0" dt="0"/>
  <p:txStyles>
    <p:titleStyle>
      <a:lvl1pPr algn="l" defTabSz="691012" rtl="0" eaLnBrk="0" fontAlgn="base" hangingPunct="0">
        <a:spcBef>
          <a:spcPct val="0"/>
        </a:spcBef>
        <a:spcAft>
          <a:spcPct val="0"/>
        </a:spcAft>
        <a:defRPr sz="1430" b="1">
          <a:solidFill>
            <a:schemeClr val="tx1"/>
          </a:solidFill>
          <a:latin typeface="Arial" pitchFamily="34" charset="0"/>
          <a:ea typeface="+mj-ea"/>
          <a:cs typeface="Arial" pitchFamily="34" charset="0"/>
        </a:defRPr>
      </a:lvl1pPr>
      <a:lvl2pPr algn="l" defTabSz="691012" rtl="0" eaLnBrk="0" fontAlgn="base" hangingPunct="0">
        <a:spcBef>
          <a:spcPct val="0"/>
        </a:spcBef>
        <a:spcAft>
          <a:spcPct val="0"/>
        </a:spcAft>
        <a:defRPr sz="1430" b="1">
          <a:solidFill>
            <a:schemeClr val="tx2"/>
          </a:solidFill>
          <a:latin typeface="Arial" pitchFamily="34" charset="0"/>
          <a:ea typeface="MS PGothic" pitchFamily="34" charset="-128"/>
        </a:defRPr>
      </a:lvl2pPr>
      <a:lvl3pPr algn="l" defTabSz="691012" rtl="0" eaLnBrk="0" fontAlgn="base" hangingPunct="0">
        <a:spcBef>
          <a:spcPct val="0"/>
        </a:spcBef>
        <a:spcAft>
          <a:spcPct val="0"/>
        </a:spcAft>
        <a:defRPr sz="1430" b="1">
          <a:solidFill>
            <a:schemeClr val="tx2"/>
          </a:solidFill>
          <a:latin typeface="Arial" pitchFamily="34" charset="0"/>
          <a:ea typeface="MS PGothic" pitchFamily="34" charset="-128"/>
        </a:defRPr>
      </a:lvl3pPr>
      <a:lvl4pPr algn="l" defTabSz="691012" rtl="0" eaLnBrk="0" fontAlgn="base" hangingPunct="0">
        <a:spcBef>
          <a:spcPct val="0"/>
        </a:spcBef>
        <a:spcAft>
          <a:spcPct val="0"/>
        </a:spcAft>
        <a:defRPr sz="1430" b="1">
          <a:solidFill>
            <a:schemeClr val="tx2"/>
          </a:solidFill>
          <a:latin typeface="Arial" pitchFamily="34" charset="0"/>
          <a:ea typeface="MS PGothic" pitchFamily="34" charset="-128"/>
        </a:defRPr>
      </a:lvl4pPr>
      <a:lvl5pPr algn="l" defTabSz="691012" rtl="0" eaLnBrk="0" fontAlgn="base" hangingPunct="0">
        <a:spcBef>
          <a:spcPct val="0"/>
        </a:spcBef>
        <a:spcAft>
          <a:spcPct val="0"/>
        </a:spcAft>
        <a:defRPr sz="1430" b="1">
          <a:solidFill>
            <a:schemeClr val="tx2"/>
          </a:solidFill>
          <a:latin typeface="Arial" pitchFamily="34" charset="0"/>
          <a:ea typeface="MS PGothic" pitchFamily="34" charset="-128"/>
        </a:defRPr>
      </a:lvl5pPr>
      <a:lvl6pPr marL="326784" algn="l" defTabSz="691012" rtl="0" fontAlgn="base">
        <a:spcBef>
          <a:spcPct val="0"/>
        </a:spcBef>
        <a:spcAft>
          <a:spcPct val="0"/>
        </a:spcAft>
        <a:defRPr sz="1430" b="1">
          <a:solidFill>
            <a:schemeClr val="tx2"/>
          </a:solidFill>
          <a:latin typeface="Arial" pitchFamily="34" charset="0"/>
          <a:ea typeface="MS PGothic" pitchFamily="34" charset="-128"/>
        </a:defRPr>
      </a:lvl6pPr>
      <a:lvl7pPr marL="653567" algn="l" defTabSz="691012" rtl="0" fontAlgn="base">
        <a:spcBef>
          <a:spcPct val="0"/>
        </a:spcBef>
        <a:spcAft>
          <a:spcPct val="0"/>
        </a:spcAft>
        <a:defRPr sz="1430" b="1">
          <a:solidFill>
            <a:schemeClr val="tx2"/>
          </a:solidFill>
          <a:latin typeface="Arial" pitchFamily="34" charset="0"/>
          <a:ea typeface="MS PGothic" pitchFamily="34" charset="-128"/>
        </a:defRPr>
      </a:lvl7pPr>
      <a:lvl8pPr marL="980351" algn="l" defTabSz="691012" rtl="0" fontAlgn="base">
        <a:spcBef>
          <a:spcPct val="0"/>
        </a:spcBef>
        <a:spcAft>
          <a:spcPct val="0"/>
        </a:spcAft>
        <a:defRPr sz="1430" b="1">
          <a:solidFill>
            <a:schemeClr val="tx2"/>
          </a:solidFill>
          <a:latin typeface="Arial" pitchFamily="34" charset="0"/>
          <a:ea typeface="MS PGothic" pitchFamily="34" charset="-128"/>
        </a:defRPr>
      </a:lvl8pPr>
      <a:lvl9pPr marL="1307135" algn="l" defTabSz="691012" rtl="0" fontAlgn="base">
        <a:spcBef>
          <a:spcPct val="0"/>
        </a:spcBef>
        <a:spcAft>
          <a:spcPct val="0"/>
        </a:spcAft>
        <a:defRPr sz="1430" b="1">
          <a:solidFill>
            <a:schemeClr val="tx2"/>
          </a:solidFill>
          <a:latin typeface="Arial" pitchFamily="34" charset="0"/>
          <a:ea typeface="MS PGothic" pitchFamily="34" charset="-128"/>
        </a:defRPr>
      </a:lvl9pPr>
    </p:titleStyle>
    <p:bodyStyle>
      <a:lvl1pPr marL="137295" indent="-137295" algn="l" defTabSz="691012" rtl="0" eaLnBrk="0" fontAlgn="base" hangingPunct="0">
        <a:spcBef>
          <a:spcPct val="20000"/>
        </a:spcBef>
        <a:spcAft>
          <a:spcPct val="0"/>
        </a:spcAft>
        <a:buClr>
          <a:srgbClr val="007236"/>
        </a:buClr>
        <a:buFont typeface="Wingdings" pitchFamily="2" charset="2"/>
        <a:buChar char="n"/>
        <a:defRPr sz="1144">
          <a:solidFill>
            <a:schemeClr val="tx1"/>
          </a:solidFill>
          <a:latin typeface="Arial" pitchFamily="34" charset="0"/>
          <a:ea typeface="+mn-ea"/>
          <a:cs typeface="Arial" pitchFamily="34" charset="0"/>
        </a:defRPr>
      </a:lvl1pPr>
      <a:lvl2pPr marL="408480" indent="-136160" algn="l" defTabSz="691012" rtl="0" eaLnBrk="0" fontAlgn="base" hangingPunct="0">
        <a:spcBef>
          <a:spcPct val="20000"/>
        </a:spcBef>
        <a:spcAft>
          <a:spcPct val="0"/>
        </a:spcAft>
        <a:buClr>
          <a:srgbClr val="007236"/>
        </a:buClr>
        <a:buFont typeface="Wingdings" pitchFamily="2" charset="2"/>
        <a:buChar char="§"/>
        <a:defRPr sz="1001">
          <a:solidFill>
            <a:schemeClr val="tx1"/>
          </a:solidFill>
          <a:latin typeface="Arial" pitchFamily="34" charset="0"/>
          <a:ea typeface="+mn-ea"/>
          <a:cs typeface="Arial" pitchFamily="34" charset="0"/>
        </a:defRPr>
      </a:lvl2pPr>
      <a:lvl3pPr marL="681935" indent="-136160" algn="l" defTabSz="691012" rtl="0" eaLnBrk="0" fontAlgn="base" hangingPunct="0">
        <a:spcBef>
          <a:spcPct val="20000"/>
        </a:spcBef>
        <a:spcAft>
          <a:spcPct val="0"/>
        </a:spcAft>
        <a:buClr>
          <a:srgbClr val="007236"/>
        </a:buClr>
        <a:buFont typeface="Wingdings" pitchFamily="2" charset="2"/>
        <a:buChar char="§"/>
        <a:defRPr sz="1001">
          <a:solidFill>
            <a:schemeClr val="tx1"/>
          </a:solidFill>
          <a:latin typeface="Arial" pitchFamily="34" charset="0"/>
          <a:ea typeface="+mn-ea"/>
          <a:cs typeface="Arial" pitchFamily="34" charset="0"/>
        </a:defRPr>
      </a:lvl3pPr>
      <a:lvl4pPr marL="951985" indent="-132756" algn="l" defTabSz="691012" rtl="0" eaLnBrk="0" fontAlgn="base" hangingPunct="0">
        <a:spcBef>
          <a:spcPct val="20000"/>
        </a:spcBef>
        <a:spcAft>
          <a:spcPct val="0"/>
        </a:spcAft>
        <a:buClr>
          <a:srgbClr val="007236"/>
        </a:buClr>
        <a:buFont typeface="Wingdings" pitchFamily="2" charset="2"/>
        <a:buChar char="§"/>
        <a:defRPr sz="1001">
          <a:solidFill>
            <a:schemeClr val="tx1"/>
          </a:solidFill>
          <a:latin typeface="Arial" pitchFamily="34" charset="0"/>
          <a:ea typeface="+mn-ea"/>
          <a:cs typeface="Arial" pitchFamily="34" charset="0"/>
        </a:defRPr>
      </a:lvl4pPr>
      <a:lvl5pPr marL="1225439" indent="-137295" algn="l" defTabSz="691012" rtl="0" eaLnBrk="0" fontAlgn="base" hangingPunct="0">
        <a:spcBef>
          <a:spcPct val="20000"/>
        </a:spcBef>
        <a:spcAft>
          <a:spcPct val="0"/>
        </a:spcAft>
        <a:buClr>
          <a:srgbClr val="007236"/>
        </a:buClr>
        <a:buFont typeface="Wingdings" pitchFamily="2" charset="2"/>
        <a:buChar char="§"/>
        <a:defRPr sz="1001" b="0">
          <a:solidFill>
            <a:schemeClr val="tx1"/>
          </a:solidFill>
          <a:latin typeface="Arial" pitchFamily="34" charset="0"/>
          <a:ea typeface="+mn-ea"/>
          <a:cs typeface="Arial" pitchFamily="34" charset="0"/>
        </a:defRPr>
      </a:lvl5pPr>
      <a:lvl6pPr marL="1552223" indent="-137295" algn="l" defTabSz="691012" rtl="0" fontAlgn="base">
        <a:spcBef>
          <a:spcPct val="20000"/>
        </a:spcBef>
        <a:spcAft>
          <a:spcPct val="0"/>
        </a:spcAft>
        <a:buClr>
          <a:srgbClr val="E2001A"/>
        </a:buClr>
        <a:buFont typeface="Wingdings" pitchFamily="2" charset="2"/>
        <a:buChar char="n"/>
        <a:defRPr sz="858">
          <a:solidFill>
            <a:schemeClr val="tx1"/>
          </a:solidFill>
          <a:latin typeface="+mn-lt"/>
          <a:ea typeface="+mn-ea"/>
        </a:defRPr>
      </a:lvl6pPr>
      <a:lvl7pPr marL="1879007" indent="-137295" algn="l" defTabSz="691012" rtl="0" fontAlgn="base">
        <a:spcBef>
          <a:spcPct val="20000"/>
        </a:spcBef>
        <a:spcAft>
          <a:spcPct val="0"/>
        </a:spcAft>
        <a:buClr>
          <a:srgbClr val="E2001A"/>
        </a:buClr>
        <a:buFont typeface="Wingdings" pitchFamily="2" charset="2"/>
        <a:buChar char="n"/>
        <a:defRPr sz="858">
          <a:solidFill>
            <a:schemeClr val="tx1"/>
          </a:solidFill>
          <a:latin typeface="+mn-lt"/>
          <a:ea typeface="+mn-ea"/>
        </a:defRPr>
      </a:lvl7pPr>
      <a:lvl8pPr marL="2205790" indent="-137295" algn="l" defTabSz="691012" rtl="0" fontAlgn="base">
        <a:spcBef>
          <a:spcPct val="20000"/>
        </a:spcBef>
        <a:spcAft>
          <a:spcPct val="0"/>
        </a:spcAft>
        <a:buClr>
          <a:srgbClr val="E2001A"/>
        </a:buClr>
        <a:buFont typeface="Wingdings" pitchFamily="2" charset="2"/>
        <a:buChar char="n"/>
        <a:defRPr sz="858">
          <a:solidFill>
            <a:schemeClr val="tx1"/>
          </a:solidFill>
          <a:latin typeface="+mn-lt"/>
          <a:ea typeface="+mn-ea"/>
        </a:defRPr>
      </a:lvl8pPr>
      <a:lvl9pPr marL="2532574" indent="-137295" algn="l" defTabSz="691012" rtl="0" fontAlgn="base">
        <a:spcBef>
          <a:spcPct val="20000"/>
        </a:spcBef>
        <a:spcAft>
          <a:spcPct val="0"/>
        </a:spcAft>
        <a:buClr>
          <a:srgbClr val="E2001A"/>
        </a:buClr>
        <a:buFont typeface="Wingdings" pitchFamily="2" charset="2"/>
        <a:buChar char="n"/>
        <a:defRPr sz="858">
          <a:solidFill>
            <a:schemeClr val="tx1"/>
          </a:solidFill>
          <a:latin typeface="+mn-lt"/>
          <a:ea typeface="+mn-ea"/>
        </a:defRPr>
      </a:lvl9pPr>
    </p:bodyStyle>
    <p:otherStyle>
      <a:defPPr>
        <a:defRPr lang="uk-UA"/>
      </a:defPPr>
      <a:lvl1pPr marL="0" algn="l" defTabSz="653567" rtl="0" eaLnBrk="1" latinLnBrk="0" hangingPunct="1">
        <a:defRPr sz="1286" kern="1200">
          <a:solidFill>
            <a:schemeClr val="tx1"/>
          </a:solidFill>
          <a:latin typeface="+mn-lt"/>
          <a:ea typeface="+mn-ea"/>
          <a:cs typeface="+mn-cs"/>
        </a:defRPr>
      </a:lvl1pPr>
      <a:lvl2pPr marL="326784" algn="l" defTabSz="653567" rtl="0" eaLnBrk="1" latinLnBrk="0" hangingPunct="1">
        <a:defRPr sz="1286" kern="1200">
          <a:solidFill>
            <a:schemeClr val="tx1"/>
          </a:solidFill>
          <a:latin typeface="+mn-lt"/>
          <a:ea typeface="+mn-ea"/>
          <a:cs typeface="+mn-cs"/>
        </a:defRPr>
      </a:lvl2pPr>
      <a:lvl3pPr marL="653567" algn="l" defTabSz="653567" rtl="0" eaLnBrk="1" latinLnBrk="0" hangingPunct="1">
        <a:defRPr sz="1286" kern="1200">
          <a:solidFill>
            <a:schemeClr val="tx1"/>
          </a:solidFill>
          <a:latin typeface="+mn-lt"/>
          <a:ea typeface="+mn-ea"/>
          <a:cs typeface="+mn-cs"/>
        </a:defRPr>
      </a:lvl3pPr>
      <a:lvl4pPr marL="980351" algn="l" defTabSz="653567" rtl="0" eaLnBrk="1" latinLnBrk="0" hangingPunct="1">
        <a:defRPr sz="1286" kern="1200">
          <a:solidFill>
            <a:schemeClr val="tx1"/>
          </a:solidFill>
          <a:latin typeface="+mn-lt"/>
          <a:ea typeface="+mn-ea"/>
          <a:cs typeface="+mn-cs"/>
        </a:defRPr>
      </a:lvl4pPr>
      <a:lvl5pPr marL="1307135" algn="l" defTabSz="653567" rtl="0" eaLnBrk="1" latinLnBrk="0" hangingPunct="1">
        <a:defRPr sz="1286" kern="1200">
          <a:solidFill>
            <a:schemeClr val="tx1"/>
          </a:solidFill>
          <a:latin typeface="+mn-lt"/>
          <a:ea typeface="+mn-ea"/>
          <a:cs typeface="+mn-cs"/>
        </a:defRPr>
      </a:lvl5pPr>
      <a:lvl6pPr marL="1633919" algn="l" defTabSz="653567" rtl="0" eaLnBrk="1" latinLnBrk="0" hangingPunct="1">
        <a:defRPr sz="1286" kern="1200">
          <a:solidFill>
            <a:schemeClr val="tx1"/>
          </a:solidFill>
          <a:latin typeface="+mn-lt"/>
          <a:ea typeface="+mn-ea"/>
          <a:cs typeface="+mn-cs"/>
        </a:defRPr>
      </a:lvl6pPr>
      <a:lvl7pPr marL="1960703" algn="l" defTabSz="653567" rtl="0" eaLnBrk="1" latinLnBrk="0" hangingPunct="1">
        <a:defRPr sz="1286" kern="1200">
          <a:solidFill>
            <a:schemeClr val="tx1"/>
          </a:solidFill>
          <a:latin typeface="+mn-lt"/>
          <a:ea typeface="+mn-ea"/>
          <a:cs typeface="+mn-cs"/>
        </a:defRPr>
      </a:lvl7pPr>
      <a:lvl8pPr marL="2287486" algn="l" defTabSz="653567" rtl="0" eaLnBrk="1" latinLnBrk="0" hangingPunct="1">
        <a:defRPr sz="1286" kern="1200">
          <a:solidFill>
            <a:schemeClr val="tx1"/>
          </a:solidFill>
          <a:latin typeface="+mn-lt"/>
          <a:ea typeface="+mn-ea"/>
          <a:cs typeface="+mn-cs"/>
        </a:defRPr>
      </a:lvl8pPr>
      <a:lvl9pPr marL="2614270" algn="l" defTabSz="653567" rtl="0" eaLnBrk="1" latinLnBrk="0" hangingPunct="1">
        <a:defRPr sz="128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CustomShape 1"/>
          <p:cNvSpPr/>
          <p:nvPr/>
        </p:nvSpPr>
        <p:spPr>
          <a:xfrm>
            <a:off x="26195" y="731838"/>
            <a:ext cx="947738" cy="392112"/>
          </a:xfrm>
          <a:prstGeom prst="rect">
            <a:avLst/>
          </a:prstGeom>
          <a:noFill/>
          <a:ln>
            <a:noFill/>
          </a:ln>
        </p:spPr>
        <p:txBody>
          <a:bodyPr lIns="64328" tIns="32165" rIns="64328" bIns="32165"/>
          <a:lstStyle/>
          <a:p>
            <a:pPr algn="ctr" defTabSz="326784">
              <a:defRPr/>
            </a:pPr>
            <a:r>
              <a:rPr lang="ru-RU" sz="500" b="1" dirty="0">
                <a:solidFill>
                  <a:srgbClr val="007236"/>
                </a:solidFill>
                <a:latin typeface="Times New Roman"/>
                <a:ea typeface="MS PGothic"/>
              </a:rPr>
              <a:t>НАЦІОНАЛЬНИЙ </a:t>
            </a:r>
            <a:endParaRPr sz="1286" dirty="0">
              <a:solidFill>
                <a:prstClr val="black"/>
              </a:solidFill>
            </a:endParaRPr>
          </a:p>
          <a:p>
            <a:pPr algn="ctr" defTabSz="326784">
              <a:defRPr/>
            </a:pPr>
            <a:r>
              <a:rPr lang="ru-RU" sz="500" b="1" dirty="0">
                <a:solidFill>
                  <a:srgbClr val="007236"/>
                </a:solidFill>
                <a:latin typeface="Times New Roman"/>
                <a:ea typeface="MS PGothic"/>
              </a:rPr>
              <a:t>БАНК </a:t>
            </a:r>
            <a:endParaRPr sz="1286" dirty="0">
              <a:solidFill>
                <a:prstClr val="black"/>
              </a:solidFill>
            </a:endParaRPr>
          </a:p>
          <a:p>
            <a:pPr algn="ctr" defTabSz="326784">
              <a:defRPr/>
            </a:pPr>
            <a:r>
              <a:rPr lang="ru-RU" sz="500" b="1" dirty="0">
                <a:solidFill>
                  <a:srgbClr val="007236"/>
                </a:solidFill>
                <a:latin typeface="Times New Roman"/>
                <a:ea typeface="MS PGothic"/>
              </a:rPr>
              <a:t>УКРАЇНИ</a:t>
            </a:r>
            <a:endParaRPr sz="1286" dirty="0">
              <a:solidFill>
                <a:prstClr val="black"/>
              </a:solidFill>
            </a:endParaRPr>
          </a:p>
        </p:txBody>
      </p:sp>
      <p:pic>
        <p:nvPicPr>
          <p:cNvPr id="1027"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8354" y="163513"/>
            <a:ext cx="684609"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02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2" y="66675"/>
            <a:ext cx="2506266"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2"/>
          <p:cNvSpPr>
            <a:spLocks noChangeShapeType="1"/>
          </p:cNvSpPr>
          <p:nvPr/>
        </p:nvSpPr>
        <p:spPr bwMode="auto">
          <a:xfrm flipH="1">
            <a:off x="1116808" y="811213"/>
            <a:ext cx="7790260" cy="0"/>
          </a:xfrm>
          <a:prstGeom prst="line">
            <a:avLst/>
          </a:prstGeom>
          <a:noFill/>
          <a:ln w="9360">
            <a:solidFill>
              <a:srgbClr val="007236"/>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uk-UA" sz="1350" dirty="0">
              <a:solidFill>
                <a:prstClr val="black"/>
              </a:solidFill>
            </a:endParaRPr>
          </a:p>
        </p:txBody>
      </p:sp>
      <p:sp>
        <p:nvSpPr>
          <p:cNvPr id="1030" name="PlaceHolder 3"/>
          <p:cNvSpPr>
            <a:spLocks noGrp="1"/>
          </p:cNvSpPr>
          <p:nvPr>
            <p:ph type="title"/>
          </p:nvPr>
        </p:nvSpPr>
        <p:spPr bwMode="auto">
          <a:xfrm>
            <a:off x="457202" y="273050"/>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uk-UA" smtClean="0"/>
              <a:t>Для правки текста заголовка щелкните мышью</a:t>
            </a:r>
          </a:p>
        </p:txBody>
      </p:sp>
      <p:sp>
        <p:nvSpPr>
          <p:cNvPr id="51" name="PlaceHolder 4"/>
          <p:cNvSpPr>
            <a:spLocks noGrp="1"/>
          </p:cNvSpPr>
          <p:nvPr>
            <p:ph type="body"/>
          </p:nvPr>
        </p:nvSpPr>
        <p:spPr>
          <a:xfrm>
            <a:off x="457202" y="1604968"/>
            <a:ext cx="8229600" cy="3976687"/>
          </a:xfrm>
          <a:prstGeom prst="rect">
            <a:avLst/>
          </a:prstGeom>
        </p:spPr>
        <p:txBody>
          <a:bodyPr lIns="0" tIns="0" rIns="0" bIns="0"/>
          <a:lstStyle/>
          <a:p>
            <a:r>
              <a:rPr lang="ru-RU"/>
              <a:t>Для правки структуры щелкните мышью</a:t>
            </a:r>
            <a:endParaRPr/>
          </a:p>
          <a:p>
            <a:pPr lvl="1"/>
            <a:r>
              <a:rPr lang="ru-RU"/>
              <a:t>Второй уровень структуры</a:t>
            </a:r>
            <a:endParaRPr/>
          </a:p>
          <a:p>
            <a:pPr lvl="2"/>
            <a:r>
              <a:rPr lang="ru-RU"/>
              <a:t>Третий уровень структуры</a:t>
            </a:r>
            <a:endParaRPr/>
          </a:p>
          <a:p>
            <a:pPr lvl="3"/>
            <a:r>
              <a:rPr lang="ru-RU"/>
              <a:t>Четвёртый уровень структуры</a:t>
            </a:r>
            <a:endParaRPr/>
          </a:p>
          <a:p>
            <a:pPr lvl="4"/>
            <a:r>
              <a:rPr lang="ru-RU"/>
              <a:t>Пятый уровень структуры</a:t>
            </a:r>
            <a:endParaRPr/>
          </a:p>
          <a:p>
            <a:pPr lvl="5"/>
            <a:r>
              <a:rPr lang="ru-RU"/>
              <a:t>Шестой уровень структуры</a:t>
            </a:r>
            <a:endParaRPr/>
          </a:p>
          <a:p>
            <a:pPr lvl="6"/>
            <a:r>
              <a:rPr lang="ru-RU"/>
              <a:t>Седьмой уровень структуры</a:t>
            </a:r>
            <a:endParaRPr/>
          </a:p>
        </p:txBody>
      </p:sp>
    </p:spTree>
    <p:extLst>
      <p:ext uri="{BB962C8B-B14F-4D97-AF65-F5344CB8AC3E}">
        <p14:creationId xmlns:p14="http://schemas.microsoft.com/office/powerpoint/2010/main" val="73317245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3300">
          <a:solidFill>
            <a:schemeClr val="tx2"/>
          </a:solidFill>
          <a:latin typeface="Arial" pitchFamily="34" charset="0"/>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eaLnBrk="0" fontAlgn="base" hangingPunct="0">
        <a:spcBef>
          <a:spcPct val="0"/>
        </a:spcBef>
        <a:spcAft>
          <a:spcPct val="0"/>
        </a:spcAft>
        <a:defRPr sz="3300">
          <a:solidFill>
            <a:schemeClr val="tx2"/>
          </a:solidFill>
          <a:latin typeface="Arial" pitchFamily="34" charset="0"/>
        </a:defRPr>
      </a:lvl6pPr>
      <a:lvl7pPr marL="685800" algn="ctr" rtl="0" eaLnBrk="0" fontAlgn="base" hangingPunct="0">
        <a:spcBef>
          <a:spcPct val="0"/>
        </a:spcBef>
        <a:spcAft>
          <a:spcPct val="0"/>
        </a:spcAft>
        <a:defRPr sz="3300">
          <a:solidFill>
            <a:schemeClr val="tx2"/>
          </a:solidFill>
          <a:latin typeface="Arial" pitchFamily="34" charset="0"/>
        </a:defRPr>
      </a:lvl7pPr>
      <a:lvl8pPr marL="1028700" algn="ctr" rtl="0" eaLnBrk="0" fontAlgn="base" hangingPunct="0">
        <a:spcBef>
          <a:spcPct val="0"/>
        </a:spcBef>
        <a:spcAft>
          <a:spcPct val="0"/>
        </a:spcAft>
        <a:defRPr sz="3300">
          <a:solidFill>
            <a:schemeClr val="tx2"/>
          </a:solidFill>
          <a:latin typeface="Arial" pitchFamily="34" charset="0"/>
        </a:defRPr>
      </a:lvl8pPr>
      <a:lvl9pPr marL="1371600" algn="ctr" rtl="0" eaLnBrk="0" fontAlgn="base" hangingPunct="0">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itchFamily="34" charset="0"/>
        </a:defRPr>
      </a:lvl1pPr>
      <a:lvl2pPr marL="557213" indent="-214313" algn="l" rtl="0" eaLnBrk="0" fontAlgn="base" hangingPunct="0">
        <a:spcBef>
          <a:spcPct val="20000"/>
        </a:spcBef>
        <a:spcAft>
          <a:spcPct val="0"/>
        </a:spcAft>
        <a:buChar char="–"/>
        <a:defRPr sz="2100">
          <a:solidFill>
            <a:schemeClr val="tx1"/>
          </a:solidFill>
          <a:latin typeface="Arial" pitchFamily="34" charset="0"/>
        </a:defRPr>
      </a:lvl2pPr>
      <a:lvl3pPr marL="857250" indent="-171450" algn="l" rtl="0" eaLnBrk="0" fontAlgn="base" hangingPunct="0">
        <a:spcBef>
          <a:spcPct val="20000"/>
        </a:spcBef>
        <a:spcAft>
          <a:spcPct val="0"/>
        </a:spcAft>
        <a:buChar char="•"/>
        <a:defRPr sz="1800">
          <a:solidFill>
            <a:schemeClr val="tx1"/>
          </a:solidFill>
          <a:latin typeface="Arial" pitchFamily="34" charset="0"/>
        </a:defRPr>
      </a:lvl3pPr>
      <a:lvl4pPr marL="1200150" indent="-171450" algn="l" rtl="0" eaLnBrk="0" fontAlgn="base" hangingPunct="0">
        <a:spcBef>
          <a:spcPct val="20000"/>
        </a:spcBef>
        <a:spcAft>
          <a:spcPct val="0"/>
        </a:spcAft>
        <a:buChar char="–"/>
        <a:defRPr sz="1500">
          <a:solidFill>
            <a:schemeClr val="tx1"/>
          </a:solidFill>
          <a:latin typeface="Arial" pitchFamily="34" charset="0"/>
        </a:defRPr>
      </a:lvl4pPr>
      <a:lvl5pPr marL="1543050" indent="-171450" algn="l" rtl="0" eaLnBrk="0" fontAlgn="base" hangingPunct="0">
        <a:spcBef>
          <a:spcPct val="20000"/>
        </a:spcBef>
        <a:spcAft>
          <a:spcPct val="0"/>
        </a:spcAft>
        <a:buChar char="»"/>
        <a:defRPr sz="1500">
          <a:solidFill>
            <a:schemeClr val="tx1"/>
          </a:solidFill>
          <a:latin typeface="Arial" pitchFamily="34" charset="0"/>
        </a:defRPr>
      </a:lvl5pPr>
      <a:lvl6pPr marL="1885950" indent="-171450" algn="l" rtl="0" eaLnBrk="0" fontAlgn="base" hangingPunct="0">
        <a:spcBef>
          <a:spcPct val="20000"/>
        </a:spcBef>
        <a:spcAft>
          <a:spcPct val="0"/>
        </a:spcAft>
        <a:buChar char="»"/>
        <a:defRPr sz="1500">
          <a:solidFill>
            <a:schemeClr val="tx1"/>
          </a:solidFill>
          <a:latin typeface="Arial" pitchFamily="34" charset="0"/>
        </a:defRPr>
      </a:lvl6pPr>
      <a:lvl7pPr marL="2228850" indent="-171450" algn="l" rtl="0" eaLnBrk="0" fontAlgn="base" hangingPunct="0">
        <a:spcBef>
          <a:spcPct val="20000"/>
        </a:spcBef>
        <a:spcAft>
          <a:spcPct val="0"/>
        </a:spcAft>
        <a:buChar char="»"/>
        <a:defRPr sz="1500">
          <a:solidFill>
            <a:schemeClr val="tx1"/>
          </a:solidFill>
          <a:latin typeface="Arial" pitchFamily="34" charset="0"/>
        </a:defRPr>
      </a:lvl7pPr>
      <a:lvl8pPr marL="2571750" indent="-171450" algn="l" rtl="0" eaLnBrk="0" fontAlgn="base" hangingPunct="0">
        <a:spcBef>
          <a:spcPct val="20000"/>
        </a:spcBef>
        <a:spcAft>
          <a:spcPct val="0"/>
        </a:spcAft>
        <a:buChar char="»"/>
        <a:defRPr sz="1500">
          <a:solidFill>
            <a:schemeClr val="tx1"/>
          </a:solidFill>
          <a:latin typeface="Arial" pitchFamily="34" charset="0"/>
        </a:defRPr>
      </a:lvl8pPr>
      <a:lvl9pPr marL="2914650" indent="-171450" algn="l" rtl="0" eaLnBrk="0" fontAlgn="base" hangingPunct="0">
        <a:spcBef>
          <a:spcPct val="20000"/>
        </a:spcBef>
        <a:spcAft>
          <a:spcPct val="0"/>
        </a:spcAft>
        <a:buChar char="»"/>
        <a:defRPr sz="15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diagramLayout" Target="../diagrams/layout1.xml"/><Relationship Id="rId21" Type="http://schemas.openxmlformats.org/officeDocument/2006/relationships/image" Target="../media/image51.jpeg"/><Relationship Id="rId7" Type="http://schemas.openxmlformats.org/officeDocument/2006/relationships/image" Target="../media/image37.jpeg"/><Relationship Id="rId12" Type="http://schemas.openxmlformats.org/officeDocument/2006/relationships/image" Target="../media/image42.png"/><Relationship Id="rId17" Type="http://schemas.openxmlformats.org/officeDocument/2006/relationships/image" Target="../media/image47.jpeg"/><Relationship Id="rId25" Type="http://schemas.openxmlformats.org/officeDocument/2006/relationships/image" Target="../media/image55.jpeg"/><Relationship Id="rId2" Type="http://schemas.openxmlformats.org/officeDocument/2006/relationships/diagramData" Target="../diagrams/data1.xml"/><Relationship Id="rId16" Type="http://schemas.openxmlformats.org/officeDocument/2006/relationships/image" Target="../media/image46.png"/><Relationship Id="rId20" Type="http://schemas.openxmlformats.org/officeDocument/2006/relationships/image" Target="../media/image50.jpeg"/><Relationship Id="rId1" Type="http://schemas.openxmlformats.org/officeDocument/2006/relationships/slideLayout" Target="../slideLayouts/slideLayout16.xml"/><Relationship Id="rId6" Type="http://schemas.microsoft.com/office/2007/relationships/diagramDrawing" Target="../diagrams/drawing1.xml"/><Relationship Id="rId11" Type="http://schemas.openxmlformats.org/officeDocument/2006/relationships/image" Target="../media/image41.png"/><Relationship Id="rId24" Type="http://schemas.openxmlformats.org/officeDocument/2006/relationships/image" Target="../media/image54.jpeg"/><Relationship Id="rId5" Type="http://schemas.openxmlformats.org/officeDocument/2006/relationships/diagramColors" Target="../diagrams/colors1.xml"/><Relationship Id="rId15" Type="http://schemas.openxmlformats.org/officeDocument/2006/relationships/image" Target="../media/image45.png"/><Relationship Id="rId23" Type="http://schemas.openxmlformats.org/officeDocument/2006/relationships/image" Target="../media/image53.jpe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diagramQuickStyle" Target="../diagrams/quickStyle1.xml"/><Relationship Id="rId9" Type="http://schemas.openxmlformats.org/officeDocument/2006/relationships/image" Target="../media/image39.jpeg"/><Relationship Id="rId14" Type="http://schemas.openxmlformats.org/officeDocument/2006/relationships/image" Target="../media/image44.png"/><Relationship Id="rId22"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8.xml"/><Relationship Id="rId5" Type="http://schemas.openxmlformats.org/officeDocument/2006/relationships/image" Target="../media/image59.jpeg"/><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61.png"/><Relationship Id="rId7" Type="http://schemas.openxmlformats.org/officeDocument/2006/relationships/image" Target="../media/image65.jp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1.xml"/><Relationship Id="rId6" Type="http://schemas.openxmlformats.org/officeDocument/2006/relationships/image" Target="../media/image64.jpg"/><Relationship Id="rId11" Type="http://schemas.openxmlformats.org/officeDocument/2006/relationships/image" Target="../media/image69.png"/><Relationship Id="rId5" Type="http://schemas.openxmlformats.org/officeDocument/2006/relationships/image" Target="../media/image63.jpg"/><Relationship Id="rId10" Type="http://schemas.openxmlformats.org/officeDocument/2006/relationships/image" Target="../media/image68.png"/><Relationship Id="rId4" Type="http://schemas.openxmlformats.org/officeDocument/2006/relationships/image" Target="../media/image62.emf"/><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hyperlink" Target="http://www.sdfm.gov.ua/content/file/Site_docs/2018/20180305/ZVIT_UKR.pdf" TargetMode="External"/><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hyperlink" Target="http://www.sdfm.gov.ua/articles.php?cat_id=575&amp;lang=uk" TargetMode="External"/><Relationship Id="rId5" Type="http://schemas.openxmlformats.org/officeDocument/2006/relationships/hyperlink" Target="https://rm.coe.int/fifth-round-mutual-evaluation-report-on-ukraine/1680782396"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txBox="1">
            <a:spLocks noChangeArrowheads="1"/>
          </p:cNvSpPr>
          <p:nvPr/>
        </p:nvSpPr>
        <p:spPr bwMode="auto">
          <a:xfrm>
            <a:off x="1049850" y="272350"/>
            <a:ext cx="7831314" cy="438743"/>
          </a:xfrm>
          <a:prstGeom prst="rect">
            <a:avLst/>
          </a:prstGeom>
          <a:noFill/>
          <a:ln w="9525">
            <a:noFill/>
            <a:miter lim="800000"/>
            <a:headEnd/>
            <a:tailEnd/>
          </a:ln>
        </p:spPr>
        <p:txBody>
          <a:bodyPr lIns="91208" tIns="45605" rIns="91208" bIns="45605"/>
          <a:lstStyle/>
          <a:p>
            <a:pPr eaLnBrk="0" fontAlgn="base" hangingPunct="0">
              <a:spcBef>
                <a:spcPct val="0"/>
              </a:spcBef>
              <a:spcAft>
                <a:spcPct val="0"/>
              </a:spcAft>
            </a:pPr>
            <a:endParaRPr lang="uk-UA" altLang="uk-UA" sz="1500" b="1">
              <a:solidFill>
                <a:srgbClr val="000000"/>
              </a:solidFill>
              <a:ea typeface="MS PGothic"/>
              <a:cs typeface="Arial" charset="0"/>
            </a:endParaRPr>
          </a:p>
        </p:txBody>
      </p:sp>
      <p:sp>
        <p:nvSpPr>
          <p:cNvPr id="6" name="Номер слайда 1"/>
          <p:cNvSpPr txBox="1">
            <a:spLocks noGrp="1"/>
          </p:cNvSpPr>
          <p:nvPr/>
        </p:nvSpPr>
        <p:spPr>
          <a:xfrm>
            <a:off x="8355492" y="6401130"/>
            <a:ext cx="788508" cy="456897"/>
          </a:xfrm>
          <a:prstGeom prst="rect">
            <a:avLst/>
          </a:prstGeom>
          <a:noFill/>
          <a:extLst/>
        </p:spPr>
        <p:txBody>
          <a:bodyPr lIns="91208" tIns="45605" rIns="91208" bIns="45605" anchor="b"/>
          <a:lstStyle/>
          <a:p>
            <a:pPr algn="r" eaLnBrk="0" fontAlgn="base" hangingPunct="0">
              <a:spcBef>
                <a:spcPct val="0"/>
              </a:spcBef>
              <a:spcAft>
                <a:spcPct val="0"/>
              </a:spcAft>
              <a:defRPr/>
            </a:pPr>
            <a:endParaRPr lang="uk-UA" sz="1300" dirty="0">
              <a:solidFill>
                <a:prstClr val="black">
                  <a:tint val="75000"/>
                </a:prstClr>
              </a:solidFill>
              <a:ea typeface="MS PGothic" pitchFamily="34" charset="-128"/>
            </a:endParaRPr>
          </a:p>
        </p:txBody>
      </p:sp>
      <p:sp>
        <p:nvSpPr>
          <p:cNvPr id="8195" name="Rectangle 51"/>
          <p:cNvSpPr>
            <a:spLocks noChangeArrowheads="1"/>
          </p:cNvSpPr>
          <p:nvPr/>
        </p:nvSpPr>
        <p:spPr bwMode="auto">
          <a:xfrm>
            <a:off x="901258" y="2332598"/>
            <a:ext cx="7979906" cy="948901"/>
          </a:xfrm>
          <a:prstGeom prst="rect">
            <a:avLst/>
          </a:prstGeom>
          <a:solidFill>
            <a:schemeClr val="bg1"/>
          </a:solidFill>
          <a:ln w="9525">
            <a:noFill/>
            <a:miter lim="800000"/>
            <a:headEnd/>
            <a:tailEnd/>
          </a:ln>
        </p:spPr>
        <p:txBody>
          <a:bodyPr wrap="square" lIns="86284" tIns="43142" rIns="86284" bIns="43142">
            <a:spAutoFit/>
          </a:bodyPr>
          <a:lstStyle/>
          <a:p>
            <a:endParaRPr lang="en-US" sz="1600" b="1" dirty="0">
              <a:solidFill>
                <a:prstClr val="black"/>
              </a:solidFill>
              <a:ea typeface="MS PGothic"/>
            </a:endParaRPr>
          </a:p>
          <a:p>
            <a:pPr algn="ctr" fontAlgn="base">
              <a:spcBef>
                <a:spcPct val="0"/>
              </a:spcBef>
              <a:spcAft>
                <a:spcPct val="0"/>
              </a:spcAft>
            </a:pPr>
            <a:r>
              <a:rPr lang="uk-UA" sz="2000" b="1" dirty="0" smtClean="0">
                <a:latin typeface="+mj-lt"/>
                <a:ea typeface="MS PGothic"/>
                <a:cs typeface="Arial" panose="020B0604020202020204" pitchFamily="34" charset="0"/>
              </a:rPr>
              <a:t>Принципи побудови системи протидії відмиванню доходів, одержаних злочинним шляхом у банках</a:t>
            </a:r>
            <a:endParaRPr lang="uk-UA" sz="2000" b="1" dirty="0">
              <a:latin typeface="+mj-lt"/>
              <a:ea typeface="MS PGothic"/>
              <a:cs typeface="Arial" panose="020B0604020202020204" pitchFamily="34" charset="0"/>
            </a:endParaRPr>
          </a:p>
        </p:txBody>
      </p:sp>
      <p:sp>
        <p:nvSpPr>
          <p:cNvPr id="4" name="Прямокутник 3"/>
          <p:cNvSpPr/>
          <p:nvPr/>
        </p:nvSpPr>
        <p:spPr>
          <a:xfrm>
            <a:off x="1262878" y="5301208"/>
            <a:ext cx="5037314" cy="523220"/>
          </a:xfrm>
          <a:prstGeom prst="rect">
            <a:avLst/>
          </a:prstGeom>
        </p:spPr>
        <p:txBody>
          <a:bodyPr wrap="square">
            <a:spAutoFit/>
          </a:bodyPr>
          <a:lstStyle/>
          <a:p>
            <a:r>
              <a:rPr lang="uk-UA" sz="1400" dirty="0" smtClean="0">
                <a:latin typeface="+mj-lt"/>
                <a:cs typeface="Arial" panose="020B0604020202020204" pitchFamily="34" charset="0"/>
              </a:rPr>
              <a:t>Береза І.В.</a:t>
            </a:r>
          </a:p>
          <a:p>
            <a:r>
              <a:rPr lang="uk-UA" sz="1400" dirty="0" smtClean="0">
                <a:latin typeface="+mj-lt"/>
                <a:cs typeface="Arial" panose="020B0604020202020204" pitchFamily="34" charset="0"/>
              </a:rPr>
              <a:t>Департамент фінансового моніторингу</a:t>
            </a:r>
            <a:endParaRPr lang="uk-UA" sz="1400" dirty="0">
              <a:latin typeface="+mj-lt"/>
              <a:cs typeface="Arial" panose="020B0604020202020204" pitchFamily="34" charset="0"/>
            </a:endParaRPr>
          </a:p>
        </p:txBody>
      </p:sp>
      <p:sp>
        <p:nvSpPr>
          <p:cNvPr id="5" name="Прямокутник 4"/>
          <p:cNvSpPr/>
          <p:nvPr/>
        </p:nvSpPr>
        <p:spPr>
          <a:xfrm>
            <a:off x="1262878" y="6077964"/>
            <a:ext cx="4572000" cy="523220"/>
          </a:xfrm>
          <a:prstGeom prst="rect">
            <a:avLst/>
          </a:prstGeom>
        </p:spPr>
        <p:txBody>
          <a:bodyPr>
            <a:spAutoFit/>
          </a:bodyPr>
          <a:lstStyle/>
          <a:p>
            <a:r>
              <a:rPr lang="uk-UA" sz="1400" dirty="0" smtClean="0">
                <a:latin typeface="+mj-lt"/>
                <a:cs typeface="Arial" panose="020B0604020202020204" pitchFamily="34" charset="0"/>
              </a:rPr>
              <a:t>Київ, </a:t>
            </a:r>
          </a:p>
          <a:p>
            <a:r>
              <a:rPr lang="uk-UA" sz="1400" dirty="0" smtClean="0">
                <a:latin typeface="+mj-lt"/>
                <a:cs typeface="Arial" panose="020B0604020202020204" pitchFamily="34" charset="0"/>
              </a:rPr>
              <a:t>28 березня 2018 року </a:t>
            </a:r>
            <a:endParaRPr lang="ru-RU" sz="1400" dirty="0">
              <a:latin typeface="+mj-lt"/>
              <a:cs typeface="Arial" panose="020B0604020202020204" pitchFamily="34" charset="0"/>
            </a:endParaRPr>
          </a:p>
        </p:txBody>
      </p:sp>
      <p:cxnSp>
        <p:nvCxnSpPr>
          <p:cNvPr id="3" name="Пряма сполучна лінія 2"/>
          <p:cNvCxnSpPr/>
          <p:nvPr/>
        </p:nvCxnSpPr>
        <p:spPr bwMode="auto">
          <a:xfrm>
            <a:off x="1137682" y="2564904"/>
            <a:ext cx="7596000" cy="0"/>
          </a:xfrm>
          <a:prstGeom prst="line">
            <a:avLst/>
          </a:prstGeom>
          <a:solidFill>
            <a:schemeClr val="accent1"/>
          </a:solidFill>
          <a:ln w="9525"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Пряма сполучна лінія 8"/>
          <p:cNvCxnSpPr/>
          <p:nvPr/>
        </p:nvCxnSpPr>
        <p:spPr bwMode="auto">
          <a:xfrm>
            <a:off x="1137682" y="3603758"/>
            <a:ext cx="7596000" cy="0"/>
          </a:xfrm>
          <a:prstGeom prst="line">
            <a:avLst/>
          </a:prstGeom>
          <a:solidFill>
            <a:schemeClr val="accent1"/>
          </a:solidFill>
          <a:ln w="9525"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450480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27344" y="872364"/>
            <a:ext cx="8041054" cy="811473"/>
          </a:xfrm>
        </p:spPr>
        <p:txBody>
          <a:bodyPr/>
          <a:lstStyle/>
          <a:p>
            <a:pPr marL="0" indent="0" algn="ctr">
              <a:buNone/>
            </a:pPr>
            <a:r>
              <a:rPr lang="uk-UA" sz="1600" b="1" cap="all" dirty="0" smtClean="0">
                <a:cs typeface="Arial" panose="020B0604020202020204" pitchFamily="34" charset="0"/>
              </a:rPr>
              <a:t>Штрафи за ризикову діяльність та </a:t>
            </a:r>
            <a:r>
              <a:rPr lang="en-US" sz="1600" b="1" cap="all" dirty="0" smtClean="0">
                <a:cs typeface="Arial" panose="020B0604020202020204" pitchFamily="34" charset="0"/>
              </a:rPr>
              <a:t>PEP</a:t>
            </a:r>
            <a:r>
              <a:rPr lang="uk-UA" sz="1600" b="1" cap="all" dirty="0" smtClean="0">
                <a:cs typeface="Arial" panose="020B0604020202020204" pitchFamily="34" charset="0"/>
              </a:rPr>
              <a:t> </a:t>
            </a:r>
          </a:p>
          <a:p>
            <a:pPr marL="0" indent="0" algn="ctr">
              <a:buNone/>
            </a:pPr>
            <a:r>
              <a:rPr lang="uk-UA" sz="1600" b="1" cap="all" dirty="0" smtClean="0">
                <a:cs typeface="Arial" panose="020B0604020202020204" pitchFamily="34" charset="0"/>
              </a:rPr>
              <a:t>вживалися Національним банком </a:t>
            </a:r>
            <a:r>
              <a:rPr lang="uk-UA" sz="1600" b="1" cap="all" dirty="0" smtClean="0">
                <a:solidFill>
                  <a:srgbClr val="FF0000"/>
                </a:solidFill>
                <a:cs typeface="Arial" panose="020B0604020202020204" pitchFamily="34" charset="0"/>
              </a:rPr>
              <a:t>за суттєві порушення</a:t>
            </a:r>
            <a:r>
              <a:rPr lang="uk-UA" sz="1800" b="1" cap="all" dirty="0" smtClean="0">
                <a:solidFill>
                  <a:srgbClr val="FF0000"/>
                </a:solidFill>
                <a:cs typeface="Arial" panose="020B0604020202020204" pitchFamily="34" charset="0"/>
              </a:rPr>
              <a:t>:</a:t>
            </a:r>
            <a:endParaRPr lang="uk-UA" sz="1400" cap="all" dirty="0">
              <a:solidFill>
                <a:srgbClr val="FF0000"/>
              </a:solidFill>
              <a:latin typeface="Cambria" panose="02040503050406030204" pitchFamily="18" charset="0"/>
              <a:cs typeface="Arial" panose="020B0604020202020204" pitchFamily="34" charset="0"/>
            </a:endParaRPr>
          </a:p>
        </p:txBody>
      </p:sp>
      <p:sp>
        <p:nvSpPr>
          <p:cNvPr id="6" name="Заголовок 1"/>
          <p:cNvSpPr>
            <a:spLocks noGrp="1"/>
          </p:cNvSpPr>
          <p:nvPr>
            <p:ph type="title"/>
          </p:nvPr>
        </p:nvSpPr>
        <p:spPr>
          <a:xfrm>
            <a:off x="1167228" y="249224"/>
            <a:ext cx="7671521" cy="656653"/>
          </a:xfrm>
        </p:spPr>
        <p:txBody>
          <a:bodyPr/>
          <a:lstStyle/>
          <a:p>
            <a:r>
              <a:rPr lang="uk-UA" sz="1600" cap="all" dirty="0" smtClean="0">
                <a:cs typeface="Arial" panose="020B0604020202020204" pitchFamily="34" charset="0"/>
              </a:rPr>
              <a:t>Результати нагляду за банками</a:t>
            </a:r>
            <a:r>
              <a:rPr lang="en-US" sz="1600" cap="all" dirty="0" smtClean="0">
                <a:cs typeface="Arial" panose="020B0604020202020204" pitchFamily="34" charset="0"/>
              </a:rPr>
              <a:t> </a:t>
            </a:r>
            <a:r>
              <a:rPr lang="en-US" sz="1600" dirty="0" smtClean="0">
                <a:cs typeface="Arial" panose="020B0604020202020204" pitchFamily="34" charset="0"/>
              </a:rPr>
              <a:t>(</a:t>
            </a:r>
            <a:r>
              <a:rPr lang="ru-RU" sz="1600" dirty="0" smtClean="0">
                <a:cs typeface="Arial" panose="020B0604020202020204" pitchFamily="34" charset="0"/>
              </a:rPr>
              <a:t>продовження</a:t>
            </a:r>
            <a:r>
              <a:rPr lang="en-US" sz="1600" dirty="0" smtClean="0">
                <a:cs typeface="Arial" panose="020B0604020202020204" pitchFamily="34" charset="0"/>
              </a:rPr>
              <a:t>)</a:t>
            </a:r>
            <a:endParaRPr lang="ru-RU" sz="1600" dirty="0"/>
          </a:p>
        </p:txBody>
      </p:sp>
      <p:sp>
        <p:nvSpPr>
          <p:cNvPr id="5" name="Прямокутник 4"/>
          <p:cNvSpPr/>
          <p:nvPr/>
        </p:nvSpPr>
        <p:spPr bwMode="auto">
          <a:xfrm>
            <a:off x="107504" y="764704"/>
            <a:ext cx="792088" cy="5040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pic>
        <p:nvPicPr>
          <p:cNvPr id="7" name="Рисунок 6"/>
          <p:cNvPicPr>
            <a:picLocks noChangeAspect="1"/>
          </p:cNvPicPr>
          <p:nvPr/>
        </p:nvPicPr>
        <p:blipFill>
          <a:blip r:embed="rId2"/>
          <a:stretch>
            <a:fillRect/>
          </a:stretch>
        </p:blipFill>
        <p:spPr>
          <a:xfrm>
            <a:off x="0" y="764704"/>
            <a:ext cx="981075" cy="371475"/>
          </a:xfrm>
          <a:prstGeom prst="rect">
            <a:avLst/>
          </a:prstGeom>
        </p:spPr>
      </p:pic>
      <p:sp>
        <p:nvSpPr>
          <p:cNvPr id="17" name="Місце для вмісту 2"/>
          <p:cNvSpPr txBox="1">
            <a:spLocks/>
          </p:cNvSpPr>
          <p:nvPr/>
        </p:nvSpPr>
        <p:spPr bwMode="auto">
          <a:xfrm>
            <a:off x="689006" y="1548314"/>
            <a:ext cx="7917729" cy="6126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1270" indent="-181270" algn="l" defTabSz="912364" rtl="0" eaLnBrk="0" fontAlgn="base" hangingPunct="0">
              <a:spcBef>
                <a:spcPct val="20000"/>
              </a:spcBef>
              <a:spcAft>
                <a:spcPct val="0"/>
              </a:spcAft>
              <a:buClr>
                <a:srgbClr val="007236"/>
              </a:buClr>
              <a:buFont typeface="Wingdings" pitchFamily="2" charset="2"/>
              <a:buChar char="n"/>
              <a:defRPr sz="1500">
                <a:solidFill>
                  <a:schemeClr val="tx1"/>
                </a:solidFill>
                <a:latin typeface="+mn-lt"/>
                <a:ea typeface="+mn-ea"/>
                <a:cs typeface="+mn-cs"/>
              </a:defRPr>
            </a:lvl1pPr>
            <a:lvl2pPr marL="539329" indent="-179778"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2pPr>
            <a:lvl3pPr marL="900383" indent="-179778"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3pPr>
            <a:lvl4pPr marL="1256942" indent="-175280"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4pPr>
            <a:lvl5pPr marL="1617992" indent="-181270"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5pPr>
            <a:lvl6pPr marL="2049456"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6pPr>
            <a:lvl7pPr marL="2480922"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7pPr>
            <a:lvl8pPr marL="2912387"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8pPr>
            <a:lvl9pPr marL="3343857"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9pPr>
          </a:lstStyle>
          <a:p>
            <a:pPr marL="447675" indent="-447675" algn="just">
              <a:buFont typeface="Wingdings" panose="05000000000000000000" pitchFamily="2" charset="2"/>
              <a:buChar char="Ø"/>
            </a:pPr>
            <a:r>
              <a:rPr lang="uk-UA" sz="1600" b="1" kern="0" cap="all" dirty="0" smtClean="0">
                <a:latin typeface="Cambria" panose="02040503050406030204" pitchFamily="18" charset="0"/>
                <a:cs typeface="Arial" panose="020B0604020202020204" pitchFamily="34" charset="0"/>
              </a:rPr>
              <a:t>ризикова діяльність </a:t>
            </a:r>
            <a:r>
              <a:rPr lang="uk-UA" sz="1600" b="1" kern="0" dirty="0">
                <a:latin typeface="Cambria" panose="02040503050406030204" pitchFamily="18" charset="0"/>
                <a:cs typeface="Arial" panose="020B0604020202020204" pitchFamily="34" charset="0"/>
              </a:rPr>
              <a:t>у сфері фінансового моніторингу </a:t>
            </a:r>
            <a:r>
              <a:rPr lang="uk-UA" sz="1600" kern="0" dirty="0" smtClean="0">
                <a:latin typeface="Cambria" panose="02040503050406030204" pitchFamily="18" charset="0"/>
                <a:cs typeface="Arial" panose="020B0604020202020204" pitchFamily="34" charset="0"/>
              </a:rPr>
              <a:t>– </a:t>
            </a:r>
            <a:r>
              <a:rPr lang="uk-UA" sz="1600" b="1" kern="0" dirty="0" smtClean="0">
                <a:solidFill>
                  <a:srgbClr val="C00000"/>
                </a:solidFill>
                <a:effectLst>
                  <a:glow rad="63500">
                    <a:schemeClr val="accent6">
                      <a:satMod val="175000"/>
                      <a:alpha val="40000"/>
                    </a:schemeClr>
                  </a:glow>
                </a:effectLst>
                <a:latin typeface="Cambria" panose="02040503050406030204" pitchFamily="18" charset="0"/>
                <a:cs typeface="Arial" panose="020B0604020202020204" pitchFamily="34" charset="0"/>
              </a:rPr>
              <a:t>за проведені клієнтами «схемні» операції у значних обсягах</a:t>
            </a:r>
            <a:r>
              <a:rPr lang="uk-UA" sz="1600" kern="0" dirty="0" smtClean="0">
                <a:latin typeface="Cambria" panose="02040503050406030204" pitchFamily="18" charset="0"/>
                <a:cs typeface="Arial" panose="020B0604020202020204" pitchFamily="34" charset="0"/>
              </a:rPr>
              <a:t>, приклади яких наведені нижче </a:t>
            </a:r>
            <a:r>
              <a:rPr lang="ru-RU" sz="1600" kern="0" dirty="0" smtClean="0">
                <a:latin typeface="Cambria" panose="02040503050406030204" pitchFamily="18" charset="0"/>
                <a:cs typeface="Arial" panose="020B0604020202020204" pitchFamily="34" charset="0"/>
              </a:rPr>
              <a:t>у </a:t>
            </a:r>
            <a:r>
              <a:rPr lang="uk-UA" sz="1600" kern="0" dirty="0" smtClean="0">
                <a:latin typeface="Cambria" panose="02040503050406030204" pitchFamily="18" charset="0"/>
                <a:cs typeface="Arial" panose="020B0604020202020204" pitchFamily="34" charset="0"/>
              </a:rPr>
              <a:t>презентації</a:t>
            </a:r>
            <a:endParaRPr lang="en-US" sz="1600" kern="0" dirty="0" smtClean="0">
              <a:latin typeface="Cambria" panose="02040503050406030204" pitchFamily="18" charset="0"/>
              <a:cs typeface="Arial" panose="020B0604020202020204" pitchFamily="34" charset="0"/>
            </a:endParaRPr>
          </a:p>
          <a:p>
            <a:pPr marL="0" indent="0" algn="just">
              <a:buNone/>
            </a:pPr>
            <a:r>
              <a:rPr lang="uk-UA" sz="1600" b="1" kern="0" dirty="0">
                <a:solidFill>
                  <a:srgbClr val="C00000"/>
                </a:solidFill>
                <a:effectLst>
                  <a:glow rad="63500">
                    <a:schemeClr val="accent6">
                      <a:satMod val="175000"/>
                      <a:alpha val="40000"/>
                    </a:schemeClr>
                  </a:glow>
                </a:effectLst>
                <a:latin typeface="Cambria" panose="02040503050406030204" pitchFamily="18" charset="0"/>
                <a:cs typeface="Arial" panose="020B0604020202020204" pitchFamily="34" charset="0"/>
              </a:rPr>
              <a:t>Інформація</a:t>
            </a:r>
            <a:r>
              <a:rPr lang="uk-UA" sz="1600" kern="0" dirty="0" smtClean="0">
                <a:latin typeface="Cambria" panose="02040503050406030204" pitchFamily="18" charset="0"/>
                <a:cs typeface="Arial" panose="020B0604020202020204" pitchFamily="34" charset="0"/>
              </a:rPr>
              <a:t> щодо всіх виявлених порушень </a:t>
            </a:r>
            <a:r>
              <a:rPr lang="uk-UA" sz="1600" b="1" kern="0" dirty="0">
                <a:solidFill>
                  <a:srgbClr val="C00000"/>
                </a:solidFill>
                <a:effectLst>
                  <a:glow rad="63500">
                    <a:schemeClr val="accent6">
                      <a:satMod val="175000"/>
                      <a:alpha val="40000"/>
                    </a:schemeClr>
                  </a:glow>
                </a:effectLst>
                <a:latin typeface="Cambria" panose="02040503050406030204" pitchFamily="18" charset="0"/>
                <a:cs typeface="Arial" panose="020B0604020202020204" pitchFamily="34" charset="0"/>
              </a:rPr>
              <a:t>надана до ДСФМ </a:t>
            </a:r>
            <a:r>
              <a:rPr lang="uk-UA" sz="1600" b="1" kern="0" dirty="0" smtClean="0">
                <a:solidFill>
                  <a:srgbClr val="C00000"/>
                </a:solidFill>
                <a:effectLst>
                  <a:glow rad="63500">
                    <a:schemeClr val="accent6">
                      <a:satMod val="175000"/>
                      <a:alpha val="40000"/>
                    </a:schemeClr>
                  </a:glow>
                </a:effectLst>
                <a:latin typeface="Cambria" panose="02040503050406030204" pitchFamily="18" charset="0"/>
                <a:cs typeface="Arial" panose="020B0604020202020204" pitchFamily="34" charset="0"/>
              </a:rPr>
              <a:t>та </a:t>
            </a:r>
            <a:r>
              <a:rPr lang="uk-UA" sz="1600" b="1" kern="0" dirty="0">
                <a:solidFill>
                  <a:srgbClr val="C00000"/>
                </a:solidFill>
                <a:effectLst>
                  <a:glow rad="63500">
                    <a:schemeClr val="accent6">
                      <a:satMod val="175000"/>
                      <a:alpha val="40000"/>
                    </a:schemeClr>
                  </a:glow>
                </a:effectLst>
                <a:latin typeface="Cambria" panose="02040503050406030204" pitchFamily="18" charset="0"/>
                <a:cs typeface="Arial" panose="020B0604020202020204" pitchFamily="34" charset="0"/>
              </a:rPr>
              <a:t>правоохоронних </a:t>
            </a:r>
            <a:r>
              <a:rPr lang="uk-UA" sz="1600" b="1" kern="0" dirty="0" smtClean="0">
                <a:solidFill>
                  <a:srgbClr val="C00000"/>
                </a:solidFill>
                <a:effectLst>
                  <a:glow rad="63500">
                    <a:schemeClr val="accent6">
                      <a:satMod val="175000"/>
                      <a:alpha val="40000"/>
                    </a:schemeClr>
                  </a:glow>
                </a:effectLst>
                <a:latin typeface="Cambria" panose="02040503050406030204" pitchFamily="18" charset="0"/>
                <a:cs typeface="Arial" panose="020B0604020202020204" pitchFamily="34" charset="0"/>
              </a:rPr>
              <a:t>органів.</a:t>
            </a:r>
            <a:endParaRPr lang="uk-UA" sz="1600" b="1" kern="0" dirty="0">
              <a:solidFill>
                <a:srgbClr val="C00000"/>
              </a:solidFill>
              <a:effectLst>
                <a:glow rad="63500">
                  <a:schemeClr val="accent6">
                    <a:satMod val="175000"/>
                    <a:alpha val="40000"/>
                  </a:schemeClr>
                </a:glow>
              </a:effectLst>
              <a:latin typeface="Cambria" panose="02040503050406030204" pitchFamily="18" charset="0"/>
              <a:cs typeface="Arial" panose="020B0604020202020204" pitchFamily="34" charset="0"/>
            </a:endParaRPr>
          </a:p>
        </p:txBody>
      </p:sp>
      <p:sp>
        <p:nvSpPr>
          <p:cNvPr id="18" name="Місце для вмісту 2"/>
          <p:cNvSpPr txBox="1">
            <a:spLocks/>
          </p:cNvSpPr>
          <p:nvPr/>
        </p:nvSpPr>
        <p:spPr bwMode="auto">
          <a:xfrm>
            <a:off x="387938" y="3280208"/>
            <a:ext cx="8714910" cy="7073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1270" indent="-181270" algn="l" defTabSz="912364" rtl="0" eaLnBrk="0" fontAlgn="base" hangingPunct="0">
              <a:spcBef>
                <a:spcPct val="20000"/>
              </a:spcBef>
              <a:spcAft>
                <a:spcPct val="0"/>
              </a:spcAft>
              <a:buClr>
                <a:srgbClr val="007236"/>
              </a:buClr>
              <a:buFont typeface="Wingdings" pitchFamily="2" charset="2"/>
              <a:buChar char="n"/>
              <a:defRPr sz="1500">
                <a:solidFill>
                  <a:schemeClr val="tx1"/>
                </a:solidFill>
                <a:latin typeface="+mn-lt"/>
                <a:ea typeface="+mn-ea"/>
                <a:cs typeface="+mn-cs"/>
              </a:defRPr>
            </a:lvl1pPr>
            <a:lvl2pPr marL="539329" indent="-179778"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2pPr>
            <a:lvl3pPr marL="900383" indent="-179778"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3pPr>
            <a:lvl4pPr marL="1256942" indent="-175280"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4pPr>
            <a:lvl5pPr marL="1617992" indent="-181270"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5pPr>
            <a:lvl6pPr marL="2049456"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6pPr>
            <a:lvl7pPr marL="2480922"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7pPr>
            <a:lvl8pPr marL="2912387"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8pPr>
            <a:lvl9pPr marL="3343857"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9pPr>
          </a:lstStyle>
          <a:p>
            <a:pPr marL="447675" indent="-447675">
              <a:buFont typeface="Wingdings" panose="05000000000000000000" pitchFamily="2" charset="2"/>
              <a:buChar char="Ø"/>
            </a:pPr>
            <a:r>
              <a:rPr lang="en-US" sz="1600" b="1" kern="0" cap="all" dirty="0" smtClean="0">
                <a:latin typeface="Cambria" panose="02040503050406030204" pitchFamily="18" charset="0"/>
                <a:cs typeface="Arial" panose="020B0604020202020204" pitchFamily="34" charset="0"/>
              </a:rPr>
              <a:t>PEP</a:t>
            </a:r>
            <a:r>
              <a:rPr lang="en-US" sz="1600" kern="0" cap="all" dirty="0" smtClean="0">
                <a:latin typeface="Cambria" panose="02040503050406030204" pitchFamily="18" charset="0"/>
                <a:cs typeface="Arial" panose="020B0604020202020204" pitchFamily="34" charset="0"/>
              </a:rPr>
              <a:t> </a:t>
            </a:r>
            <a:r>
              <a:rPr lang="uk-UA" sz="1600" kern="0" dirty="0" smtClean="0">
                <a:latin typeface="Cambria" panose="02040503050406030204" pitchFamily="18" charset="0"/>
                <a:cs typeface="Arial" panose="020B0604020202020204" pitchFamily="34" charset="0"/>
              </a:rPr>
              <a:t>– </a:t>
            </a:r>
            <a:r>
              <a:rPr lang="uk-UA" sz="1600" b="1" kern="0" dirty="0">
                <a:solidFill>
                  <a:schemeClr val="accent6">
                    <a:lumMod val="75000"/>
                  </a:schemeClr>
                </a:solidFill>
                <a:latin typeface="Cambria" panose="02040503050406030204" pitchFamily="18" charset="0"/>
                <a:cs typeface="Arial" panose="020B0604020202020204" pitchFamily="34" charset="0"/>
              </a:rPr>
              <a:t>за </a:t>
            </a:r>
            <a:r>
              <a:rPr lang="uk-UA" sz="1600" b="1" kern="0" dirty="0" err="1">
                <a:solidFill>
                  <a:schemeClr val="accent6">
                    <a:lumMod val="75000"/>
                  </a:schemeClr>
                </a:solidFill>
                <a:latin typeface="Cambria" panose="02040503050406030204" pitchFamily="18" charset="0"/>
                <a:cs typeface="Arial" panose="020B0604020202020204" pitchFamily="34" charset="0"/>
              </a:rPr>
              <a:t>невиявлення</a:t>
            </a:r>
            <a:r>
              <a:rPr lang="uk-UA" sz="1600" b="1" kern="0" dirty="0">
                <a:solidFill>
                  <a:schemeClr val="accent6">
                    <a:lumMod val="75000"/>
                  </a:schemeClr>
                </a:solidFill>
                <a:latin typeface="Cambria" panose="02040503050406030204" pitchFamily="18" charset="0"/>
                <a:cs typeface="Arial" panose="020B0604020202020204" pitchFamily="34" charset="0"/>
              </a:rPr>
              <a:t> </a:t>
            </a:r>
            <a:r>
              <a:rPr lang="uk-UA" sz="1600" b="1" kern="0" dirty="0" smtClean="0">
                <a:solidFill>
                  <a:srgbClr val="C00000"/>
                </a:solidFill>
                <a:effectLst>
                  <a:glow rad="63500">
                    <a:schemeClr val="accent6">
                      <a:satMod val="175000"/>
                      <a:alpha val="40000"/>
                    </a:schemeClr>
                  </a:glow>
                </a:effectLst>
                <a:latin typeface="Cambria" panose="02040503050406030204" pitchFamily="18" charset="0"/>
                <a:cs typeface="Arial" panose="020B0604020202020204" pitchFamily="34" charset="0"/>
              </a:rPr>
              <a:t>значної кількості відомих </a:t>
            </a:r>
            <a:r>
              <a:rPr lang="en-US" sz="1600" b="1" kern="0" dirty="0" smtClean="0">
                <a:solidFill>
                  <a:srgbClr val="C00000"/>
                </a:solidFill>
                <a:effectLst>
                  <a:glow rad="63500">
                    <a:schemeClr val="accent6">
                      <a:satMod val="175000"/>
                      <a:alpha val="40000"/>
                    </a:schemeClr>
                  </a:glow>
                </a:effectLst>
                <a:latin typeface="Cambria" panose="02040503050406030204" pitchFamily="18" charset="0"/>
                <a:cs typeface="Arial" panose="020B0604020202020204" pitchFamily="34" charset="0"/>
              </a:rPr>
              <a:t>PEP</a:t>
            </a:r>
            <a:r>
              <a:rPr lang="ru-RU" sz="1600" kern="0" dirty="0">
                <a:latin typeface="Cambria" panose="02040503050406030204" pitchFamily="18" charset="0"/>
                <a:cs typeface="Arial" panose="020B0604020202020204" pitchFamily="34" charset="0"/>
              </a:rPr>
              <a:t>, </a:t>
            </a:r>
            <a:r>
              <a:rPr lang="ru-RU" sz="1600" kern="0" dirty="0" err="1">
                <a:latin typeface="Cambria" panose="02040503050406030204" pitchFamily="18" charset="0"/>
                <a:cs typeface="Arial" panose="020B0604020202020204" pitchFamily="34" charset="0"/>
              </a:rPr>
              <a:t>що</a:t>
            </a:r>
            <a:r>
              <a:rPr lang="ru-RU" sz="1600" kern="0" dirty="0">
                <a:latin typeface="Cambria" panose="02040503050406030204" pitchFamily="18" charset="0"/>
                <a:cs typeface="Arial" panose="020B0604020202020204" pitchFamily="34" charset="0"/>
              </a:rPr>
              <a:t> </a:t>
            </a:r>
            <a:r>
              <a:rPr lang="ru-RU" sz="1600" kern="0" dirty="0" err="1">
                <a:latin typeface="Cambria" panose="02040503050406030204" pitchFamily="18" charset="0"/>
                <a:cs typeface="Arial" panose="020B0604020202020204" pitchFamily="34" charset="0"/>
              </a:rPr>
              <a:t>св</a:t>
            </a:r>
            <a:r>
              <a:rPr lang="uk-UA" sz="1600" kern="0" dirty="0">
                <a:latin typeface="Cambria" panose="02040503050406030204" pitchFamily="18" charset="0"/>
                <a:cs typeface="Arial" panose="020B0604020202020204" pitchFamily="34" charset="0"/>
              </a:rPr>
              <a:t>і</a:t>
            </a:r>
            <a:r>
              <a:rPr lang="ru-RU" sz="1600" kern="0" dirty="0" err="1">
                <a:latin typeface="Cambria" panose="02040503050406030204" pitchFamily="18" charset="0"/>
                <a:cs typeface="Arial" panose="020B0604020202020204" pitchFamily="34" charset="0"/>
              </a:rPr>
              <a:t>дчить</a:t>
            </a:r>
            <a:r>
              <a:rPr lang="ru-RU" sz="1600" kern="0" dirty="0">
                <a:latin typeface="Cambria" panose="02040503050406030204" pitchFamily="18" charset="0"/>
                <a:cs typeface="Arial" panose="020B0604020202020204" pitchFamily="34" charset="0"/>
              </a:rPr>
              <a:t> про </a:t>
            </a:r>
            <a:r>
              <a:rPr lang="ru-RU" sz="1600" kern="0" dirty="0" err="1" smtClean="0">
                <a:latin typeface="Cambria" panose="02040503050406030204" pitchFamily="18" charset="0"/>
                <a:cs typeface="Arial" panose="020B0604020202020204" pitchFamily="34" charset="0"/>
              </a:rPr>
              <a:t>неефективність</a:t>
            </a:r>
            <a:r>
              <a:rPr lang="ru-RU" sz="1600" kern="0" dirty="0" smtClean="0">
                <a:latin typeface="Cambria" panose="02040503050406030204" pitchFamily="18" charset="0"/>
                <a:cs typeface="Arial" panose="020B0604020202020204" pitchFamily="34" charset="0"/>
              </a:rPr>
              <a:t> </a:t>
            </a:r>
            <a:r>
              <a:rPr lang="ru-RU" sz="1600" kern="0" dirty="0" err="1" smtClean="0">
                <a:latin typeface="Cambria" panose="02040503050406030204" pitchFamily="18" charset="0"/>
                <a:cs typeface="Arial" panose="020B0604020202020204" pitchFamily="34" charset="0"/>
              </a:rPr>
              <a:t>внутрішньобанківської</a:t>
            </a:r>
            <a:r>
              <a:rPr lang="ru-RU" sz="1600" kern="0" dirty="0" smtClean="0">
                <a:latin typeface="Cambria" panose="02040503050406030204" pitchFamily="18" charset="0"/>
                <a:cs typeface="Arial" panose="020B0604020202020204" pitchFamily="34" charset="0"/>
              </a:rPr>
              <a:t>  </a:t>
            </a:r>
            <a:r>
              <a:rPr lang="ru-RU" sz="1600" kern="0" dirty="0" err="1" smtClean="0">
                <a:latin typeface="Cambria" panose="02040503050406030204" pitchFamily="18" charset="0"/>
                <a:cs typeface="Arial" panose="020B0604020202020204" pitchFamily="34" charset="0"/>
              </a:rPr>
              <a:t>системи</a:t>
            </a:r>
            <a:r>
              <a:rPr lang="ru-RU" sz="1600" kern="0" dirty="0" smtClean="0">
                <a:latin typeface="Cambria" panose="02040503050406030204" pitchFamily="18" charset="0"/>
                <a:cs typeface="Arial" panose="020B0604020202020204" pitchFamily="34" charset="0"/>
              </a:rPr>
              <a:t> </a:t>
            </a:r>
            <a:r>
              <a:rPr lang="ru-RU" sz="1600" kern="0" dirty="0" err="1" smtClean="0">
                <a:latin typeface="Cambria" panose="02040503050406030204" pitchFamily="18" charset="0"/>
                <a:cs typeface="Arial" panose="020B0604020202020204" pitchFamily="34" charset="0"/>
              </a:rPr>
              <a:t>запобігання</a:t>
            </a:r>
            <a:r>
              <a:rPr lang="ru-RU" sz="1600" kern="0" dirty="0" smtClean="0">
                <a:latin typeface="Cambria" panose="02040503050406030204" pitchFamily="18" charset="0"/>
                <a:cs typeface="Arial" panose="020B0604020202020204" pitchFamily="34" charset="0"/>
              </a:rPr>
              <a:t> </a:t>
            </a:r>
            <a:r>
              <a:rPr lang="ru-RU" sz="1600" kern="0" dirty="0" err="1" smtClean="0">
                <a:latin typeface="Cambria" panose="02040503050406030204" pitchFamily="18" charset="0"/>
                <a:cs typeface="Arial" panose="020B0604020202020204" pitchFamily="34" charset="0"/>
              </a:rPr>
              <a:t>легалізації</a:t>
            </a:r>
            <a:r>
              <a:rPr lang="ru-RU" sz="1600" kern="0" dirty="0" smtClean="0">
                <a:latin typeface="Cambria" panose="02040503050406030204" pitchFamily="18" charset="0"/>
                <a:cs typeface="Arial" panose="020B0604020202020204" pitchFamily="34" charset="0"/>
              </a:rPr>
              <a:t> </a:t>
            </a:r>
            <a:r>
              <a:rPr lang="ru-RU" sz="1600" kern="0" dirty="0" err="1" smtClean="0">
                <a:latin typeface="Cambria" panose="02040503050406030204" pitchFamily="18" charset="0"/>
                <a:cs typeface="Arial" panose="020B0604020202020204" pitchFamily="34" charset="0"/>
              </a:rPr>
              <a:t>кримінальних</a:t>
            </a:r>
            <a:r>
              <a:rPr lang="ru-RU" sz="1600" kern="0" dirty="0" smtClean="0">
                <a:latin typeface="Cambria" panose="02040503050406030204" pitchFamily="18" charset="0"/>
                <a:cs typeface="Arial" panose="020B0604020202020204" pitchFamily="34" charset="0"/>
              </a:rPr>
              <a:t> </a:t>
            </a:r>
            <a:r>
              <a:rPr lang="ru-RU" sz="1600" kern="0" dirty="0" err="1" smtClean="0">
                <a:latin typeface="Cambria" panose="02040503050406030204" pitchFamily="18" charset="0"/>
                <a:cs typeface="Arial" panose="020B0604020202020204" pitchFamily="34" charset="0"/>
              </a:rPr>
              <a:t>доходів</a:t>
            </a:r>
            <a:r>
              <a:rPr lang="ru-RU" sz="1600" kern="0" dirty="0" smtClean="0">
                <a:latin typeface="Cambria" panose="02040503050406030204" pitchFamily="18" charset="0"/>
                <a:cs typeface="Arial" panose="020B0604020202020204" pitchFamily="34" charset="0"/>
              </a:rPr>
              <a:t>/ </a:t>
            </a:r>
            <a:r>
              <a:rPr lang="ru-RU" sz="1600" kern="0" dirty="0" err="1" smtClean="0">
                <a:latin typeface="Cambria" panose="02040503050406030204" pitchFamily="18" charset="0"/>
                <a:cs typeface="Arial" panose="020B0604020202020204" pitchFamily="34" charset="0"/>
              </a:rPr>
              <a:t>фінансуванню</a:t>
            </a:r>
            <a:r>
              <a:rPr lang="ru-RU" sz="1600" kern="0" dirty="0" smtClean="0">
                <a:latin typeface="Cambria" panose="02040503050406030204" pitchFamily="18" charset="0"/>
                <a:cs typeface="Arial" panose="020B0604020202020204" pitchFamily="34" charset="0"/>
              </a:rPr>
              <a:t> </a:t>
            </a:r>
            <a:r>
              <a:rPr lang="ru-RU" sz="1600" kern="0" dirty="0" err="1" smtClean="0">
                <a:latin typeface="Cambria" panose="02040503050406030204" pitchFamily="18" charset="0"/>
                <a:cs typeface="Arial" panose="020B0604020202020204" pitchFamily="34" charset="0"/>
              </a:rPr>
              <a:t>тероризму</a:t>
            </a:r>
            <a:endParaRPr lang="uk-UA" sz="1600" kern="0" dirty="0">
              <a:latin typeface="Cambria" panose="02040503050406030204" pitchFamily="18" charset="0"/>
              <a:cs typeface="Arial" panose="020B0604020202020204" pitchFamily="34" charset="0"/>
            </a:endParaRPr>
          </a:p>
        </p:txBody>
      </p:sp>
      <p:pic>
        <p:nvPicPr>
          <p:cNvPr id="2" name="Рисунок 1"/>
          <p:cNvPicPr>
            <a:picLocks noChangeAspect="1"/>
          </p:cNvPicPr>
          <p:nvPr/>
        </p:nvPicPr>
        <p:blipFill>
          <a:blip r:embed="rId3"/>
          <a:stretch>
            <a:fillRect/>
          </a:stretch>
        </p:blipFill>
        <p:spPr>
          <a:xfrm>
            <a:off x="2159884" y="2721053"/>
            <a:ext cx="878948" cy="609593"/>
          </a:xfrm>
          <a:prstGeom prst="rect">
            <a:avLst/>
          </a:prstGeom>
        </p:spPr>
      </p:pic>
      <p:pic>
        <p:nvPicPr>
          <p:cNvPr id="8" name="Рисунок 7"/>
          <p:cNvPicPr>
            <a:picLocks noChangeAspect="1"/>
          </p:cNvPicPr>
          <p:nvPr/>
        </p:nvPicPr>
        <p:blipFill>
          <a:blip r:embed="rId4"/>
          <a:stretch>
            <a:fillRect/>
          </a:stretch>
        </p:blipFill>
        <p:spPr>
          <a:xfrm>
            <a:off x="6353557" y="2638955"/>
            <a:ext cx="963897" cy="641253"/>
          </a:xfrm>
          <a:prstGeom prst="rect">
            <a:avLst/>
          </a:prstGeom>
        </p:spPr>
      </p:pic>
      <p:pic>
        <p:nvPicPr>
          <p:cNvPr id="9" name="Рисунок 8"/>
          <p:cNvPicPr>
            <a:picLocks noChangeAspect="1"/>
          </p:cNvPicPr>
          <p:nvPr/>
        </p:nvPicPr>
        <p:blipFill>
          <a:blip r:embed="rId5"/>
          <a:stretch>
            <a:fillRect/>
          </a:stretch>
        </p:blipFill>
        <p:spPr>
          <a:xfrm>
            <a:off x="4041468" y="2655873"/>
            <a:ext cx="1158355" cy="656705"/>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6544" y="4049196"/>
            <a:ext cx="718313" cy="1076202"/>
          </a:xfrm>
          <a:prstGeom prst="rect">
            <a:avLst/>
          </a:prstGeom>
        </p:spPr>
      </p:pic>
      <p:pic>
        <p:nvPicPr>
          <p:cNvPr id="34" name="Рисунок 33"/>
          <p:cNvPicPr>
            <a:picLocks noChangeAspect="1"/>
          </p:cNvPicPr>
          <p:nvPr/>
        </p:nvPicPr>
        <p:blipFill>
          <a:blip r:embed="rId7"/>
          <a:stretch>
            <a:fillRect/>
          </a:stretch>
        </p:blipFill>
        <p:spPr>
          <a:xfrm>
            <a:off x="4875258" y="4469643"/>
            <a:ext cx="466855" cy="335347"/>
          </a:xfrm>
          <a:prstGeom prst="rect">
            <a:avLst/>
          </a:prstGeom>
        </p:spPr>
      </p:pic>
      <p:sp>
        <p:nvSpPr>
          <p:cNvPr id="36" name="Стрілка вправо 35"/>
          <p:cNvSpPr/>
          <p:nvPr/>
        </p:nvSpPr>
        <p:spPr bwMode="auto">
          <a:xfrm>
            <a:off x="2757993" y="4469643"/>
            <a:ext cx="252634" cy="447675"/>
          </a:xfrm>
          <a:prstGeom prst="rightArrow">
            <a:avLst/>
          </a:prstGeom>
          <a:noFill/>
          <a:ln w="952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
        <p:nvSpPr>
          <p:cNvPr id="47" name="Стрілка вправо 46"/>
          <p:cNvSpPr/>
          <p:nvPr/>
        </p:nvSpPr>
        <p:spPr bwMode="auto">
          <a:xfrm>
            <a:off x="4520074" y="4273685"/>
            <a:ext cx="184874" cy="447675"/>
          </a:xfrm>
          <a:prstGeom prst="rightArrow">
            <a:avLst/>
          </a:prstGeom>
          <a:noFill/>
          <a:ln w="952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
        <p:nvSpPr>
          <p:cNvPr id="38" name="Округлений прямокутник 37"/>
          <p:cNvSpPr/>
          <p:nvPr/>
        </p:nvSpPr>
        <p:spPr bwMode="auto">
          <a:xfrm>
            <a:off x="3175350" y="3987544"/>
            <a:ext cx="921753" cy="902803"/>
          </a:xfrm>
          <a:prstGeom prst="roundRect">
            <a:avLst/>
          </a:prstGeom>
          <a:no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pic>
        <p:nvPicPr>
          <p:cNvPr id="39" name="Рисунок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284" y="4207353"/>
            <a:ext cx="875475" cy="686911"/>
          </a:xfrm>
          <a:prstGeom prst="rect">
            <a:avLst/>
          </a:prstGeom>
        </p:spPr>
      </p:pic>
      <p:sp>
        <p:nvSpPr>
          <p:cNvPr id="42" name="TextBox 41"/>
          <p:cNvSpPr txBox="1"/>
          <p:nvPr/>
        </p:nvSpPr>
        <p:spPr>
          <a:xfrm>
            <a:off x="4970320" y="4151545"/>
            <a:ext cx="969047" cy="369332"/>
          </a:xfrm>
          <a:prstGeom prst="rect">
            <a:avLst/>
          </a:prstGeom>
          <a:noFill/>
        </p:spPr>
        <p:txBody>
          <a:bodyPr wrap="square" rtlCol="0">
            <a:spAutoFit/>
          </a:bodyPr>
          <a:lstStyle/>
          <a:p>
            <a:r>
              <a:rPr lang="en-US" b="1" dirty="0" smtClean="0"/>
              <a:t>PEP</a:t>
            </a:r>
            <a:r>
              <a:rPr lang="ru-RU" b="1" dirty="0" smtClean="0"/>
              <a:t> ?</a:t>
            </a:r>
            <a:endParaRPr lang="uk-UA" b="1" dirty="0"/>
          </a:p>
        </p:txBody>
      </p:sp>
      <p:sp>
        <p:nvSpPr>
          <p:cNvPr id="51" name="Овальна виноска 50"/>
          <p:cNvSpPr/>
          <p:nvPr/>
        </p:nvSpPr>
        <p:spPr bwMode="auto">
          <a:xfrm flipH="1">
            <a:off x="627344" y="3847327"/>
            <a:ext cx="831575" cy="1136091"/>
          </a:xfrm>
          <a:prstGeom prst="wedgeEllipseCallout">
            <a:avLst>
              <a:gd name="adj1" fmla="val -131265"/>
              <a:gd name="adj2" fmla="val 37459"/>
            </a:avLst>
          </a:prstGeom>
          <a:noFill/>
          <a:ln w="952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pic>
        <p:nvPicPr>
          <p:cNvPr id="56" name="Рисунок 55"/>
          <p:cNvPicPr>
            <a:picLocks noChangeAspect="1"/>
          </p:cNvPicPr>
          <p:nvPr/>
        </p:nvPicPr>
        <p:blipFill>
          <a:blip r:embed="rId9"/>
          <a:stretch>
            <a:fillRect/>
          </a:stretch>
        </p:blipFill>
        <p:spPr>
          <a:xfrm rot="297563">
            <a:off x="5439784" y="3778048"/>
            <a:ext cx="1131498" cy="414062"/>
          </a:xfrm>
          <a:prstGeom prst="rect">
            <a:avLst/>
          </a:prstGeom>
        </p:spPr>
      </p:pic>
      <p:pic>
        <p:nvPicPr>
          <p:cNvPr id="58" name="Рисунок 57"/>
          <p:cNvPicPr>
            <a:picLocks noChangeAspect="1"/>
          </p:cNvPicPr>
          <p:nvPr/>
        </p:nvPicPr>
        <p:blipFill>
          <a:blip r:embed="rId10"/>
          <a:stretch>
            <a:fillRect/>
          </a:stretch>
        </p:blipFill>
        <p:spPr>
          <a:xfrm>
            <a:off x="6898208" y="3804748"/>
            <a:ext cx="718498" cy="711906"/>
          </a:xfrm>
          <a:prstGeom prst="rect">
            <a:avLst/>
          </a:prstGeom>
        </p:spPr>
      </p:pic>
      <p:pic>
        <p:nvPicPr>
          <p:cNvPr id="59" name="Рисунок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56871" y="4038516"/>
            <a:ext cx="840232" cy="840232"/>
          </a:xfrm>
          <a:prstGeom prst="rect">
            <a:avLst/>
          </a:prstGeom>
        </p:spPr>
      </p:pic>
      <p:cxnSp>
        <p:nvCxnSpPr>
          <p:cNvPr id="3076" name="Пряма сполучна лінія 3075"/>
          <p:cNvCxnSpPr/>
          <p:nvPr/>
        </p:nvCxnSpPr>
        <p:spPr bwMode="auto">
          <a:xfrm flipH="1">
            <a:off x="4468459" y="4136676"/>
            <a:ext cx="2314465" cy="34189"/>
          </a:xfrm>
          <a:prstGeom prst="line">
            <a:avLst/>
          </a:prstGeom>
          <a:solidFill>
            <a:schemeClr val="accent1"/>
          </a:solidFill>
          <a:ln w="28575" cap="flat" cmpd="sng" algn="ctr">
            <a:solidFill>
              <a:schemeClr val="bg1">
                <a:lumMod val="50000"/>
              </a:schemeClr>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8" name="Пряма зі стрілкою 3077"/>
          <p:cNvCxnSpPr/>
          <p:nvPr/>
        </p:nvCxnSpPr>
        <p:spPr bwMode="auto">
          <a:xfrm flipH="1">
            <a:off x="4117194" y="4170865"/>
            <a:ext cx="402880" cy="195995"/>
          </a:xfrm>
          <a:prstGeom prst="straightConnector1">
            <a:avLst/>
          </a:prstGeom>
          <a:solidFill>
            <a:schemeClr val="accent1"/>
          </a:solidFill>
          <a:ln w="28575" cap="flat" cmpd="sng" algn="ctr">
            <a:solidFill>
              <a:schemeClr val="bg1">
                <a:lumMod val="50000"/>
              </a:schemeClr>
            </a:solidFill>
            <a:prstDash val="sysDot"/>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5" name="Прямокутний трикутник 24"/>
          <p:cNvSpPr/>
          <p:nvPr/>
        </p:nvSpPr>
        <p:spPr bwMode="auto">
          <a:xfrm rot="16200000">
            <a:off x="7793864" y="5476511"/>
            <a:ext cx="1182097" cy="1518176"/>
          </a:xfrm>
          <a:prstGeom prst="rtTriangle">
            <a:avLst/>
          </a:prstGeom>
          <a:solidFill>
            <a:srgbClr val="339933">
              <a:alpha val="67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1" tIns="45130" rIns="90261" bIns="45130" numCol="1" rtlCol="0" anchor="t" anchorCtr="0" compatLnSpc="1">
            <a:prstTxWarp prst="textNoShape">
              <a:avLst/>
            </a:prstTxWarp>
          </a:bodyPr>
          <a:lstStyle/>
          <a:p>
            <a:pPr defTabSz="860176" eaLnBrk="0" fontAlgn="base" hangingPunct="0">
              <a:spcBef>
                <a:spcPct val="0"/>
              </a:spcBef>
              <a:spcAft>
                <a:spcPct val="0"/>
              </a:spcAft>
            </a:pPr>
            <a:endParaRPr lang="uk-UA" sz="987" u="sng">
              <a:solidFill>
                <a:prstClr val="black"/>
              </a:solidFill>
              <a:latin typeface="Arial" pitchFamily="34" charset="0"/>
              <a:ea typeface="MS PGothic" pitchFamily="34" charset="-128"/>
            </a:endParaRPr>
          </a:p>
        </p:txBody>
      </p:sp>
      <p:sp>
        <p:nvSpPr>
          <p:cNvPr id="26" name="Прямокутний трикутник 25"/>
          <p:cNvSpPr/>
          <p:nvPr/>
        </p:nvSpPr>
        <p:spPr bwMode="auto">
          <a:xfrm>
            <a:off x="11327" y="5288561"/>
            <a:ext cx="1853634" cy="1542325"/>
          </a:xfrm>
          <a:prstGeom prst="rtTriangle">
            <a:avLst/>
          </a:prstGeom>
          <a:solidFill>
            <a:srgbClr val="339933">
              <a:alpha val="67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
        <p:nvSpPr>
          <p:cNvPr id="27" name="Прямокутник 26"/>
          <p:cNvSpPr/>
          <p:nvPr/>
        </p:nvSpPr>
        <p:spPr>
          <a:xfrm rot="19442001">
            <a:off x="7964387" y="6084723"/>
            <a:ext cx="1301646" cy="517706"/>
          </a:xfrm>
          <a:prstGeom prst="rect">
            <a:avLst/>
          </a:prstGeom>
        </p:spPr>
        <p:txBody>
          <a:bodyPr wrap="square">
            <a:spAutoFit/>
          </a:bodyPr>
          <a:lstStyle/>
          <a:p>
            <a:pPr algn="ctr" defTabSz="900494"/>
            <a:r>
              <a:rPr lang="uk-UA" sz="1382" b="1" cap="all" dirty="0" smtClean="0">
                <a:solidFill>
                  <a:prstClr val="black"/>
                </a:solidFill>
                <a:latin typeface="Cambria" panose="02040503050406030204" pitchFamily="18" charset="0"/>
                <a:ea typeface="MS PGothic" pitchFamily="34" charset="-128"/>
              </a:rPr>
              <a:t>Р. 2  </a:t>
            </a:r>
            <a:r>
              <a:rPr lang="en-US" sz="1382" b="1" cap="all" dirty="0">
                <a:solidFill>
                  <a:prstClr val="black"/>
                </a:solidFill>
                <a:latin typeface="Cambria" panose="02040503050406030204" pitchFamily="18" charset="0"/>
                <a:ea typeface="MS PGothic" pitchFamily="34" charset="-128"/>
              </a:rPr>
              <a:t>FATF</a:t>
            </a:r>
            <a:r>
              <a:rPr lang="ru-RU" sz="1382" b="1" cap="all" dirty="0">
                <a:solidFill>
                  <a:prstClr val="black"/>
                </a:solidFill>
                <a:latin typeface="Cambria" panose="02040503050406030204" pitchFamily="18" charset="0"/>
                <a:ea typeface="MS PGothic" pitchFamily="34" charset="-128"/>
              </a:rPr>
              <a:t>:</a:t>
            </a:r>
            <a:r>
              <a:rPr lang="en-US" sz="1382" b="1" cap="all" dirty="0">
                <a:solidFill>
                  <a:prstClr val="black"/>
                </a:solidFill>
                <a:latin typeface="Cambria" panose="02040503050406030204" pitchFamily="18" charset="0"/>
                <a:ea typeface="MS PGothic" pitchFamily="34" charset="-128"/>
              </a:rPr>
              <a:t> </a:t>
            </a:r>
          </a:p>
          <a:p>
            <a:pPr algn="ctr" defTabSz="900494"/>
            <a:r>
              <a:rPr lang="uk-UA" sz="1382" b="1" cap="all" dirty="0">
                <a:solidFill>
                  <a:prstClr val="black"/>
                </a:solidFill>
                <a:latin typeface="Cambria" panose="02040503050406030204" pitchFamily="18" charset="0"/>
                <a:ea typeface="MS PGothic" pitchFamily="34" charset="-128"/>
              </a:rPr>
              <a:t>ВИКОНАНО</a:t>
            </a:r>
            <a:r>
              <a:rPr lang="en-US" sz="1382" b="1" cap="all" dirty="0">
                <a:solidFill>
                  <a:prstClr val="black"/>
                </a:solidFill>
                <a:latin typeface="Cambria" panose="02040503050406030204" pitchFamily="18" charset="0"/>
                <a:ea typeface="MS PGothic" pitchFamily="34" charset="-128"/>
              </a:rPr>
              <a:t>! </a:t>
            </a:r>
            <a:r>
              <a:rPr lang="ru-RU" sz="1382" b="1" cap="all" dirty="0">
                <a:solidFill>
                  <a:prstClr val="black"/>
                </a:solidFill>
                <a:latin typeface="Cambria-Bold"/>
                <a:ea typeface="MS PGothic" pitchFamily="34" charset="-128"/>
              </a:rPr>
              <a:t> </a:t>
            </a:r>
            <a:endParaRPr lang="uk-UA" sz="1382" b="1" dirty="0">
              <a:solidFill>
                <a:prstClr val="black"/>
              </a:solidFill>
              <a:latin typeface="Cambria-Bold"/>
              <a:ea typeface="MS PGothic" pitchFamily="34" charset="-128"/>
            </a:endParaRPr>
          </a:p>
        </p:txBody>
      </p:sp>
      <p:sp>
        <p:nvSpPr>
          <p:cNvPr id="28" name="Прямокутник 27"/>
          <p:cNvSpPr/>
          <p:nvPr/>
        </p:nvSpPr>
        <p:spPr>
          <a:xfrm rot="2525233">
            <a:off x="-76980" y="5880001"/>
            <a:ext cx="1441547" cy="738664"/>
          </a:xfrm>
          <a:prstGeom prst="rect">
            <a:avLst/>
          </a:prstGeom>
        </p:spPr>
        <p:txBody>
          <a:bodyPr wrap="square">
            <a:spAutoFit/>
          </a:bodyPr>
          <a:lstStyle/>
          <a:p>
            <a:pPr algn="ctr"/>
            <a:r>
              <a:rPr lang="uk-UA" sz="1400" b="1" cap="all" dirty="0">
                <a:solidFill>
                  <a:prstClr val="black"/>
                </a:solidFill>
                <a:latin typeface="Cambria" panose="02040503050406030204" pitchFamily="18" charset="0"/>
                <a:ea typeface="MS PGothic" pitchFamily="34" charset="-128"/>
              </a:rPr>
              <a:t>Р. </a:t>
            </a:r>
            <a:r>
              <a:rPr lang="uk-UA" sz="1400" b="1" cap="all" dirty="0" smtClean="0">
                <a:solidFill>
                  <a:prstClr val="black"/>
                </a:solidFill>
                <a:latin typeface="Cambria" panose="02040503050406030204" pitchFamily="18" charset="0"/>
                <a:ea typeface="MS PGothic" pitchFamily="34" charset="-128"/>
              </a:rPr>
              <a:t>12  </a:t>
            </a:r>
            <a:r>
              <a:rPr lang="en-US" sz="1400" b="1" cap="all" dirty="0">
                <a:solidFill>
                  <a:prstClr val="black"/>
                </a:solidFill>
                <a:latin typeface="Cambria" panose="02040503050406030204" pitchFamily="18" charset="0"/>
                <a:ea typeface="MS PGothic" pitchFamily="34" charset="-128"/>
              </a:rPr>
              <a:t>FATF </a:t>
            </a:r>
            <a:endParaRPr lang="uk-UA" sz="1400" b="1" cap="all" dirty="0" smtClean="0">
              <a:solidFill>
                <a:prstClr val="black"/>
              </a:solidFill>
              <a:latin typeface="Cambria" panose="02040503050406030204" pitchFamily="18" charset="0"/>
              <a:ea typeface="MS PGothic" pitchFamily="34" charset="-128"/>
            </a:endParaRPr>
          </a:p>
          <a:p>
            <a:pPr algn="ctr"/>
            <a:r>
              <a:rPr lang="uk-UA" sz="1400" b="1" cap="all" dirty="0">
                <a:solidFill>
                  <a:prstClr val="black"/>
                </a:solidFill>
                <a:latin typeface="Cambria" panose="02040503050406030204" pitchFamily="18" charset="0"/>
                <a:ea typeface="MS PGothic" pitchFamily="34" charset="-128"/>
              </a:rPr>
              <a:t>Р. </a:t>
            </a:r>
            <a:r>
              <a:rPr lang="uk-UA" sz="1400" b="1" cap="all" dirty="0" smtClean="0">
                <a:solidFill>
                  <a:prstClr val="black"/>
                </a:solidFill>
                <a:latin typeface="Cambria" panose="02040503050406030204" pitchFamily="18" charset="0"/>
                <a:ea typeface="MS PGothic" pitchFamily="34" charset="-128"/>
              </a:rPr>
              <a:t>24  </a:t>
            </a:r>
            <a:r>
              <a:rPr lang="en-US" sz="1400" b="1" cap="all" dirty="0">
                <a:solidFill>
                  <a:prstClr val="black"/>
                </a:solidFill>
                <a:latin typeface="Cambria" panose="02040503050406030204" pitchFamily="18" charset="0"/>
                <a:ea typeface="MS PGothic" pitchFamily="34" charset="-128"/>
              </a:rPr>
              <a:t>FATF </a:t>
            </a:r>
            <a:r>
              <a:rPr lang="ru-RU" sz="1400" b="1" cap="all" dirty="0" smtClean="0">
                <a:latin typeface="Cambria" panose="02040503050406030204" pitchFamily="18" charset="0"/>
              </a:rPr>
              <a:t>:</a:t>
            </a:r>
            <a:r>
              <a:rPr lang="en-US" sz="1400" b="1" cap="all" dirty="0" smtClean="0">
                <a:latin typeface="Cambria" panose="02040503050406030204" pitchFamily="18" charset="0"/>
              </a:rPr>
              <a:t> </a:t>
            </a:r>
          </a:p>
          <a:p>
            <a:pPr algn="ctr"/>
            <a:r>
              <a:rPr lang="uk-UA" sz="1400" b="1" cap="all" dirty="0" smtClean="0">
                <a:latin typeface="Cambria" panose="02040503050406030204" pitchFamily="18" charset="0"/>
              </a:rPr>
              <a:t>виконано</a:t>
            </a:r>
            <a:r>
              <a:rPr lang="en-US" sz="1400" b="1" cap="all" dirty="0" smtClean="0">
                <a:latin typeface="Cambria" panose="02040503050406030204" pitchFamily="18" charset="0"/>
              </a:rPr>
              <a:t>! </a:t>
            </a:r>
            <a:r>
              <a:rPr lang="ru-RU" sz="1400" b="1" cap="all" dirty="0" smtClean="0">
                <a:latin typeface="Cambria-Bold"/>
              </a:rPr>
              <a:t> </a:t>
            </a:r>
            <a:endParaRPr lang="uk-UA" sz="1400" b="1" dirty="0">
              <a:latin typeface="Cambria-Bold"/>
            </a:endParaRPr>
          </a:p>
        </p:txBody>
      </p:sp>
      <p:sp>
        <p:nvSpPr>
          <p:cNvPr id="32" name="Місце для вмісту 2"/>
          <p:cNvSpPr txBox="1">
            <a:spLocks/>
          </p:cNvSpPr>
          <p:nvPr/>
        </p:nvSpPr>
        <p:spPr bwMode="auto">
          <a:xfrm>
            <a:off x="323885" y="5087447"/>
            <a:ext cx="8714910" cy="7073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1270" indent="-181270" algn="l" defTabSz="912364" rtl="0" eaLnBrk="0" fontAlgn="base" hangingPunct="0">
              <a:spcBef>
                <a:spcPct val="20000"/>
              </a:spcBef>
              <a:spcAft>
                <a:spcPct val="0"/>
              </a:spcAft>
              <a:buClr>
                <a:srgbClr val="007236"/>
              </a:buClr>
              <a:buFont typeface="Wingdings" pitchFamily="2" charset="2"/>
              <a:buChar char="n"/>
              <a:defRPr sz="1500">
                <a:solidFill>
                  <a:schemeClr val="tx1"/>
                </a:solidFill>
                <a:latin typeface="+mn-lt"/>
                <a:ea typeface="+mn-ea"/>
                <a:cs typeface="+mn-cs"/>
              </a:defRPr>
            </a:lvl1pPr>
            <a:lvl2pPr marL="539329" indent="-179778"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2pPr>
            <a:lvl3pPr marL="900383" indent="-179778"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3pPr>
            <a:lvl4pPr marL="1256942" indent="-175280"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4pPr>
            <a:lvl5pPr marL="1617992" indent="-181270"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5pPr>
            <a:lvl6pPr marL="2049456"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6pPr>
            <a:lvl7pPr marL="2480922"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7pPr>
            <a:lvl8pPr marL="2912387"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8pPr>
            <a:lvl9pPr marL="3343857"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9pPr>
          </a:lstStyle>
          <a:p>
            <a:pPr marL="447675" indent="-447675">
              <a:buFont typeface="Wingdings" panose="05000000000000000000" pitchFamily="2" charset="2"/>
              <a:buChar char="Ø"/>
            </a:pPr>
            <a:r>
              <a:rPr lang="en-US" sz="1600" b="1" kern="0" cap="all" dirty="0" smtClean="0">
                <a:latin typeface="Cambria" panose="02040503050406030204" pitchFamily="18" charset="0"/>
                <a:cs typeface="Arial" panose="020B0604020202020204" pitchFamily="34" charset="0"/>
              </a:rPr>
              <a:t>UBO </a:t>
            </a:r>
            <a:r>
              <a:rPr lang="uk-UA" sz="1600" kern="0" dirty="0" smtClean="0">
                <a:latin typeface="Cambria" panose="02040503050406030204" pitchFamily="18" charset="0"/>
                <a:cs typeface="Arial" panose="020B0604020202020204" pitchFamily="34" charset="0"/>
              </a:rPr>
              <a:t>– </a:t>
            </a:r>
            <a:r>
              <a:rPr lang="uk-UA" sz="1600" kern="0" dirty="0">
                <a:latin typeface="Cambria" panose="02040503050406030204" pitchFamily="18" charset="0"/>
                <a:cs typeface="Arial" panose="020B0604020202020204" pitchFamily="34" charset="0"/>
              </a:rPr>
              <a:t>за невиконання вимог щодо </a:t>
            </a:r>
            <a:r>
              <a:rPr lang="ru-RU" sz="1600" b="1" kern="0" dirty="0">
                <a:solidFill>
                  <a:srgbClr val="C00000"/>
                </a:solidFill>
                <a:effectLst>
                  <a:glow rad="63500">
                    <a:schemeClr val="accent6">
                      <a:satMod val="175000"/>
                      <a:alpha val="40000"/>
                    </a:schemeClr>
                  </a:glow>
                </a:effectLst>
                <a:latin typeface="Cambria" panose="02040503050406030204" pitchFamily="18" charset="0"/>
                <a:cs typeface="Arial" panose="020B0604020202020204" pitchFamily="34" charset="0"/>
              </a:rPr>
              <a:t>встановлення кінцевих бенефіціарних власників </a:t>
            </a:r>
            <a:r>
              <a:rPr lang="ru-RU" sz="1600" kern="0" dirty="0" err="1" smtClean="0">
                <a:latin typeface="Cambria" panose="02040503050406030204" pitchFamily="18" charset="0"/>
                <a:cs typeface="Arial" panose="020B0604020202020204" pitchFamily="34" charset="0"/>
              </a:rPr>
              <a:t>клієнтів</a:t>
            </a:r>
            <a:endParaRPr lang="uk-UA" sz="1600" kern="0" dirty="0">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233098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11560" y="2636912"/>
            <a:ext cx="7671521" cy="1008112"/>
          </a:xfrm>
        </p:spPr>
        <p:txBody>
          <a:bodyPr/>
          <a:lstStyle/>
          <a:p>
            <a:pPr marL="0" indent="0" algn="ctr">
              <a:buNone/>
            </a:pPr>
            <a:r>
              <a:rPr lang="uk-UA" sz="2400" b="1" cap="all" dirty="0" smtClean="0">
                <a:latin typeface="+mj-lt"/>
                <a:cs typeface="Arial" panose="020B0604020202020204" pitchFamily="34" charset="0"/>
              </a:rPr>
              <a:t>Приклади схем використання послуг банку з протиправною метою</a:t>
            </a:r>
            <a:endParaRPr lang="uk-UA" sz="2000" cap="all" dirty="0" smtClean="0">
              <a:latin typeface="+mj-lt"/>
              <a:cs typeface="Arial" panose="020B0604020202020204" pitchFamily="34" charset="0"/>
            </a:endParaRPr>
          </a:p>
        </p:txBody>
      </p:sp>
      <p:sp>
        <p:nvSpPr>
          <p:cNvPr id="4" name="Місце для номера слайда 3"/>
          <p:cNvSpPr>
            <a:spLocks noGrp="1"/>
          </p:cNvSpPr>
          <p:nvPr>
            <p:ph type="sldNum" sz="quarter" idx="10"/>
          </p:nvPr>
        </p:nvSpPr>
        <p:spPr/>
        <p:txBody>
          <a:bodyPr/>
          <a:lstStyle/>
          <a:p>
            <a:pPr>
              <a:defRPr/>
            </a:pPr>
            <a:fld id="{CC96D23F-4230-4315-AA9F-B31F5338F8EB}" type="slidenum">
              <a:rPr lang="uk-UA" smtClean="0"/>
              <a:pPr>
                <a:defRPr/>
              </a:pPr>
              <a:t>11</a:t>
            </a:fld>
            <a:endParaRPr lang="uk-UA"/>
          </a:p>
        </p:txBody>
      </p:sp>
      <p:sp>
        <p:nvSpPr>
          <p:cNvPr id="6" name="Заголовок 1"/>
          <p:cNvSpPr>
            <a:spLocks noGrp="1"/>
          </p:cNvSpPr>
          <p:nvPr>
            <p:ph type="title"/>
          </p:nvPr>
        </p:nvSpPr>
        <p:spPr/>
        <p:txBody>
          <a:bodyPr/>
          <a:lstStyle/>
          <a:p>
            <a:pPr algn="ctr"/>
            <a:r>
              <a:rPr lang="uk-UA" sz="1600" i="1" dirty="0" smtClean="0">
                <a:solidFill>
                  <a:srgbClr val="9BBB59">
                    <a:lumMod val="50000"/>
                  </a:srgbClr>
                </a:solidFill>
              </a:rPr>
              <a:t/>
            </a:r>
            <a:br>
              <a:rPr lang="uk-UA" sz="1600" i="1" dirty="0" smtClean="0">
                <a:solidFill>
                  <a:srgbClr val="9BBB59">
                    <a:lumMod val="50000"/>
                  </a:srgbClr>
                </a:solidFill>
              </a:rPr>
            </a:br>
            <a:r>
              <a:rPr lang="uk-UA" sz="1600" i="1" dirty="0" smtClean="0">
                <a:solidFill>
                  <a:srgbClr val="9BBB59">
                    <a:lumMod val="50000"/>
                  </a:srgbClr>
                </a:solidFill>
              </a:rPr>
              <a:t/>
            </a:r>
            <a:br>
              <a:rPr lang="uk-UA" sz="1600" i="1" dirty="0" smtClean="0">
                <a:solidFill>
                  <a:srgbClr val="9BBB59">
                    <a:lumMod val="50000"/>
                  </a:srgbClr>
                </a:solidFill>
              </a:rPr>
            </a:br>
            <a:r>
              <a:rPr lang="uk-UA" sz="2400" i="1" dirty="0" smtClean="0">
                <a:solidFill>
                  <a:srgbClr val="9BBB59">
                    <a:lumMod val="50000"/>
                  </a:srgbClr>
                </a:solidFill>
              </a:rPr>
              <a:t> </a:t>
            </a:r>
            <a:endParaRPr lang="ru-RU" sz="2400" dirty="0"/>
          </a:p>
        </p:txBody>
      </p:sp>
      <p:sp>
        <p:nvSpPr>
          <p:cNvPr id="5" name="Прямокутник 4"/>
          <p:cNvSpPr/>
          <p:nvPr/>
        </p:nvSpPr>
        <p:spPr bwMode="auto">
          <a:xfrm>
            <a:off x="107504" y="764704"/>
            <a:ext cx="792088" cy="5040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pic>
        <p:nvPicPr>
          <p:cNvPr id="7" name="Рисунок 6"/>
          <p:cNvPicPr>
            <a:picLocks noChangeAspect="1"/>
          </p:cNvPicPr>
          <p:nvPr/>
        </p:nvPicPr>
        <p:blipFill>
          <a:blip r:embed="rId2"/>
          <a:stretch>
            <a:fillRect/>
          </a:stretch>
        </p:blipFill>
        <p:spPr>
          <a:xfrm>
            <a:off x="0" y="764704"/>
            <a:ext cx="981075" cy="371475"/>
          </a:xfrm>
          <a:prstGeom prst="rect">
            <a:avLst/>
          </a:prstGeom>
        </p:spPr>
      </p:pic>
    </p:spTree>
    <p:extLst>
      <p:ext uri="{BB962C8B-B14F-4D97-AF65-F5344CB8AC3E}">
        <p14:creationId xmlns:p14="http://schemas.microsoft.com/office/powerpoint/2010/main" val="1261079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0"/>
          </p:nvPr>
        </p:nvSpPr>
        <p:spPr/>
        <p:txBody>
          <a:bodyPr/>
          <a:lstStyle/>
          <a:p>
            <a:pPr>
              <a:defRPr/>
            </a:pPr>
            <a:fld id="{CC96D23F-4230-4315-AA9F-B31F5338F8EB}" type="slidenum">
              <a:rPr lang="uk-UA" smtClean="0"/>
              <a:pPr>
                <a:defRPr/>
              </a:pPr>
              <a:t>12</a:t>
            </a:fld>
            <a:endParaRPr lang="uk-UA"/>
          </a:p>
        </p:txBody>
      </p:sp>
      <p:sp>
        <p:nvSpPr>
          <p:cNvPr id="6" name="Заголовок 1"/>
          <p:cNvSpPr>
            <a:spLocks noGrp="1"/>
          </p:cNvSpPr>
          <p:nvPr>
            <p:ph type="title"/>
          </p:nvPr>
        </p:nvSpPr>
        <p:spPr/>
        <p:txBody>
          <a:bodyPr/>
          <a:lstStyle/>
          <a:p>
            <a:pPr algn="ctr"/>
            <a:r>
              <a:rPr lang="uk-UA" sz="1600" i="1" dirty="0" smtClean="0">
                <a:solidFill>
                  <a:srgbClr val="9BBB59">
                    <a:lumMod val="50000"/>
                  </a:srgbClr>
                </a:solidFill>
              </a:rPr>
              <a:t/>
            </a:r>
            <a:br>
              <a:rPr lang="uk-UA" sz="1600" i="1" dirty="0" smtClean="0">
                <a:solidFill>
                  <a:srgbClr val="9BBB59">
                    <a:lumMod val="50000"/>
                  </a:srgbClr>
                </a:solidFill>
              </a:rPr>
            </a:br>
            <a:r>
              <a:rPr lang="uk-UA" sz="1600" i="1" dirty="0" smtClean="0">
                <a:solidFill>
                  <a:srgbClr val="9BBB59">
                    <a:lumMod val="50000"/>
                  </a:srgbClr>
                </a:solidFill>
              </a:rPr>
              <a:t/>
            </a:r>
            <a:br>
              <a:rPr lang="uk-UA" sz="1600" i="1" dirty="0" smtClean="0">
                <a:solidFill>
                  <a:srgbClr val="9BBB59">
                    <a:lumMod val="50000"/>
                  </a:srgbClr>
                </a:solidFill>
              </a:rPr>
            </a:br>
            <a:r>
              <a:rPr lang="uk-UA" sz="2400" i="1" dirty="0" smtClean="0">
                <a:solidFill>
                  <a:srgbClr val="9BBB59">
                    <a:lumMod val="50000"/>
                  </a:srgbClr>
                </a:solidFill>
              </a:rPr>
              <a:t> </a:t>
            </a:r>
            <a:endParaRPr lang="ru-RU" sz="2400" dirty="0"/>
          </a:p>
        </p:txBody>
      </p:sp>
      <p:sp>
        <p:nvSpPr>
          <p:cNvPr id="5" name="Прямокутник 4"/>
          <p:cNvSpPr/>
          <p:nvPr/>
        </p:nvSpPr>
        <p:spPr bwMode="auto">
          <a:xfrm>
            <a:off x="107504" y="764704"/>
            <a:ext cx="792088" cy="5040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pic>
        <p:nvPicPr>
          <p:cNvPr id="7" name="Рисунок 6"/>
          <p:cNvPicPr>
            <a:picLocks noChangeAspect="1"/>
          </p:cNvPicPr>
          <p:nvPr/>
        </p:nvPicPr>
        <p:blipFill>
          <a:blip r:embed="rId2"/>
          <a:stretch>
            <a:fillRect/>
          </a:stretch>
        </p:blipFill>
        <p:spPr>
          <a:xfrm>
            <a:off x="0" y="764704"/>
            <a:ext cx="981075" cy="371475"/>
          </a:xfrm>
          <a:prstGeom prst="rect">
            <a:avLst/>
          </a:prstGeom>
        </p:spPr>
      </p:pic>
      <p:pic>
        <p:nvPicPr>
          <p:cNvPr id="8" name="Рисунок 7"/>
          <p:cNvPicPr>
            <a:picLocks noChangeAspect="1"/>
          </p:cNvPicPr>
          <p:nvPr/>
        </p:nvPicPr>
        <p:blipFill>
          <a:blip r:embed="rId3"/>
          <a:stretch>
            <a:fillRect/>
          </a:stretch>
        </p:blipFill>
        <p:spPr>
          <a:xfrm>
            <a:off x="309016" y="1250372"/>
            <a:ext cx="8730200" cy="4425776"/>
          </a:xfrm>
          <a:prstGeom prst="rect">
            <a:avLst/>
          </a:prstGeom>
        </p:spPr>
      </p:pic>
      <p:sp>
        <p:nvSpPr>
          <p:cNvPr id="9" name="Заголовок 1"/>
          <p:cNvSpPr txBox="1">
            <a:spLocks/>
          </p:cNvSpPr>
          <p:nvPr/>
        </p:nvSpPr>
        <p:spPr bwMode="auto">
          <a:xfrm>
            <a:off x="1110571" y="307950"/>
            <a:ext cx="7671521" cy="5650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defTabSz="912364" rtl="0" eaLnBrk="0" fontAlgn="base" hangingPunct="0">
              <a:spcBef>
                <a:spcPct val="0"/>
              </a:spcBef>
              <a:spcAft>
                <a:spcPct val="0"/>
              </a:spcAft>
              <a:defRPr sz="1900" b="1">
                <a:solidFill>
                  <a:schemeClr val="tx1"/>
                </a:solidFill>
                <a:latin typeface="+mj-lt"/>
                <a:ea typeface="+mj-ea"/>
                <a:cs typeface="+mj-cs"/>
              </a:defRPr>
            </a:lvl1pPr>
            <a:lvl2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2pPr>
            <a:lvl3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3pPr>
            <a:lvl4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4pPr>
            <a:lvl5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5pPr>
            <a:lvl6pPr marL="431466" algn="l" defTabSz="912364" rtl="0" fontAlgn="base">
              <a:spcBef>
                <a:spcPct val="0"/>
              </a:spcBef>
              <a:spcAft>
                <a:spcPct val="0"/>
              </a:spcAft>
              <a:defRPr sz="1900" b="1">
                <a:solidFill>
                  <a:schemeClr val="tx2"/>
                </a:solidFill>
                <a:latin typeface="Arial" pitchFamily="34" charset="0"/>
                <a:ea typeface="MS PGothic" pitchFamily="34" charset="-128"/>
              </a:defRPr>
            </a:lvl6pPr>
            <a:lvl7pPr marL="862929" algn="l" defTabSz="912364" rtl="0" fontAlgn="base">
              <a:spcBef>
                <a:spcPct val="0"/>
              </a:spcBef>
              <a:spcAft>
                <a:spcPct val="0"/>
              </a:spcAft>
              <a:defRPr sz="1900" b="1">
                <a:solidFill>
                  <a:schemeClr val="tx2"/>
                </a:solidFill>
                <a:latin typeface="Arial" pitchFamily="34" charset="0"/>
                <a:ea typeface="MS PGothic" pitchFamily="34" charset="-128"/>
              </a:defRPr>
            </a:lvl7pPr>
            <a:lvl8pPr marL="1294392" algn="l" defTabSz="912364" rtl="0" fontAlgn="base">
              <a:spcBef>
                <a:spcPct val="0"/>
              </a:spcBef>
              <a:spcAft>
                <a:spcPct val="0"/>
              </a:spcAft>
              <a:defRPr sz="1900" b="1">
                <a:solidFill>
                  <a:schemeClr val="tx2"/>
                </a:solidFill>
                <a:latin typeface="Arial" pitchFamily="34" charset="0"/>
                <a:ea typeface="MS PGothic" pitchFamily="34" charset="-128"/>
              </a:defRPr>
            </a:lvl8pPr>
            <a:lvl9pPr marL="1725858" algn="l" defTabSz="912364" rtl="0" fontAlgn="base">
              <a:spcBef>
                <a:spcPct val="0"/>
              </a:spcBef>
              <a:spcAft>
                <a:spcPct val="0"/>
              </a:spcAft>
              <a:defRPr sz="1900" b="1">
                <a:solidFill>
                  <a:schemeClr val="tx2"/>
                </a:solidFill>
                <a:latin typeface="Arial" pitchFamily="34" charset="0"/>
                <a:ea typeface="MS PGothic" pitchFamily="34" charset="-128"/>
              </a:defRPr>
            </a:lvl9pPr>
          </a:lstStyle>
          <a:p>
            <a:r>
              <a:rPr lang="uk-UA" sz="1800" kern="0" cap="all" dirty="0" smtClean="0">
                <a:cs typeface="Arial" panose="020B0604020202020204" pitchFamily="34" charset="0"/>
              </a:rPr>
              <a:t>Приклад 1 </a:t>
            </a:r>
            <a:endParaRPr lang="ru-RU" sz="2400" kern="0" dirty="0"/>
          </a:p>
        </p:txBody>
      </p:sp>
      <p:sp>
        <p:nvSpPr>
          <p:cNvPr id="10" name="Скругленный прямоугольник 63"/>
          <p:cNvSpPr/>
          <p:nvPr/>
        </p:nvSpPr>
        <p:spPr>
          <a:xfrm>
            <a:off x="5258942" y="5514051"/>
            <a:ext cx="3562020" cy="1157576"/>
          </a:xfrm>
          <a:prstGeom prst="roundRect">
            <a:avLst/>
          </a:prstGeom>
          <a:solidFill>
            <a:schemeClr val="accent4">
              <a:lumMod val="40000"/>
              <a:lumOff val="60000"/>
            </a:schemeClr>
          </a:solidFill>
          <a:ln w="127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uk-UA" sz="1350">
              <a:solidFill>
                <a:prstClr val="white"/>
              </a:solidFill>
            </a:endParaRPr>
          </a:p>
        </p:txBody>
      </p:sp>
      <p:sp>
        <p:nvSpPr>
          <p:cNvPr id="11" name="TextBox 10"/>
          <p:cNvSpPr txBox="1"/>
          <p:nvPr/>
        </p:nvSpPr>
        <p:spPr>
          <a:xfrm>
            <a:off x="5347764" y="5517813"/>
            <a:ext cx="3384376" cy="1154162"/>
          </a:xfrm>
          <a:prstGeom prst="rect">
            <a:avLst/>
          </a:prstGeom>
          <a:noFill/>
        </p:spPr>
        <p:txBody>
          <a:bodyPr wrap="square" rtlCol="0">
            <a:spAutoFit/>
          </a:bodyPr>
          <a:lstStyle/>
          <a:p>
            <a:pPr algn="just" defTabSz="685800"/>
            <a:r>
              <a:rPr lang="uk-UA" sz="1200" b="1" i="1" dirty="0" smtClean="0">
                <a:solidFill>
                  <a:srgbClr val="FF0000"/>
                </a:solidFill>
                <a:latin typeface="Times New Roman" panose="02020603050405020304" pitchFamily="18" charset="0"/>
                <a:cs typeface="Times New Roman" panose="02020603050405020304" pitchFamily="18" charset="0"/>
              </a:rPr>
              <a:t>Чи міг банк самостійно виявити і зупинити «схемні операції? – ТАК! </a:t>
            </a:r>
            <a:endParaRPr lang="uk-UA" sz="1200" b="1" i="1" dirty="0">
              <a:solidFill>
                <a:srgbClr val="FF0000"/>
              </a:solidFill>
              <a:latin typeface="Times New Roman" panose="02020603050405020304" pitchFamily="18" charset="0"/>
              <a:cs typeface="Times New Roman" panose="02020603050405020304" pitchFamily="18" charset="0"/>
            </a:endParaRPr>
          </a:p>
          <a:p>
            <a:pPr marL="128588" indent="-128588" algn="just" defTabSz="685800">
              <a:buFont typeface="Arial" panose="020B0604020202020204" pitchFamily="34" charset="0"/>
              <a:buChar char="•"/>
            </a:pPr>
            <a:r>
              <a:rPr lang="uk-UA" sz="900" dirty="0" smtClean="0">
                <a:solidFill>
                  <a:prstClr val="black"/>
                </a:solidFill>
                <a:latin typeface="Times New Roman" panose="02020603050405020304" pitchFamily="18" charset="0"/>
                <a:cs typeface="Times New Roman" panose="02020603050405020304" pitchFamily="18" charset="0"/>
              </a:rPr>
              <a:t>Юридичні особи – клієнти одного банку</a:t>
            </a:r>
          </a:p>
          <a:p>
            <a:pPr marL="128588" indent="-128588" algn="just" defTabSz="685800">
              <a:buFont typeface="Arial" panose="020B0604020202020204" pitchFamily="34" charset="0"/>
              <a:buChar char="•"/>
            </a:pPr>
            <a:r>
              <a:rPr lang="uk-UA" sz="900" dirty="0" smtClean="0">
                <a:solidFill>
                  <a:prstClr val="black"/>
                </a:solidFill>
                <a:latin typeface="Times New Roman" panose="02020603050405020304" pitchFamily="18" charset="0"/>
                <a:cs typeface="Times New Roman" panose="02020603050405020304" pitchFamily="18" charset="0"/>
              </a:rPr>
              <a:t>Контракти обслуговувались в одному банку</a:t>
            </a:r>
          </a:p>
          <a:p>
            <a:pPr marL="128588" indent="-128588" algn="just" defTabSz="685800">
              <a:buFont typeface="Arial" panose="020B0604020202020204" pitchFamily="34" charset="0"/>
              <a:buChar char="•"/>
            </a:pPr>
            <a:r>
              <a:rPr lang="uk-UA" sz="900" dirty="0" smtClean="0">
                <a:solidFill>
                  <a:prstClr val="black"/>
                </a:solidFill>
                <a:latin typeface="Times New Roman" panose="02020603050405020304" pitchFamily="18" charset="0"/>
                <a:cs typeface="Times New Roman" panose="02020603050405020304" pitchFamily="18" charset="0"/>
              </a:rPr>
              <a:t>Неринковий курс у кожному контракті при одночасній наявності в банку контрактів інших клієнтів з належно визначеним крос-курсом</a:t>
            </a:r>
            <a:endParaRPr lang="uk-UA" sz="9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877972" y="5700424"/>
            <a:ext cx="281500" cy="784830"/>
          </a:xfrm>
          <a:prstGeom prst="rect">
            <a:avLst/>
          </a:prstGeom>
          <a:noFill/>
          <a:effectLst>
            <a:reflection blurRad="6350" stA="50000" endA="300" endPos="55000" dir="5400000" sy="-100000" algn="bl" rotWithShape="0"/>
          </a:effectLst>
        </p:spPr>
        <p:txBody>
          <a:bodyPr wrap="square" rtlCol="0">
            <a:spAutoFit/>
          </a:bodyPr>
          <a:lstStyle/>
          <a:p>
            <a:pPr defTabSz="685800"/>
            <a:r>
              <a:rPr lang="uk-UA" sz="4500" b="1" dirty="0">
                <a:solidFill>
                  <a:srgbClr val="FF0000">
                    <a:alpha val="62000"/>
                  </a:srgbClr>
                </a:solidFill>
                <a:latin typeface="Batang" panose="02030600000101010101" pitchFamily="18" charset="-127"/>
                <a:ea typeface="Batang" panose="02030600000101010101" pitchFamily="18" charset="-127"/>
              </a:rPr>
              <a:t>!</a:t>
            </a:r>
          </a:p>
        </p:txBody>
      </p:sp>
    </p:spTree>
    <p:extLst>
      <p:ext uri="{BB962C8B-B14F-4D97-AF65-F5344CB8AC3E}">
        <p14:creationId xmlns:p14="http://schemas.microsoft.com/office/powerpoint/2010/main" val="3143933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0"/>
          </p:nvPr>
        </p:nvSpPr>
        <p:spPr>
          <a:xfrm>
            <a:off x="8308806" y="6291775"/>
            <a:ext cx="788508" cy="456897"/>
          </a:xfrm>
        </p:spPr>
        <p:txBody>
          <a:bodyPr/>
          <a:lstStyle/>
          <a:p>
            <a:pPr>
              <a:defRPr/>
            </a:pPr>
            <a:fld id="{CC96D23F-4230-4315-AA9F-B31F5338F8EB}" type="slidenum">
              <a:rPr lang="uk-UA" smtClean="0"/>
              <a:pPr>
                <a:defRPr/>
              </a:pPr>
              <a:t>13</a:t>
            </a:fld>
            <a:endParaRPr lang="uk-UA" dirty="0"/>
          </a:p>
        </p:txBody>
      </p:sp>
      <p:sp>
        <p:nvSpPr>
          <p:cNvPr id="6" name="Заголовок 1"/>
          <p:cNvSpPr>
            <a:spLocks noGrp="1"/>
          </p:cNvSpPr>
          <p:nvPr>
            <p:ph type="title"/>
          </p:nvPr>
        </p:nvSpPr>
        <p:spPr/>
        <p:txBody>
          <a:bodyPr/>
          <a:lstStyle/>
          <a:p>
            <a:pPr algn="ctr"/>
            <a:r>
              <a:rPr lang="uk-UA" sz="1600" i="1" dirty="0" smtClean="0">
                <a:solidFill>
                  <a:srgbClr val="9BBB59">
                    <a:lumMod val="50000"/>
                  </a:srgbClr>
                </a:solidFill>
              </a:rPr>
              <a:t/>
            </a:r>
            <a:br>
              <a:rPr lang="uk-UA" sz="1600" i="1" dirty="0" smtClean="0">
                <a:solidFill>
                  <a:srgbClr val="9BBB59">
                    <a:lumMod val="50000"/>
                  </a:srgbClr>
                </a:solidFill>
              </a:rPr>
            </a:br>
            <a:r>
              <a:rPr lang="uk-UA" sz="1600" i="1" dirty="0" smtClean="0">
                <a:solidFill>
                  <a:srgbClr val="9BBB59">
                    <a:lumMod val="50000"/>
                  </a:srgbClr>
                </a:solidFill>
              </a:rPr>
              <a:t/>
            </a:r>
            <a:br>
              <a:rPr lang="uk-UA" sz="1600" i="1" dirty="0" smtClean="0">
                <a:solidFill>
                  <a:srgbClr val="9BBB59">
                    <a:lumMod val="50000"/>
                  </a:srgbClr>
                </a:solidFill>
              </a:rPr>
            </a:br>
            <a:r>
              <a:rPr lang="uk-UA" sz="2400" i="1" dirty="0" smtClean="0">
                <a:solidFill>
                  <a:srgbClr val="9BBB59">
                    <a:lumMod val="50000"/>
                  </a:srgbClr>
                </a:solidFill>
              </a:rPr>
              <a:t> </a:t>
            </a:r>
            <a:endParaRPr lang="ru-RU" sz="2400" dirty="0"/>
          </a:p>
        </p:txBody>
      </p:sp>
      <p:sp>
        <p:nvSpPr>
          <p:cNvPr id="5" name="Прямокутник 4"/>
          <p:cNvSpPr/>
          <p:nvPr/>
        </p:nvSpPr>
        <p:spPr bwMode="auto">
          <a:xfrm>
            <a:off x="107504" y="764704"/>
            <a:ext cx="792088" cy="5040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pic>
        <p:nvPicPr>
          <p:cNvPr id="7" name="Рисунок 6"/>
          <p:cNvPicPr>
            <a:picLocks noChangeAspect="1"/>
          </p:cNvPicPr>
          <p:nvPr/>
        </p:nvPicPr>
        <p:blipFill>
          <a:blip r:embed="rId2"/>
          <a:stretch>
            <a:fillRect/>
          </a:stretch>
        </p:blipFill>
        <p:spPr>
          <a:xfrm>
            <a:off x="0" y="764704"/>
            <a:ext cx="981075" cy="371475"/>
          </a:xfrm>
          <a:prstGeom prst="rect">
            <a:avLst/>
          </a:prstGeom>
        </p:spPr>
      </p:pic>
      <p:sp>
        <p:nvSpPr>
          <p:cNvPr id="9" name="Заголовок 1"/>
          <p:cNvSpPr txBox="1">
            <a:spLocks/>
          </p:cNvSpPr>
          <p:nvPr/>
        </p:nvSpPr>
        <p:spPr bwMode="auto">
          <a:xfrm>
            <a:off x="1110571" y="307950"/>
            <a:ext cx="7671521" cy="5650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defTabSz="912364" rtl="0" eaLnBrk="0" fontAlgn="base" hangingPunct="0">
              <a:spcBef>
                <a:spcPct val="0"/>
              </a:spcBef>
              <a:spcAft>
                <a:spcPct val="0"/>
              </a:spcAft>
              <a:defRPr sz="1900" b="1">
                <a:solidFill>
                  <a:schemeClr val="tx1"/>
                </a:solidFill>
                <a:latin typeface="+mj-lt"/>
                <a:ea typeface="+mj-ea"/>
                <a:cs typeface="+mj-cs"/>
              </a:defRPr>
            </a:lvl1pPr>
            <a:lvl2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2pPr>
            <a:lvl3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3pPr>
            <a:lvl4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4pPr>
            <a:lvl5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5pPr>
            <a:lvl6pPr marL="431466" algn="l" defTabSz="912364" rtl="0" fontAlgn="base">
              <a:spcBef>
                <a:spcPct val="0"/>
              </a:spcBef>
              <a:spcAft>
                <a:spcPct val="0"/>
              </a:spcAft>
              <a:defRPr sz="1900" b="1">
                <a:solidFill>
                  <a:schemeClr val="tx2"/>
                </a:solidFill>
                <a:latin typeface="Arial" pitchFamily="34" charset="0"/>
                <a:ea typeface="MS PGothic" pitchFamily="34" charset="-128"/>
              </a:defRPr>
            </a:lvl6pPr>
            <a:lvl7pPr marL="862929" algn="l" defTabSz="912364" rtl="0" fontAlgn="base">
              <a:spcBef>
                <a:spcPct val="0"/>
              </a:spcBef>
              <a:spcAft>
                <a:spcPct val="0"/>
              </a:spcAft>
              <a:defRPr sz="1900" b="1">
                <a:solidFill>
                  <a:schemeClr val="tx2"/>
                </a:solidFill>
                <a:latin typeface="Arial" pitchFamily="34" charset="0"/>
                <a:ea typeface="MS PGothic" pitchFamily="34" charset="-128"/>
              </a:defRPr>
            </a:lvl7pPr>
            <a:lvl8pPr marL="1294392" algn="l" defTabSz="912364" rtl="0" fontAlgn="base">
              <a:spcBef>
                <a:spcPct val="0"/>
              </a:spcBef>
              <a:spcAft>
                <a:spcPct val="0"/>
              </a:spcAft>
              <a:defRPr sz="1900" b="1">
                <a:solidFill>
                  <a:schemeClr val="tx2"/>
                </a:solidFill>
                <a:latin typeface="Arial" pitchFamily="34" charset="0"/>
                <a:ea typeface="MS PGothic" pitchFamily="34" charset="-128"/>
              </a:defRPr>
            </a:lvl8pPr>
            <a:lvl9pPr marL="1725858" algn="l" defTabSz="912364" rtl="0" fontAlgn="base">
              <a:spcBef>
                <a:spcPct val="0"/>
              </a:spcBef>
              <a:spcAft>
                <a:spcPct val="0"/>
              </a:spcAft>
              <a:defRPr sz="1900" b="1">
                <a:solidFill>
                  <a:schemeClr val="tx2"/>
                </a:solidFill>
                <a:latin typeface="Arial" pitchFamily="34" charset="0"/>
                <a:ea typeface="MS PGothic" pitchFamily="34" charset="-128"/>
              </a:defRPr>
            </a:lvl9pPr>
          </a:lstStyle>
          <a:p>
            <a:r>
              <a:rPr lang="uk-UA" sz="1800" kern="0" cap="all" dirty="0" smtClean="0">
                <a:cs typeface="Arial" panose="020B0604020202020204" pitchFamily="34" charset="0"/>
              </a:rPr>
              <a:t>Приклад </a:t>
            </a:r>
            <a:r>
              <a:rPr lang="en-US" sz="1800" kern="0" cap="all" dirty="0" smtClean="0">
                <a:cs typeface="Arial" panose="020B0604020202020204" pitchFamily="34" charset="0"/>
              </a:rPr>
              <a:t>2</a:t>
            </a:r>
            <a:endParaRPr lang="ru-RU" sz="2400" kern="0" dirty="0"/>
          </a:p>
        </p:txBody>
      </p:sp>
      <p:pic>
        <p:nvPicPr>
          <p:cNvPr id="2" name="Рисунок 1"/>
          <p:cNvPicPr>
            <a:picLocks noChangeAspect="1"/>
          </p:cNvPicPr>
          <p:nvPr/>
        </p:nvPicPr>
        <p:blipFill>
          <a:blip r:embed="rId3"/>
          <a:stretch>
            <a:fillRect/>
          </a:stretch>
        </p:blipFill>
        <p:spPr>
          <a:xfrm>
            <a:off x="664768" y="904255"/>
            <a:ext cx="7937214" cy="4701764"/>
          </a:xfrm>
          <a:prstGeom prst="rect">
            <a:avLst/>
          </a:prstGeom>
        </p:spPr>
      </p:pic>
      <p:sp>
        <p:nvSpPr>
          <p:cNvPr id="8" name="Скругленный прямоугольник 63"/>
          <p:cNvSpPr/>
          <p:nvPr/>
        </p:nvSpPr>
        <p:spPr>
          <a:xfrm>
            <a:off x="5570641" y="5315562"/>
            <a:ext cx="3240360" cy="1361187"/>
          </a:xfrm>
          <a:prstGeom prst="roundRect">
            <a:avLst/>
          </a:prstGeom>
          <a:solidFill>
            <a:schemeClr val="accent4">
              <a:lumMod val="40000"/>
              <a:lumOff val="60000"/>
            </a:schemeClr>
          </a:solidFill>
          <a:ln w="127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uk-UA" sz="1350">
              <a:solidFill>
                <a:prstClr val="white"/>
              </a:solidFill>
            </a:endParaRPr>
          </a:p>
        </p:txBody>
      </p:sp>
      <p:sp>
        <p:nvSpPr>
          <p:cNvPr id="10" name="TextBox 9"/>
          <p:cNvSpPr txBox="1"/>
          <p:nvPr/>
        </p:nvSpPr>
        <p:spPr>
          <a:xfrm>
            <a:off x="5274817" y="5547885"/>
            <a:ext cx="295824" cy="784830"/>
          </a:xfrm>
          <a:prstGeom prst="rect">
            <a:avLst/>
          </a:prstGeom>
          <a:noFill/>
          <a:effectLst>
            <a:reflection blurRad="6350" stA="50000" endA="300" endPos="55000" dir="5400000" sy="-100000" algn="bl" rotWithShape="0"/>
          </a:effectLst>
        </p:spPr>
        <p:txBody>
          <a:bodyPr wrap="square" rtlCol="0">
            <a:spAutoFit/>
          </a:bodyPr>
          <a:lstStyle/>
          <a:p>
            <a:pPr defTabSz="685800"/>
            <a:r>
              <a:rPr lang="uk-UA" sz="4500" b="1" dirty="0">
                <a:solidFill>
                  <a:srgbClr val="FF0000">
                    <a:alpha val="62000"/>
                  </a:srgbClr>
                </a:solidFill>
                <a:latin typeface="Batang" panose="02030600000101010101" pitchFamily="18" charset="-127"/>
                <a:ea typeface="Batang" panose="02030600000101010101" pitchFamily="18" charset="-127"/>
              </a:rPr>
              <a:t>!</a:t>
            </a:r>
          </a:p>
        </p:txBody>
      </p:sp>
      <p:sp>
        <p:nvSpPr>
          <p:cNvPr id="11" name="TextBox 10"/>
          <p:cNvSpPr txBox="1"/>
          <p:nvPr/>
        </p:nvSpPr>
        <p:spPr>
          <a:xfrm>
            <a:off x="5705837" y="5302231"/>
            <a:ext cx="2945310" cy="1292662"/>
          </a:xfrm>
          <a:prstGeom prst="rect">
            <a:avLst/>
          </a:prstGeom>
          <a:noFill/>
        </p:spPr>
        <p:txBody>
          <a:bodyPr wrap="square" rtlCol="0">
            <a:spAutoFit/>
          </a:bodyPr>
          <a:lstStyle/>
          <a:p>
            <a:pPr algn="just" defTabSz="685800"/>
            <a:r>
              <a:rPr lang="uk-UA" sz="1200" b="1" i="1" dirty="0">
                <a:solidFill>
                  <a:srgbClr val="FF0000"/>
                </a:solidFill>
                <a:latin typeface="Times New Roman" panose="02020603050405020304" pitchFamily="18" charset="0"/>
                <a:cs typeface="Times New Roman" panose="02020603050405020304" pitchFamily="18" charset="0"/>
              </a:rPr>
              <a:t>Чи міг банк самостійно виявити і зупинити «схемні операції? – ТАК! </a:t>
            </a:r>
          </a:p>
          <a:p>
            <a:pPr marL="128588" indent="-128588" algn="just" defTabSz="685800">
              <a:buFont typeface="Arial" panose="020B0604020202020204" pitchFamily="34" charset="0"/>
              <a:buChar char="•"/>
            </a:pPr>
            <a:r>
              <a:rPr lang="uk-UA" sz="900" dirty="0" smtClean="0">
                <a:solidFill>
                  <a:prstClr val="black"/>
                </a:solidFill>
                <a:latin typeface="Times New Roman" panose="02020603050405020304" pitchFamily="18" charset="0"/>
                <a:cs typeface="Times New Roman" panose="02020603050405020304" pitchFamily="18" charset="0"/>
              </a:rPr>
              <a:t>Юридичні особи – клієнти одного банку</a:t>
            </a:r>
          </a:p>
          <a:p>
            <a:pPr marL="128588" indent="-128588" algn="just" defTabSz="685800">
              <a:buFont typeface="Arial" panose="020B0604020202020204" pitchFamily="34" charset="0"/>
              <a:buChar char="•"/>
            </a:pPr>
            <a:r>
              <a:rPr lang="uk-UA" sz="900" dirty="0" smtClean="0">
                <a:solidFill>
                  <a:prstClr val="black"/>
                </a:solidFill>
                <a:latin typeface="Times New Roman" panose="02020603050405020304" pitchFamily="18" charset="0"/>
                <a:cs typeface="Times New Roman" panose="02020603050405020304" pitchFamily="18" charset="0"/>
              </a:rPr>
              <a:t>Юридичні особи мають однакові ознаки</a:t>
            </a:r>
          </a:p>
          <a:p>
            <a:pPr marL="128588" indent="-128588" algn="just" defTabSz="685800">
              <a:buFont typeface="Arial" panose="020B0604020202020204" pitchFamily="34" charset="0"/>
              <a:buChar char="•"/>
            </a:pPr>
            <a:r>
              <a:rPr lang="uk-UA" sz="900" dirty="0" smtClean="0">
                <a:solidFill>
                  <a:prstClr val="black"/>
                </a:solidFill>
                <a:latin typeface="Times New Roman" panose="02020603050405020304" pitchFamily="18" charset="0"/>
                <a:cs typeface="Times New Roman" panose="02020603050405020304" pitchFamily="18" charset="0"/>
              </a:rPr>
              <a:t>Отримання готівкових коштів на відрядження у великих обсягах</a:t>
            </a:r>
            <a:endParaRPr lang="en-US" sz="900" dirty="0" smtClean="0">
              <a:solidFill>
                <a:prstClr val="black"/>
              </a:solidFill>
              <a:latin typeface="Times New Roman" panose="02020603050405020304" pitchFamily="18" charset="0"/>
              <a:cs typeface="Times New Roman" panose="02020603050405020304" pitchFamily="18" charset="0"/>
            </a:endParaRPr>
          </a:p>
          <a:p>
            <a:pPr marL="128588" indent="-128588" algn="just" defTabSz="685800">
              <a:buFont typeface="Arial" panose="020B0604020202020204" pitchFamily="34" charset="0"/>
              <a:buChar char="•"/>
            </a:pPr>
            <a:r>
              <a:rPr lang="uk-UA" sz="900" dirty="0"/>
              <a:t>П</a:t>
            </a:r>
            <a:r>
              <a:rPr lang="uk-UA" sz="900" dirty="0" smtClean="0"/>
              <a:t>еревірка </a:t>
            </a:r>
            <a:r>
              <a:rPr lang="uk-UA" sz="900" dirty="0"/>
              <a:t>наявності у клієнта ліцензії на здійснення відповідної </a:t>
            </a:r>
            <a:r>
              <a:rPr lang="uk-UA" sz="900" dirty="0" smtClean="0"/>
              <a:t>діяльності</a:t>
            </a:r>
            <a:endParaRPr lang="uk-UA" sz="9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200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0"/>
          </p:nvPr>
        </p:nvSpPr>
        <p:spPr>
          <a:xfrm>
            <a:off x="8243307" y="6327340"/>
            <a:ext cx="788508" cy="456897"/>
          </a:xfrm>
        </p:spPr>
        <p:txBody>
          <a:bodyPr/>
          <a:lstStyle/>
          <a:p>
            <a:pPr>
              <a:defRPr/>
            </a:pPr>
            <a:fld id="{CC96D23F-4230-4315-AA9F-B31F5338F8EB}" type="slidenum">
              <a:rPr lang="uk-UA" smtClean="0"/>
              <a:pPr>
                <a:defRPr/>
              </a:pPr>
              <a:t>14</a:t>
            </a:fld>
            <a:endParaRPr lang="uk-UA" dirty="0"/>
          </a:p>
        </p:txBody>
      </p:sp>
      <p:sp>
        <p:nvSpPr>
          <p:cNvPr id="6" name="Заголовок 1"/>
          <p:cNvSpPr>
            <a:spLocks noGrp="1"/>
          </p:cNvSpPr>
          <p:nvPr>
            <p:ph type="title"/>
          </p:nvPr>
        </p:nvSpPr>
        <p:spPr/>
        <p:txBody>
          <a:bodyPr/>
          <a:lstStyle/>
          <a:p>
            <a:pPr algn="ctr"/>
            <a:r>
              <a:rPr lang="uk-UA" sz="1600" i="1" dirty="0" smtClean="0">
                <a:solidFill>
                  <a:srgbClr val="9BBB59">
                    <a:lumMod val="50000"/>
                  </a:srgbClr>
                </a:solidFill>
              </a:rPr>
              <a:t/>
            </a:r>
            <a:br>
              <a:rPr lang="uk-UA" sz="1600" i="1" dirty="0" smtClean="0">
                <a:solidFill>
                  <a:srgbClr val="9BBB59">
                    <a:lumMod val="50000"/>
                  </a:srgbClr>
                </a:solidFill>
              </a:rPr>
            </a:br>
            <a:r>
              <a:rPr lang="uk-UA" sz="1600" i="1" dirty="0" smtClean="0">
                <a:solidFill>
                  <a:srgbClr val="9BBB59">
                    <a:lumMod val="50000"/>
                  </a:srgbClr>
                </a:solidFill>
              </a:rPr>
              <a:t/>
            </a:r>
            <a:br>
              <a:rPr lang="uk-UA" sz="1600" i="1" dirty="0" smtClean="0">
                <a:solidFill>
                  <a:srgbClr val="9BBB59">
                    <a:lumMod val="50000"/>
                  </a:srgbClr>
                </a:solidFill>
              </a:rPr>
            </a:br>
            <a:r>
              <a:rPr lang="uk-UA" sz="2400" i="1" dirty="0" smtClean="0">
                <a:solidFill>
                  <a:srgbClr val="9BBB59">
                    <a:lumMod val="50000"/>
                  </a:srgbClr>
                </a:solidFill>
              </a:rPr>
              <a:t> </a:t>
            </a:r>
            <a:endParaRPr lang="ru-RU" sz="2400" dirty="0"/>
          </a:p>
        </p:txBody>
      </p:sp>
      <p:sp>
        <p:nvSpPr>
          <p:cNvPr id="5" name="Прямокутник 4"/>
          <p:cNvSpPr/>
          <p:nvPr/>
        </p:nvSpPr>
        <p:spPr bwMode="auto">
          <a:xfrm>
            <a:off x="107504" y="764704"/>
            <a:ext cx="792088" cy="5040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pic>
        <p:nvPicPr>
          <p:cNvPr id="7" name="Рисунок 6"/>
          <p:cNvPicPr>
            <a:picLocks noChangeAspect="1"/>
          </p:cNvPicPr>
          <p:nvPr/>
        </p:nvPicPr>
        <p:blipFill>
          <a:blip r:embed="rId2"/>
          <a:stretch>
            <a:fillRect/>
          </a:stretch>
        </p:blipFill>
        <p:spPr>
          <a:xfrm>
            <a:off x="0" y="764704"/>
            <a:ext cx="981075" cy="371475"/>
          </a:xfrm>
          <a:prstGeom prst="rect">
            <a:avLst/>
          </a:prstGeom>
        </p:spPr>
      </p:pic>
      <p:sp>
        <p:nvSpPr>
          <p:cNvPr id="9" name="Заголовок 1"/>
          <p:cNvSpPr txBox="1">
            <a:spLocks/>
          </p:cNvSpPr>
          <p:nvPr/>
        </p:nvSpPr>
        <p:spPr bwMode="auto">
          <a:xfrm>
            <a:off x="1110571" y="307950"/>
            <a:ext cx="7671521" cy="5650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defTabSz="912364" rtl="0" eaLnBrk="0" fontAlgn="base" hangingPunct="0">
              <a:spcBef>
                <a:spcPct val="0"/>
              </a:spcBef>
              <a:spcAft>
                <a:spcPct val="0"/>
              </a:spcAft>
              <a:defRPr sz="1900" b="1">
                <a:solidFill>
                  <a:schemeClr val="tx1"/>
                </a:solidFill>
                <a:latin typeface="+mj-lt"/>
                <a:ea typeface="+mj-ea"/>
                <a:cs typeface="+mj-cs"/>
              </a:defRPr>
            </a:lvl1pPr>
            <a:lvl2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2pPr>
            <a:lvl3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3pPr>
            <a:lvl4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4pPr>
            <a:lvl5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5pPr>
            <a:lvl6pPr marL="431466" algn="l" defTabSz="912364" rtl="0" fontAlgn="base">
              <a:spcBef>
                <a:spcPct val="0"/>
              </a:spcBef>
              <a:spcAft>
                <a:spcPct val="0"/>
              </a:spcAft>
              <a:defRPr sz="1900" b="1">
                <a:solidFill>
                  <a:schemeClr val="tx2"/>
                </a:solidFill>
                <a:latin typeface="Arial" pitchFamily="34" charset="0"/>
                <a:ea typeface="MS PGothic" pitchFamily="34" charset="-128"/>
              </a:defRPr>
            </a:lvl6pPr>
            <a:lvl7pPr marL="862929" algn="l" defTabSz="912364" rtl="0" fontAlgn="base">
              <a:spcBef>
                <a:spcPct val="0"/>
              </a:spcBef>
              <a:spcAft>
                <a:spcPct val="0"/>
              </a:spcAft>
              <a:defRPr sz="1900" b="1">
                <a:solidFill>
                  <a:schemeClr val="tx2"/>
                </a:solidFill>
                <a:latin typeface="Arial" pitchFamily="34" charset="0"/>
                <a:ea typeface="MS PGothic" pitchFamily="34" charset="-128"/>
              </a:defRPr>
            </a:lvl7pPr>
            <a:lvl8pPr marL="1294392" algn="l" defTabSz="912364" rtl="0" fontAlgn="base">
              <a:spcBef>
                <a:spcPct val="0"/>
              </a:spcBef>
              <a:spcAft>
                <a:spcPct val="0"/>
              </a:spcAft>
              <a:defRPr sz="1900" b="1">
                <a:solidFill>
                  <a:schemeClr val="tx2"/>
                </a:solidFill>
                <a:latin typeface="Arial" pitchFamily="34" charset="0"/>
                <a:ea typeface="MS PGothic" pitchFamily="34" charset="-128"/>
              </a:defRPr>
            </a:lvl8pPr>
            <a:lvl9pPr marL="1725858" algn="l" defTabSz="912364" rtl="0" fontAlgn="base">
              <a:spcBef>
                <a:spcPct val="0"/>
              </a:spcBef>
              <a:spcAft>
                <a:spcPct val="0"/>
              </a:spcAft>
              <a:defRPr sz="1900" b="1">
                <a:solidFill>
                  <a:schemeClr val="tx2"/>
                </a:solidFill>
                <a:latin typeface="Arial" pitchFamily="34" charset="0"/>
                <a:ea typeface="MS PGothic" pitchFamily="34" charset="-128"/>
              </a:defRPr>
            </a:lvl9pPr>
          </a:lstStyle>
          <a:p>
            <a:r>
              <a:rPr lang="uk-UA" sz="1800" kern="0" cap="all" dirty="0" smtClean="0">
                <a:cs typeface="Arial" panose="020B0604020202020204" pitchFamily="34" charset="0"/>
              </a:rPr>
              <a:t>Приклад </a:t>
            </a:r>
            <a:r>
              <a:rPr lang="en-US" sz="1800" kern="0" cap="all" dirty="0" smtClean="0">
                <a:cs typeface="Arial" panose="020B0604020202020204" pitchFamily="34" charset="0"/>
              </a:rPr>
              <a:t>3</a:t>
            </a:r>
            <a:endParaRPr lang="ru-RU" sz="2400" kern="0" dirty="0"/>
          </a:p>
        </p:txBody>
      </p:sp>
      <p:pic>
        <p:nvPicPr>
          <p:cNvPr id="3" name="Рисунок 2"/>
          <p:cNvPicPr>
            <a:picLocks noChangeAspect="1"/>
          </p:cNvPicPr>
          <p:nvPr/>
        </p:nvPicPr>
        <p:blipFill>
          <a:blip r:embed="rId3"/>
          <a:stretch>
            <a:fillRect/>
          </a:stretch>
        </p:blipFill>
        <p:spPr>
          <a:xfrm>
            <a:off x="865062" y="872009"/>
            <a:ext cx="8035697" cy="5177640"/>
          </a:xfrm>
          <a:prstGeom prst="rect">
            <a:avLst/>
          </a:prstGeom>
        </p:spPr>
      </p:pic>
      <p:sp>
        <p:nvSpPr>
          <p:cNvPr id="8" name="Скругленный прямоугольник 63"/>
          <p:cNvSpPr/>
          <p:nvPr/>
        </p:nvSpPr>
        <p:spPr>
          <a:xfrm>
            <a:off x="5178734" y="5387844"/>
            <a:ext cx="3839822" cy="1152471"/>
          </a:xfrm>
          <a:prstGeom prst="roundRect">
            <a:avLst/>
          </a:prstGeom>
          <a:solidFill>
            <a:schemeClr val="accent4">
              <a:lumMod val="40000"/>
              <a:lumOff val="60000"/>
            </a:schemeClr>
          </a:solidFill>
          <a:ln w="127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uk-UA" sz="1350">
              <a:solidFill>
                <a:prstClr val="white"/>
              </a:solidFill>
            </a:endParaRPr>
          </a:p>
        </p:txBody>
      </p:sp>
      <p:sp>
        <p:nvSpPr>
          <p:cNvPr id="10" name="TextBox 9"/>
          <p:cNvSpPr txBox="1"/>
          <p:nvPr/>
        </p:nvSpPr>
        <p:spPr>
          <a:xfrm>
            <a:off x="4882910" y="5547329"/>
            <a:ext cx="295824" cy="784830"/>
          </a:xfrm>
          <a:prstGeom prst="rect">
            <a:avLst/>
          </a:prstGeom>
          <a:noFill/>
          <a:effectLst>
            <a:reflection blurRad="6350" stA="50000" endA="300" endPos="55000" dir="5400000" sy="-100000" algn="bl" rotWithShape="0"/>
          </a:effectLst>
        </p:spPr>
        <p:txBody>
          <a:bodyPr wrap="square" rtlCol="0">
            <a:spAutoFit/>
          </a:bodyPr>
          <a:lstStyle/>
          <a:p>
            <a:pPr defTabSz="685800"/>
            <a:r>
              <a:rPr lang="uk-UA" sz="4500" b="1" dirty="0">
                <a:solidFill>
                  <a:srgbClr val="FF0000">
                    <a:alpha val="62000"/>
                  </a:srgbClr>
                </a:solidFill>
                <a:latin typeface="Batang" panose="02030600000101010101" pitchFamily="18" charset="-127"/>
                <a:ea typeface="Batang" panose="02030600000101010101" pitchFamily="18" charset="-127"/>
              </a:rPr>
              <a:t>!</a:t>
            </a:r>
          </a:p>
        </p:txBody>
      </p:sp>
      <p:sp>
        <p:nvSpPr>
          <p:cNvPr id="11" name="TextBox 10"/>
          <p:cNvSpPr txBox="1"/>
          <p:nvPr/>
        </p:nvSpPr>
        <p:spPr>
          <a:xfrm>
            <a:off x="5178734" y="5403318"/>
            <a:ext cx="3839822" cy="1154162"/>
          </a:xfrm>
          <a:prstGeom prst="rect">
            <a:avLst/>
          </a:prstGeom>
          <a:noFill/>
        </p:spPr>
        <p:txBody>
          <a:bodyPr wrap="square" rtlCol="0">
            <a:spAutoFit/>
          </a:bodyPr>
          <a:lstStyle/>
          <a:p>
            <a:pPr algn="just" defTabSz="685800"/>
            <a:r>
              <a:rPr lang="uk-UA" sz="1200" b="1" i="1" dirty="0">
                <a:solidFill>
                  <a:srgbClr val="FF0000"/>
                </a:solidFill>
                <a:latin typeface="Times New Roman" panose="02020603050405020304" pitchFamily="18" charset="0"/>
                <a:cs typeface="Times New Roman" panose="02020603050405020304" pitchFamily="18" charset="0"/>
              </a:rPr>
              <a:t>Чи міг банк самостійно виявити і зупинити «схемні операції? – ТАК! </a:t>
            </a:r>
          </a:p>
          <a:p>
            <a:pPr marL="128588" indent="-128588" algn="just" defTabSz="685800">
              <a:buFont typeface="Arial" panose="020B0604020202020204" pitchFamily="34" charset="0"/>
              <a:buChar char="•"/>
            </a:pPr>
            <a:r>
              <a:rPr lang="uk-UA" sz="900" dirty="0" smtClean="0">
                <a:solidFill>
                  <a:prstClr val="black"/>
                </a:solidFill>
                <a:latin typeface="Times New Roman" panose="02020603050405020304" pitchFamily="18" charset="0"/>
                <a:cs typeface="Times New Roman" panose="02020603050405020304" pitchFamily="18" charset="0"/>
              </a:rPr>
              <a:t>Перерахування філією держпідприємства коштів у великих обсягах на користь юридичної особи, які є фігурантами кримінальних справ</a:t>
            </a:r>
          </a:p>
          <a:p>
            <a:pPr marL="128588" indent="-128588" algn="just" defTabSz="685800">
              <a:buFont typeface="Arial" panose="020B0604020202020204" pitchFamily="34" charset="0"/>
              <a:buChar char="•"/>
            </a:pPr>
            <a:r>
              <a:rPr lang="uk-UA" sz="900" dirty="0" smtClean="0">
                <a:solidFill>
                  <a:prstClr val="black"/>
                </a:solidFill>
                <a:latin typeface="Times New Roman" panose="02020603050405020304" pitchFamily="18" charset="0"/>
                <a:cs typeface="Times New Roman" panose="02020603050405020304" pitchFamily="18" charset="0"/>
              </a:rPr>
              <a:t>Зняття готівки у великих обсягах</a:t>
            </a:r>
          </a:p>
          <a:p>
            <a:pPr marL="128588" indent="-128588" algn="just" defTabSz="685800">
              <a:buFont typeface="Arial" panose="020B0604020202020204" pitchFamily="34" charset="0"/>
              <a:buChar char="•"/>
            </a:pPr>
            <a:endParaRPr lang="uk-UA" sz="900" dirty="0" smtClean="0">
              <a:solidFill>
                <a:prstClr val="black"/>
              </a:solidFill>
              <a:latin typeface="Times New Roman" panose="02020603050405020304" pitchFamily="18" charset="0"/>
              <a:cs typeface="Times New Roman" panose="02020603050405020304" pitchFamily="18" charset="0"/>
            </a:endParaRPr>
          </a:p>
          <a:p>
            <a:pPr algn="just" defTabSz="685800"/>
            <a:endParaRPr lang="uk-UA" sz="9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6487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94184" y="872970"/>
            <a:ext cx="8135864" cy="4674344"/>
          </a:xfrm>
          <a:prstGeom prst="rect">
            <a:avLst/>
          </a:prstGeom>
        </p:spPr>
      </p:pic>
      <p:sp>
        <p:nvSpPr>
          <p:cNvPr id="4" name="Місце для номера слайда 3"/>
          <p:cNvSpPr>
            <a:spLocks noGrp="1"/>
          </p:cNvSpPr>
          <p:nvPr>
            <p:ph type="sldNum" sz="quarter" idx="10"/>
          </p:nvPr>
        </p:nvSpPr>
        <p:spPr/>
        <p:txBody>
          <a:bodyPr/>
          <a:lstStyle/>
          <a:p>
            <a:pPr>
              <a:defRPr/>
            </a:pPr>
            <a:fld id="{CC96D23F-4230-4315-AA9F-B31F5338F8EB}" type="slidenum">
              <a:rPr lang="uk-UA" smtClean="0"/>
              <a:pPr>
                <a:defRPr/>
              </a:pPr>
              <a:t>15</a:t>
            </a:fld>
            <a:endParaRPr lang="uk-UA"/>
          </a:p>
        </p:txBody>
      </p:sp>
      <p:sp>
        <p:nvSpPr>
          <p:cNvPr id="6" name="Заголовок 1"/>
          <p:cNvSpPr>
            <a:spLocks noGrp="1"/>
          </p:cNvSpPr>
          <p:nvPr>
            <p:ph type="title"/>
          </p:nvPr>
        </p:nvSpPr>
        <p:spPr/>
        <p:txBody>
          <a:bodyPr/>
          <a:lstStyle/>
          <a:p>
            <a:pPr algn="ctr"/>
            <a:r>
              <a:rPr lang="uk-UA" sz="1600" i="1" dirty="0" smtClean="0">
                <a:solidFill>
                  <a:srgbClr val="9BBB59">
                    <a:lumMod val="50000"/>
                  </a:srgbClr>
                </a:solidFill>
              </a:rPr>
              <a:t/>
            </a:r>
            <a:br>
              <a:rPr lang="uk-UA" sz="1600" i="1" dirty="0" smtClean="0">
                <a:solidFill>
                  <a:srgbClr val="9BBB59">
                    <a:lumMod val="50000"/>
                  </a:srgbClr>
                </a:solidFill>
              </a:rPr>
            </a:br>
            <a:r>
              <a:rPr lang="uk-UA" sz="1600" i="1" dirty="0" smtClean="0">
                <a:solidFill>
                  <a:srgbClr val="9BBB59">
                    <a:lumMod val="50000"/>
                  </a:srgbClr>
                </a:solidFill>
              </a:rPr>
              <a:t/>
            </a:r>
            <a:br>
              <a:rPr lang="uk-UA" sz="1600" i="1" dirty="0" smtClean="0">
                <a:solidFill>
                  <a:srgbClr val="9BBB59">
                    <a:lumMod val="50000"/>
                  </a:srgbClr>
                </a:solidFill>
              </a:rPr>
            </a:br>
            <a:r>
              <a:rPr lang="uk-UA" sz="2400" i="1" dirty="0" smtClean="0">
                <a:solidFill>
                  <a:srgbClr val="9BBB59">
                    <a:lumMod val="50000"/>
                  </a:srgbClr>
                </a:solidFill>
              </a:rPr>
              <a:t> </a:t>
            </a:r>
            <a:endParaRPr lang="ru-RU" sz="2400" dirty="0"/>
          </a:p>
        </p:txBody>
      </p:sp>
      <p:sp>
        <p:nvSpPr>
          <p:cNvPr id="5" name="Прямокутник 4"/>
          <p:cNvSpPr/>
          <p:nvPr/>
        </p:nvSpPr>
        <p:spPr bwMode="auto">
          <a:xfrm>
            <a:off x="107504" y="764704"/>
            <a:ext cx="792088" cy="5040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pic>
        <p:nvPicPr>
          <p:cNvPr id="7" name="Рисунок 6"/>
          <p:cNvPicPr>
            <a:picLocks noChangeAspect="1"/>
          </p:cNvPicPr>
          <p:nvPr/>
        </p:nvPicPr>
        <p:blipFill>
          <a:blip r:embed="rId3"/>
          <a:stretch>
            <a:fillRect/>
          </a:stretch>
        </p:blipFill>
        <p:spPr>
          <a:xfrm>
            <a:off x="0" y="764704"/>
            <a:ext cx="981075" cy="371475"/>
          </a:xfrm>
          <a:prstGeom prst="rect">
            <a:avLst/>
          </a:prstGeom>
        </p:spPr>
      </p:pic>
      <p:sp>
        <p:nvSpPr>
          <p:cNvPr id="9" name="Заголовок 1"/>
          <p:cNvSpPr txBox="1">
            <a:spLocks/>
          </p:cNvSpPr>
          <p:nvPr/>
        </p:nvSpPr>
        <p:spPr bwMode="auto">
          <a:xfrm>
            <a:off x="1110571" y="307950"/>
            <a:ext cx="7671521" cy="5650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defTabSz="912364" rtl="0" eaLnBrk="0" fontAlgn="base" hangingPunct="0">
              <a:spcBef>
                <a:spcPct val="0"/>
              </a:spcBef>
              <a:spcAft>
                <a:spcPct val="0"/>
              </a:spcAft>
              <a:defRPr sz="1900" b="1">
                <a:solidFill>
                  <a:schemeClr val="tx1"/>
                </a:solidFill>
                <a:latin typeface="+mj-lt"/>
                <a:ea typeface="+mj-ea"/>
                <a:cs typeface="+mj-cs"/>
              </a:defRPr>
            </a:lvl1pPr>
            <a:lvl2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2pPr>
            <a:lvl3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3pPr>
            <a:lvl4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4pPr>
            <a:lvl5pPr algn="l" defTabSz="912364" rtl="0" eaLnBrk="0" fontAlgn="base" hangingPunct="0">
              <a:spcBef>
                <a:spcPct val="0"/>
              </a:spcBef>
              <a:spcAft>
                <a:spcPct val="0"/>
              </a:spcAft>
              <a:defRPr sz="1900" b="1">
                <a:solidFill>
                  <a:schemeClr val="tx1"/>
                </a:solidFill>
                <a:latin typeface="Times New Roman" pitchFamily="18" charset="0"/>
                <a:ea typeface="MS PGothic" pitchFamily="34" charset="-128"/>
              </a:defRPr>
            </a:lvl5pPr>
            <a:lvl6pPr marL="431466" algn="l" defTabSz="912364" rtl="0" fontAlgn="base">
              <a:spcBef>
                <a:spcPct val="0"/>
              </a:spcBef>
              <a:spcAft>
                <a:spcPct val="0"/>
              </a:spcAft>
              <a:defRPr sz="1900" b="1">
                <a:solidFill>
                  <a:schemeClr val="tx2"/>
                </a:solidFill>
                <a:latin typeface="Arial" pitchFamily="34" charset="0"/>
                <a:ea typeface="MS PGothic" pitchFamily="34" charset="-128"/>
              </a:defRPr>
            </a:lvl6pPr>
            <a:lvl7pPr marL="862929" algn="l" defTabSz="912364" rtl="0" fontAlgn="base">
              <a:spcBef>
                <a:spcPct val="0"/>
              </a:spcBef>
              <a:spcAft>
                <a:spcPct val="0"/>
              </a:spcAft>
              <a:defRPr sz="1900" b="1">
                <a:solidFill>
                  <a:schemeClr val="tx2"/>
                </a:solidFill>
                <a:latin typeface="Arial" pitchFamily="34" charset="0"/>
                <a:ea typeface="MS PGothic" pitchFamily="34" charset="-128"/>
              </a:defRPr>
            </a:lvl7pPr>
            <a:lvl8pPr marL="1294392" algn="l" defTabSz="912364" rtl="0" fontAlgn="base">
              <a:spcBef>
                <a:spcPct val="0"/>
              </a:spcBef>
              <a:spcAft>
                <a:spcPct val="0"/>
              </a:spcAft>
              <a:defRPr sz="1900" b="1">
                <a:solidFill>
                  <a:schemeClr val="tx2"/>
                </a:solidFill>
                <a:latin typeface="Arial" pitchFamily="34" charset="0"/>
                <a:ea typeface="MS PGothic" pitchFamily="34" charset="-128"/>
              </a:defRPr>
            </a:lvl8pPr>
            <a:lvl9pPr marL="1725858" algn="l" defTabSz="912364" rtl="0" fontAlgn="base">
              <a:spcBef>
                <a:spcPct val="0"/>
              </a:spcBef>
              <a:spcAft>
                <a:spcPct val="0"/>
              </a:spcAft>
              <a:defRPr sz="1900" b="1">
                <a:solidFill>
                  <a:schemeClr val="tx2"/>
                </a:solidFill>
                <a:latin typeface="Arial" pitchFamily="34" charset="0"/>
                <a:ea typeface="MS PGothic" pitchFamily="34" charset="-128"/>
              </a:defRPr>
            </a:lvl9pPr>
          </a:lstStyle>
          <a:p>
            <a:r>
              <a:rPr lang="uk-UA" sz="1800" kern="0" cap="all" dirty="0" smtClean="0">
                <a:cs typeface="Arial" panose="020B0604020202020204" pitchFamily="34" charset="0"/>
              </a:rPr>
              <a:t>Приклад </a:t>
            </a:r>
            <a:r>
              <a:rPr lang="en-US" sz="1800" kern="0" cap="all" dirty="0" smtClean="0">
                <a:cs typeface="Arial" panose="020B0604020202020204" pitchFamily="34" charset="0"/>
              </a:rPr>
              <a:t>4</a:t>
            </a:r>
            <a:endParaRPr lang="ru-RU" sz="2400" kern="0" dirty="0"/>
          </a:p>
        </p:txBody>
      </p:sp>
      <p:sp>
        <p:nvSpPr>
          <p:cNvPr id="10" name="Скругленный прямоугольник 63"/>
          <p:cNvSpPr/>
          <p:nvPr/>
        </p:nvSpPr>
        <p:spPr>
          <a:xfrm>
            <a:off x="5178734" y="5591008"/>
            <a:ext cx="3839822" cy="1152471"/>
          </a:xfrm>
          <a:prstGeom prst="roundRect">
            <a:avLst/>
          </a:prstGeom>
          <a:solidFill>
            <a:schemeClr val="accent4">
              <a:lumMod val="40000"/>
              <a:lumOff val="60000"/>
            </a:schemeClr>
          </a:solidFill>
          <a:ln w="127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uk-UA" sz="1350">
              <a:solidFill>
                <a:prstClr val="white"/>
              </a:solidFill>
            </a:endParaRPr>
          </a:p>
        </p:txBody>
      </p:sp>
      <p:sp>
        <p:nvSpPr>
          <p:cNvPr id="11" name="TextBox 10"/>
          <p:cNvSpPr txBox="1"/>
          <p:nvPr/>
        </p:nvSpPr>
        <p:spPr>
          <a:xfrm>
            <a:off x="4882910" y="5750493"/>
            <a:ext cx="295824" cy="784830"/>
          </a:xfrm>
          <a:prstGeom prst="rect">
            <a:avLst/>
          </a:prstGeom>
          <a:noFill/>
          <a:effectLst>
            <a:reflection blurRad="6350" stA="50000" endA="300" endPos="55000" dir="5400000" sy="-100000" algn="bl" rotWithShape="0"/>
          </a:effectLst>
        </p:spPr>
        <p:txBody>
          <a:bodyPr wrap="square" rtlCol="0">
            <a:spAutoFit/>
          </a:bodyPr>
          <a:lstStyle/>
          <a:p>
            <a:pPr defTabSz="685800"/>
            <a:r>
              <a:rPr lang="uk-UA" sz="4500" b="1" dirty="0">
                <a:solidFill>
                  <a:srgbClr val="FF0000">
                    <a:alpha val="62000"/>
                  </a:srgbClr>
                </a:solidFill>
                <a:latin typeface="Batang" panose="02030600000101010101" pitchFamily="18" charset="-127"/>
                <a:ea typeface="Batang" panose="02030600000101010101" pitchFamily="18" charset="-127"/>
              </a:rPr>
              <a:t>!</a:t>
            </a:r>
          </a:p>
        </p:txBody>
      </p:sp>
      <p:sp>
        <p:nvSpPr>
          <p:cNvPr id="12" name="TextBox 11"/>
          <p:cNvSpPr txBox="1"/>
          <p:nvPr/>
        </p:nvSpPr>
        <p:spPr>
          <a:xfrm>
            <a:off x="5178734" y="5608138"/>
            <a:ext cx="3839822" cy="969496"/>
          </a:xfrm>
          <a:prstGeom prst="rect">
            <a:avLst/>
          </a:prstGeom>
          <a:noFill/>
        </p:spPr>
        <p:txBody>
          <a:bodyPr wrap="square" rtlCol="0">
            <a:spAutoFit/>
          </a:bodyPr>
          <a:lstStyle/>
          <a:p>
            <a:pPr algn="just" defTabSz="685800"/>
            <a:r>
              <a:rPr lang="uk-UA" sz="1200" b="1" i="1" dirty="0">
                <a:solidFill>
                  <a:srgbClr val="FF0000"/>
                </a:solidFill>
                <a:latin typeface="Times New Roman" panose="02020603050405020304" pitchFamily="18" charset="0"/>
                <a:cs typeface="Times New Roman" panose="02020603050405020304" pitchFamily="18" charset="0"/>
              </a:rPr>
              <a:t>Чи міг банк самостійно виявити і зупинити «схемні операції? – ТАК! </a:t>
            </a:r>
          </a:p>
          <a:p>
            <a:pPr marL="171450" indent="-171450" algn="just" defTabSz="685800">
              <a:buFont typeface="Arial" panose="020B0604020202020204" pitchFamily="34" charset="0"/>
              <a:buChar char="•"/>
            </a:pPr>
            <a:r>
              <a:rPr lang="uk-UA" sz="1050" dirty="0" smtClean="0">
                <a:latin typeface="Times New Roman" panose="02020603050405020304" pitchFamily="18" charset="0"/>
                <a:cs typeface="Times New Roman" panose="02020603050405020304" pitchFamily="18" charset="0"/>
              </a:rPr>
              <a:t>200 осіб є клієнтами одного банку, пов'язаними між собою, мають однакові ознаки</a:t>
            </a:r>
          </a:p>
          <a:p>
            <a:pPr marL="171450" indent="-171450" algn="just" defTabSz="685800">
              <a:buFont typeface="Arial" panose="020B0604020202020204" pitchFamily="34" charset="0"/>
              <a:buChar char="•"/>
            </a:pPr>
            <a:r>
              <a:rPr lang="uk-UA" sz="1050" dirty="0" smtClean="0">
                <a:latin typeface="Times New Roman" panose="02020603050405020304" pitchFamily="18" charset="0"/>
                <a:cs typeface="Times New Roman" panose="02020603050405020304" pitchFamily="18" charset="0"/>
              </a:rPr>
              <a:t>Різні призначення вхідних та вихідних платежів</a:t>
            </a:r>
            <a:endParaRPr lang="uk-UA"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260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Прямокутник 346"/>
          <p:cNvSpPr/>
          <p:nvPr/>
        </p:nvSpPr>
        <p:spPr>
          <a:xfrm rot="11017268" flipH="1" flipV="1">
            <a:off x="2018971" y="2861838"/>
            <a:ext cx="924265"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p>
            <a:pPr algn="ctr" defTabSz="685800"/>
            <a:r>
              <a:rPr lang="uk-UA" sz="900" b="1" dirty="0">
                <a:solidFill>
                  <a:prstClr val="black"/>
                </a:solidFill>
              </a:rPr>
              <a:t>повернення за ЦП 36 млн. грн.</a:t>
            </a:r>
          </a:p>
        </p:txBody>
      </p:sp>
      <p:sp>
        <p:nvSpPr>
          <p:cNvPr id="211" name="Прямокутник 333"/>
          <p:cNvSpPr/>
          <p:nvPr/>
        </p:nvSpPr>
        <p:spPr>
          <a:xfrm rot="10100545" flipH="1" flipV="1">
            <a:off x="1458534" y="4606555"/>
            <a:ext cx="956659" cy="403957"/>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defTabSz="685800"/>
            <a:r>
              <a:rPr lang="uk-UA" sz="675" b="1" dirty="0">
                <a:solidFill>
                  <a:prstClr val="black"/>
                </a:solidFill>
              </a:rPr>
              <a:t>Повернення кредиту </a:t>
            </a:r>
            <a:r>
              <a:rPr lang="en-US" sz="675" b="1" dirty="0">
                <a:solidFill>
                  <a:prstClr val="black"/>
                </a:solidFill>
              </a:rPr>
              <a:t>45</a:t>
            </a:r>
            <a:r>
              <a:rPr lang="uk-UA" sz="675" b="1" dirty="0">
                <a:solidFill>
                  <a:prstClr val="black"/>
                </a:solidFill>
              </a:rPr>
              <a:t> млн. грн.</a:t>
            </a:r>
          </a:p>
        </p:txBody>
      </p:sp>
      <p:graphicFrame>
        <p:nvGraphicFramePr>
          <p:cNvPr id="189" name="Схема 188"/>
          <p:cNvGraphicFramePr/>
          <p:nvPr>
            <p:extLst/>
          </p:nvPr>
        </p:nvGraphicFramePr>
        <p:xfrm>
          <a:off x="3435747" y="2372583"/>
          <a:ext cx="1877440" cy="1523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1" name="Прямокутник 333"/>
          <p:cNvSpPr/>
          <p:nvPr/>
        </p:nvSpPr>
        <p:spPr>
          <a:xfrm rot="7613379" flipH="1" flipV="1">
            <a:off x="656176" y="3113203"/>
            <a:ext cx="815039" cy="553998"/>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wrap="square" lIns="36000" rIns="0" rtlCol="0" anchor="ctr">
            <a:spAutoFit/>
          </a:bodyPr>
          <a:lstStyle/>
          <a:p>
            <a:pPr algn="ctr" defTabSz="685800"/>
            <a:r>
              <a:rPr lang="uk-UA" sz="1000" b="1" dirty="0">
                <a:solidFill>
                  <a:prstClr val="black"/>
                </a:solidFill>
              </a:rPr>
              <a:t>надання кредиту 36 млн. грн.</a:t>
            </a:r>
          </a:p>
        </p:txBody>
      </p:sp>
      <p:sp>
        <p:nvSpPr>
          <p:cNvPr id="165" name="Прямокутник 346"/>
          <p:cNvSpPr/>
          <p:nvPr/>
        </p:nvSpPr>
        <p:spPr>
          <a:xfrm rot="11017268" flipH="1" flipV="1">
            <a:off x="2079570" y="2555559"/>
            <a:ext cx="819658" cy="30008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defTabSz="685800"/>
            <a:r>
              <a:rPr lang="uk-UA" sz="675" b="1" dirty="0">
                <a:solidFill>
                  <a:prstClr val="black"/>
                </a:solidFill>
              </a:rPr>
              <a:t>за ЦП 36 млн. грн.</a:t>
            </a:r>
          </a:p>
        </p:txBody>
      </p:sp>
      <p:pic>
        <p:nvPicPr>
          <p:cNvPr id="1026" name="Picture 2" descr="&amp;Kcy;&amp;acy;&amp;rcy;&amp;tcy;&amp;icy;&amp;ncy;&amp;kcy;&amp;icy; &amp;pcy;&amp;ocy; &amp;zcy;&amp;acy;&amp;pcy;&amp;rcy;&amp;ocy;&amp;scy;&amp;ucy; &amp;bcy;&amp;acy;&amp;ncy;&amp;kc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44" y="3929947"/>
            <a:ext cx="1346910" cy="1093198"/>
          </a:xfrm>
          <a:prstGeom prst="rect">
            <a:avLst/>
          </a:prstGeom>
          <a:noFill/>
          <a:extLst>
            <a:ext uri="{909E8E84-426E-40DD-AFC4-6F175D3DCCD1}">
              <a14:hiddenFill xmlns:a14="http://schemas.microsoft.com/office/drawing/2010/main">
                <a:solidFill>
                  <a:srgbClr val="FFFFFF"/>
                </a:solidFill>
              </a14:hiddenFill>
            </a:ext>
          </a:extLst>
        </p:spPr>
      </p:pic>
      <p:pic>
        <p:nvPicPr>
          <p:cNvPr id="5" name="Изображение 119" descr="Macintosh HD:Users:macbookair:Desktop:plant.jpg"/>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1289321" y="2683231"/>
            <a:ext cx="749129" cy="455417"/>
          </a:xfrm>
          <a:prstGeom prst="rect">
            <a:avLst/>
          </a:prstGeom>
          <a:noFill/>
          <a:ln>
            <a:noFill/>
          </a:ln>
        </p:spPr>
      </p:pic>
      <p:pic>
        <p:nvPicPr>
          <p:cNvPr id="6" name="Изображение 117" descr="Macintosh HD:Users:macbookair:Desktop:3d-factory-plant-9384434.jpg"/>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2133484" y="4180690"/>
            <a:ext cx="856427" cy="480467"/>
          </a:xfrm>
          <a:prstGeom prst="rect">
            <a:avLst/>
          </a:prstGeom>
          <a:noFill/>
          <a:ln>
            <a:noFill/>
          </a:ln>
        </p:spPr>
      </p:pic>
      <p:cxnSp>
        <p:nvCxnSpPr>
          <p:cNvPr id="7" name="Прямая со стрелкой 6"/>
          <p:cNvCxnSpPr/>
          <p:nvPr/>
        </p:nvCxnSpPr>
        <p:spPr>
          <a:xfrm flipV="1">
            <a:off x="1011128" y="3146873"/>
            <a:ext cx="541890" cy="732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1444990" y="4475855"/>
            <a:ext cx="822040" cy="164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Рисунок 10"/>
          <p:cNvPicPr>
            <a:picLocks noChangeAspect="1"/>
          </p:cNvPicPr>
          <p:nvPr/>
        </p:nvPicPr>
        <p:blipFill>
          <a:blip r:embed="rId10">
            <a:duotone>
              <a:schemeClr val="accent3">
                <a:shade val="45000"/>
                <a:satMod val="135000"/>
              </a:schemeClr>
              <a:prstClr val="white"/>
            </a:duotone>
          </a:blip>
          <a:stretch>
            <a:fillRect/>
          </a:stretch>
        </p:blipFill>
        <p:spPr>
          <a:xfrm>
            <a:off x="2971028" y="2648980"/>
            <a:ext cx="609888" cy="585163"/>
          </a:xfrm>
          <a:prstGeom prst="rect">
            <a:avLst/>
          </a:prstGeom>
        </p:spPr>
      </p:pic>
      <p:cxnSp>
        <p:nvCxnSpPr>
          <p:cNvPr id="13" name="Прямая со стрелкой 12"/>
          <p:cNvCxnSpPr/>
          <p:nvPr/>
        </p:nvCxnSpPr>
        <p:spPr>
          <a:xfrm>
            <a:off x="2096530" y="2761362"/>
            <a:ext cx="834236" cy="44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2806982" y="3310431"/>
            <a:ext cx="379409" cy="851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1357427" y="2475769"/>
            <a:ext cx="565131" cy="207749"/>
          </a:xfrm>
          <a:prstGeom prst="rect">
            <a:avLst/>
          </a:prstGeom>
        </p:spPr>
        <p:txBody>
          <a:bodyPr wrap="square">
            <a:spAutoFit/>
          </a:bodyPr>
          <a:lstStyle/>
          <a:p>
            <a:pPr algn="ctr" defTabSz="685800"/>
            <a:r>
              <a:rPr lang="uk-UA" sz="750" b="1" dirty="0">
                <a:ln w="0"/>
                <a:solidFill>
                  <a:srgbClr val="255327">
                    <a:lumMod val="75000"/>
                  </a:srgbClr>
                </a:solidFill>
                <a:effectLst>
                  <a:outerShdw blurRad="38100" dist="25400" dir="5400000" algn="ctr" rotWithShape="0">
                    <a:srgbClr val="6E747A">
                      <a:alpha val="43000"/>
                    </a:srgbClr>
                  </a:outerShdw>
                </a:effectLst>
                <a:ea typeface="Times New Roman" panose="02020603050405020304" pitchFamily="18" charset="0"/>
              </a:rPr>
              <a:t>ТОВ «1» </a:t>
            </a:r>
            <a:endParaRPr lang="uk-UA" sz="750" b="1" dirty="0">
              <a:ln w="0"/>
              <a:solidFill>
                <a:srgbClr val="255327">
                  <a:lumMod val="75000"/>
                </a:srgbClr>
              </a:solidFill>
              <a:effectLst>
                <a:outerShdw blurRad="38100" dist="25400" dir="5400000" algn="ctr" rotWithShape="0">
                  <a:srgbClr val="6E747A">
                    <a:alpha val="43000"/>
                  </a:srgbClr>
                </a:outerShdw>
              </a:effectLst>
            </a:endParaRPr>
          </a:p>
        </p:txBody>
      </p:sp>
      <p:sp>
        <p:nvSpPr>
          <p:cNvPr id="20" name="Прямоугольник 19"/>
          <p:cNvSpPr/>
          <p:nvPr/>
        </p:nvSpPr>
        <p:spPr>
          <a:xfrm>
            <a:off x="2267722" y="4595254"/>
            <a:ext cx="645851" cy="184666"/>
          </a:xfrm>
          <a:prstGeom prst="rect">
            <a:avLst/>
          </a:prstGeom>
        </p:spPr>
        <p:txBody>
          <a:bodyPr wrap="square">
            <a:spAutoFit/>
          </a:bodyPr>
          <a:lstStyle/>
          <a:p>
            <a:pPr algn="ctr" defTabSz="685800"/>
            <a:r>
              <a:rPr lang="uk-UA" sz="600" b="1" dirty="0">
                <a:ln w="0"/>
                <a:solidFill>
                  <a:srgbClr val="255327">
                    <a:lumMod val="75000"/>
                  </a:srgbClr>
                </a:solidFill>
                <a:effectLst>
                  <a:outerShdw blurRad="38100" dist="25400" dir="5400000" algn="ctr" rotWithShape="0">
                    <a:srgbClr val="6E747A">
                      <a:alpha val="43000"/>
                    </a:srgbClr>
                  </a:outerShdw>
                </a:effectLst>
                <a:ea typeface="Times New Roman" panose="02020603050405020304" pitchFamily="18" charset="0"/>
              </a:rPr>
              <a:t>ТОВ «5» </a:t>
            </a:r>
            <a:endParaRPr lang="uk-UA" sz="600" b="1" dirty="0">
              <a:ln w="0"/>
              <a:solidFill>
                <a:srgbClr val="255327">
                  <a:lumMod val="75000"/>
                </a:srgbClr>
              </a:solidFill>
              <a:effectLst>
                <a:outerShdw blurRad="38100" dist="25400" dir="5400000" algn="ctr" rotWithShape="0">
                  <a:srgbClr val="6E747A">
                    <a:alpha val="43000"/>
                  </a:srgbClr>
                </a:outerShdw>
              </a:effectLst>
            </a:endParaRPr>
          </a:p>
        </p:txBody>
      </p:sp>
      <p:sp>
        <p:nvSpPr>
          <p:cNvPr id="21" name="Прямоугольник 20"/>
          <p:cNvSpPr/>
          <p:nvPr/>
        </p:nvSpPr>
        <p:spPr>
          <a:xfrm>
            <a:off x="2679190" y="2475986"/>
            <a:ext cx="1193565" cy="173124"/>
          </a:xfrm>
          <a:prstGeom prst="rect">
            <a:avLst/>
          </a:prstGeom>
        </p:spPr>
        <p:txBody>
          <a:bodyPr wrap="square">
            <a:spAutoFit/>
          </a:bodyPr>
          <a:lstStyle/>
          <a:p>
            <a:pPr algn="ctr" defTabSz="685800"/>
            <a:r>
              <a:rPr lang="uk-UA" sz="525" b="1" dirty="0">
                <a:ln w="0"/>
                <a:solidFill>
                  <a:srgbClr val="255327">
                    <a:lumMod val="75000"/>
                  </a:srgbClr>
                </a:solidFill>
                <a:effectLst>
                  <a:outerShdw blurRad="38100" dist="25400" dir="5400000" algn="ctr" rotWithShape="0">
                    <a:srgbClr val="6E747A">
                      <a:alpha val="43000"/>
                    </a:srgbClr>
                  </a:outerShdw>
                </a:effectLst>
                <a:ea typeface="Times New Roman" panose="02020603050405020304" pitchFamily="18" charset="0"/>
              </a:rPr>
              <a:t>ПАТ «Інвестиційний фонд «2»</a:t>
            </a:r>
          </a:p>
        </p:txBody>
      </p:sp>
      <p:pic>
        <p:nvPicPr>
          <p:cNvPr id="22" name="Рисунок 21"/>
          <p:cNvPicPr>
            <a:picLocks noChangeAspect="1"/>
          </p:cNvPicPr>
          <p:nvPr/>
        </p:nvPicPr>
        <p:blipFill>
          <a:blip r:embed="rId11"/>
          <a:stretch>
            <a:fillRect/>
          </a:stretch>
        </p:blipFill>
        <p:spPr>
          <a:xfrm>
            <a:off x="4069042" y="1354789"/>
            <a:ext cx="466340" cy="472205"/>
          </a:xfrm>
          <a:prstGeom prst="rect">
            <a:avLst/>
          </a:prstGeom>
        </p:spPr>
      </p:pic>
      <p:pic>
        <p:nvPicPr>
          <p:cNvPr id="23" name="Рисунок 22"/>
          <p:cNvPicPr>
            <a:picLocks noChangeAspect="1"/>
          </p:cNvPicPr>
          <p:nvPr/>
        </p:nvPicPr>
        <p:blipFill>
          <a:blip r:embed="rId12"/>
          <a:stretch>
            <a:fillRect/>
          </a:stretch>
        </p:blipFill>
        <p:spPr>
          <a:xfrm>
            <a:off x="6332955" y="3986397"/>
            <a:ext cx="398128" cy="373999"/>
          </a:xfrm>
          <a:prstGeom prst="rect">
            <a:avLst/>
          </a:prstGeom>
        </p:spPr>
      </p:pic>
      <p:pic>
        <p:nvPicPr>
          <p:cNvPr id="25" name="Рисунок 24"/>
          <p:cNvPicPr>
            <a:picLocks noChangeAspect="1"/>
          </p:cNvPicPr>
          <p:nvPr/>
        </p:nvPicPr>
        <p:blipFill>
          <a:blip r:embed="rId13"/>
          <a:stretch>
            <a:fillRect/>
          </a:stretch>
        </p:blipFill>
        <p:spPr>
          <a:xfrm>
            <a:off x="5662402" y="1504128"/>
            <a:ext cx="354280" cy="520249"/>
          </a:xfrm>
          <a:prstGeom prst="rect">
            <a:avLst/>
          </a:prstGeom>
        </p:spPr>
      </p:pic>
      <p:pic>
        <p:nvPicPr>
          <p:cNvPr id="26" name="Рисунок 25"/>
          <p:cNvPicPr>
            <a:picLocks noChangeAspect="1"/>
          </p:cNvPicPr>
          <p:nvPr/>
        </p:nvPicPr>
        <p:blipFill>
          <a:blip r:embed="rId14"/>
          <a:stretch>
            <a:fillRect/>
          </a:stretch>
        </p:blipFill>
        <p:spPr>
          <a:xfrm>
            <a:off x="6016682" y="1864765"/>
            <a:ext cx="295534" cy="555425"/>
          </a:xfrm>
          <a:prstGeom prst="rect">
            <a:avLst/>
          </a:prstGeom>
        </p:spPr>
      </p:pic>
      <p:pic>
        <p:nvPicPr>
          <p:cNvPr id="27" name="Рисунок 26"/>
          <p:cNvPicPr>
            <a:picLocks noChangeAspect="1"/>
          </p:cNvPicPr>
          <p:nvPr/>
        </p:nvPicPr>
        <p:blipFill>
          <a:blip r:embed="rId15"/>
          <a:stretch>
            <a:fillRect/>
          </a:stretch>
        </p:blipFill>
        <p:spPr>
          <a:xfrm flipH="1">
            <a:off x="6326752" y="2232700"/>
            <a:ext cx="338570" cy="486138"/>
          </a:xfrm>
          <a:prstGeom prst="rect">
            <a:avLst/>
          </a:prstGeom>
        </p:spPr>
      </p:pic>
      <p:pic>
        <p:nvPicPr>
          <p:cNvPr id="28" name="Рисунок 27"/>
          <p:cNvPicPr>
            <a:picLocks noChangeAspect="1"/>
          </p:cNvPicPr>
          <p:nvPr/>
        </p:nvPicPr>
        <p:blipFill>
          <a:blip r:embed="rId16"/>
          <a:stretch>
            <a:fillRect/>
          </a:stretch>
        </p:blipFill>
        <p:spPr>
          <a:xfrm>
            <a:off x="6582496" y="2626912"/>
            <a:ext cx="304762" cy="671786"/>
          </a:xfrm>
          <a:prstGeom prst="rect">
            <a:avLst/>
          </a:prstGeom>
        </p:spPr>
      </p:pic>
      <p:pic>
        <p:nvPicPr>
          <p:cNvPr id="31" name="Рисунок 30"/>
          <p:cNvPicPr>
            <a:picLocks noChangeAspect="1"/>
          </p:cNvPicPr>
          <p:nvPr/>
        </p:nvPicPr>
        <p:blipFill>
          <a:blip r:embed="rId14"/>
          <a:stretch>
            <a:fillRect/>
          </a:stretch>
        </p:blipFill>
        <p:spPr>
          <a:xfrm>
            <a:off x="6450299" y="3323993"/>
            <a:ext cx="295534" cy="555425"/>
          </a:xfrm>
          <a:prstGeom prst="rect">
            <a:avLst/>
          </a:prstGeom>
        </p:spPr>
      </p:pic>
      <p:pic>
        <p:nvPicPr>
          <p:cNvPr id="32" name="Рисунок 31"/>
          <p:cNvPicPr>
            <a:picLocks noChangeAspect="1"/>
          </p:cNvPicPr>
          <p:nvPr/>
        </p:nvPicPr>
        <p:blipFill>
          <a:blip r:embed="rId15"/>
          <a:stretch>
            <a:fillRect/>
          </a:stretch>
        </p:blipFill>
        <p:spPr>
          <a:xfrm flipH="1">
            <a:off x="6111729" y="4467375"/>
            <a:ext cx="338570" cy="486138"/>
          </a:xfrm>
          <a:prstGeom prst="rect">
            <a:avLst/>
          </a:prstGeom>
        </p:spPr>
      </p:pic>
      <p:pic>
        <p:nvPicPr>
          <p:cNvPr id="33" name="Изображение 2" descr="Macintosh HD:Users:macbookair:Desktop:Unknown.jpg"/>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92405" y="4874472"/>
            <a:ext cx="636866" cy="545211"/>
          </a:xfrm>
          <a:prstGeom prst="rect">
            <a:avLst/>
          </a:prstGeom>
          <a:noFill/>
          <a:ln>
            <a:noFill/>
          </a:ln>
        </p:spPr>
      </p:pic>
      <p:sp>
        <p:nvSpPr>
          <p:cNvPr id="29" name="Прямоугольник 28"/>
          <p:cNvSpPr/>
          <p:nvPr/>
        </p:nvSpPr>
        <p:spPr>
          <a:xfrm>
            <a:off x="4357141" y="1420743"/>
            <a:ext cx="811901" cy="207749"/>
          </a:xfrm>
          <a:prstGeom prst="rect">
            <a:avLst/>
          </a:prstGeom>
        </p:spPr>
        <p:txBody>
          <a:bodyPr wrap="square">
            <a:spAutoFit/>
          </a:bodyPr>
          <a:lstStyle/>
          <a:p>
            <a:pPr algn="ctr" defTabSz="685800"/>
            <a:r>
              <a:rPr lang="uk-UA" sz="750" b="1" dirty="0">
                <a:ln w="0"/>
                <a:solidFill>
                  <a:srgbClr val="255327">
                    <a:lumMod val="75000"/>
                  </a:srgbClr>
                </a:solidFill>
                <a:effectLst>
                  <a:outerShdw blurRad="38100" dist="25400" dir="5400000" algn="ctr" rotWithShape="0">
                    <a:srgbClr val="6E747A">
                      <a:alpha val="43000"/>
                    </a:srgbClr>
                  </a:outerShdw>
                </a:effectLst>
                <a:ea typeface="Times New Roman" panose="02020603050405020304" pitchFamily="18" charset="0"/>
              </a:rPr>
              <a:t>ТОВ «3» </a:t>
            </a:r>
            <a:endParaRPr lang="uk-UA" sz="750" b="1" dirty="0">
              <a:ln w="0"/>
              <a:solidFill>
                <a:srgbClr val="255327">
                  <a:lumMod val="75000"/>
                </a:srgbClr>
              </a:solidFill>
              <a:effectLst>
                <a:outerShdw blurRad="38100" dist="25400" dir="5400000" algn="ctr" rotWithShape="0">
                  <a:srgbClr val="6E747A">
                    <a:alpha val="43000"/>
                  </a:srgbClr>
                </a:outerShdw>
              </a:effectLst>
            </a:endParaRPr>
          </a:p>
        </p:txBody>
      </p:sp>
      <p:sp>
        <p:nvSpPr>
          <p:cNvPr id="30" name="Прямоугольник 29"/>
          <p:cNvSpPr/>
          <p:nvPr/>
        </p:nvSpPr>
        <p:spPr>
          <a:xfrm>
            <a:off x="4150644" y="4713991"/>
            <a:ext cx="481222" cy="184666"/>
          </a:xfrm>
          <a:prstGeom prst="rect">
            <a:avLst/>
          </a:prstGeom>
        </p:spPr>
        <p:txBody>
          <a:bodyPr wrap="none">
            <a:spAutoFit/>
          </a:bodyPr>
          <a:lstStyle/>
          <a:p>
            <a:pPr algn="ctr" defTabSz="685800"/>
            <a:r>
              <a:rPr lang="uk-UA" sz="600" b="1" dirty="0">
                <a:ln w="0"/>
                <a:solidFill>
                  <a:srgbClr val="255327">
                    <a:lumMod val="75000"/>
                  </a:srgbClr>
                </a:solidFill>
                <a:effectLst>
                  <a:outerShdw blurRad="38100" dist="25400" dir="5400000" algn="ctr" rotWithShape="0">
                    <a:srgbClr val="6E747A">
                      <a:alpha val="43000"/>
                    </a:srgbClr>
                  </a:outerShdw>
                </a:effectLst>
                <a:ea typeface="Times New Roman" panose="02020603050405020304" pitchFamily="18" charset="0"/>
              </a:rPr>
              <a:t>ТОВ «4»</a:t>
            </a:r>
            <a:endParaRPr lang="uk-UA" sz="600" b="1" dirty="0">
              <a:ln w="0"/>
              <a:solidFill>
                <a:srgbClr val="255327">
                  <a:lumMod val="75000"/>
                </a:srgbClr>
              </a:solidFill>
              <a:effectLst>
                <a:outerShdw blurRad="38100" dist="25400" dir="5400000" algn="ctr" rotWithShape="0">
                  <a:srgbClr val="6E747A">
                    <a:alpha val="43000"/>
                  </a:srgbClr>
                </a:outerShdw>
              </a:effectLst>
            </a:endParaRPr>
          </a:p>
        </p:txBody>
      </p:sp>
      <p:cxnSp>
        <p:nvCxnSpPr>
          <p:cNvPr id="36" name="Прямая со стрелкой 35"/>
          <p:cNvCxnSpPr/>
          <p:nvPr/>
        </p:nvCxnSpPr>
        <p:spPr>
          <a:xfrm flipV="1">
            <a:off x="3520721" y="1821888"/>
            <a:ext cx="548322" cy="555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4703536" y="1693669"/>
            <a:ext cx="1004961" cy="157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H="1">
            <a:off x="4704283" y="2024377"/>
            <a:ext cx="1030853" cy="2625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H="1" flipV="1">
            <a:off x="3359582" y="3252217"/>
            <a:ext cx="650898" cy="1456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flipV="1">
            <a:off x="3580917" y="1864765"/>
            <a:ext cx="540355" cy="548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4675683" y="1768636"/>
            <a:ext cx="1340999" cy="528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flipH="1">
            <a:off x="4735665" y="2347243"/>
            <a:ext cx="1281019" cy="2322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3615526" y="1881789"/>
            <a:ext cx="535808" cy="537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4592639" y="1805450"/>
            <a:ext cx="1932731" cy="1205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flipH="1">
            <a:off x="4893636" y="3080026"/>
            <a:ext cx="1637547" cy="1633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flipH="1" flipV="1">
            <a:off x="3408038" y="3246040"/>
            <a:ext cx="650898" cy="1456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flipH="1" flipV="1">
            <a:off x="3466512" y="3230073"/>
            <a:ext cx="650898" cy="1456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flipV="1">
            <a:off x="3647027" y="1916625"/>
            <a:ext cx="535808" cy="537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flipV="1">
            <a:off x="3671503" y="1945620"/>
            <a:ext cx="535808" cy="537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flipV="1">
            <a:off x="3556597" y="1845872"/>
            <a:ext cx="535808" cy="537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flipV="1">
            <a:off x="3502549" y="1800005"/>
            <a:ext cx="535808" cy="537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flipH="1" flipV="1">
            <a:off x="3521607" y="3223145"/>
            <a:ext cx="650898" cy="1456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flipH="1" flipV="1">
            <a:off x="3572085" y="3194150"/>
            <a:ext cx="650898" cy="1456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flipH="1" flipV="1">
            <a:off x="3306204" y="3267918"/>
            <a:ext cx="650898" cy="1456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flipH="1" flipV="1">
            <a:off x="3624008" y="3174263"/>
            <a:ext cx="650898" cy="1456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a:off x="4521782" y="1846117"/>
            <a:ext cx="1876026" cy="1719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p:nvPr/>
        </p:nvCxnSpPr>
        <p:spPr>
          <a:xfrm>
            <a:off x="4407104" y="1859948"/>
            <a:ext cx="1879097" cy="2210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p:nvPr/>
        </p:nvCxnSpPr>
        <p:spPr>
          <a:xfrm>
            <a:off x="4354629" y="1885878"/>
            <a:ext cx="1832919" cy="2581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p:cNvCxnSpPr/>
          <p:nvPr/>
        </p:nvCxnSpPr>
        <p:spPr>
          <a:xfrm flipH="1">
            <a:off x="4780539" y="2706076"/>
            <a:ext cx="1617272" cy="2002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p:cNvCxnSpPr/>
          <p:nvPr/>
        </p:nvCxnSpPr>
        <p:spPr>
          <a:xfrm flipH="1">
            <a:off x="4828996" y="3723383"/>
            <a:ext cx="1603958" cy="1141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Прямая со стрелкой 89"/>
          <p:cNvCxnSpPr/>
          <p:nvPr/>
        </p:nvCxnSpPr>
        <p:spPr>
          <a:xfrm flipH="1">
            <a:off x="4847227" y="4242181"/>
            <a:ext cx="1407473" cy="657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Прямая со стрелкой 91"/>
          <p:cNvCxnSpPr/>
          <p:nvPr/>
        </p:nvCxnSpPr>
        <p:spPr>
          <a:xfrm flipH="1">
            <a:off x="4871076" y="4812201"/>
            <a:ext cx="1145606" cy="118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9" name="Прямая со стрелкой 1038"/>
          <p:cNvCxnSpPr/>
          <p:nvPr/>
        </p:nvCxnSpPr>
        <p:spPr>
          <a:xfrm flipH="1" flipV="1">
            <a:off x="2045897" y="2862807"/>
            <a:ext cx="838476" cy="44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1" name="Прямая со стрелкой 1040"/>
          <p:cNvCxnSpPr/>
          <p:nvPr/>
        </p:nvCxnSpPr>
        <p:spPr>
          <a:xfrm flipH="1">
            <a:off x="2884373" y="3379326"/>
            <a:ext cx="384385" cy="862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3" name="Прямая со стрелкой 1042"/>
          <p:cNvCxnSpPr/>
          <p:nvPr/>
        </p:nvCxnSpPr>
        <p:spPr>
          <a:xfrm flipH="1">
            <a:off x="1113039" y="3208380"/>
            <a:ext cx="554537" cy="768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Прямая со стрелкой 116"/>
          <p:cNvCxnSpPr/>
          <p:nvPr/>
        </p:nvCxnSpPr>
        <p:spPr>
          <a:xfrm flipH="1">
            <a:off x="1449195" y="4578816"/>
            <a:ext cx="808706" cy="173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Прямокутник 342"/>
          <p:cNvSpPr/>
          <p:nvPr/>
        </p:nvSpPr>
        <p:spPr>
          <a:xfrm rot="6839505" flipH="1" flipV="1">
            <a:off x="2412729" y="3538867"/>
            <a:ext cx="837271" cy="30008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defTabSz="685800"/>
            <a:r>
              <a:rPr lang="uk-UA" sz="675" b="1" dirty="0">
                <a:solidFill>
                  <a:prstClr val="black"/>
                </a:solidFill>
              </a:rPr>
              <a:t>за ЦП 45 млн. грн.</a:t>
            </a:r>
          </a:p>
        </p:txBody>
      </p:sp>
      <p:sp>
        <p:nvSpPr>
          <p:cNvPr id="176" name="Прямокутник 351"/>
          <p:cNvSpPr/>
          <p:nvPr/>
        </p:nvSpPr>
        <p:spPr>
          <a:xfrm rot="7931038" flipH="1" flipV="1">
            <a:off x="3043416" y="1780831"/>
            <a:ext cx="1161127"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p>
            <a:pPr algn="ctr" defTabSz="685800"/>
            <a:r>
              <a:rPr lang="uk-UA" sz="900" b="1" dirty="0">
                <a:solidFill>
                  <a:prstClr val="black"/>
                </a:solidFill>
              </a:rPr>
              <a:t>купівля ЦП на суму  більше </a:t>
            </a:r>
            <a:r>
              <a:rPr lang="uk-UA" sz="900" b="1" dirty="0">
                <a:solidFill>
                  <a:srgbClr val="FF0000"/>
                </a:solidFill>
              </a:rPr>
              <a:t>299,9 млн. грн.</a:t>
            </a:r>
          </a:p>
        </p:txBody>
      </p:sp>
      <p:sp>
        <p:nvSpPr>
          <p:cNvPr id="179" name="Прямокутник 287"/>
          <p:cNvSpPr/>
          <p:nvPr/>
        </p:nvSpPr>
        <p:spPr>
          <a:xfrm rot="10800000" flipH="1" flipV="1">
            <a:off x="4261998" y="1810635"/>
            <a:ext cx="1627122" cy="488201"/>
          </a:xfrm>
          <a:prstGeom prst="rect">
            <a:avLst/>
          </a:prstGeom>
          <a:solidFill>
            <a:schemeClr val="lt1">
              <a:alpha val="23000"/>
            </a:schemeClr>
          </a:solidFill>
          <a:ln>
            <a:noFill/>
          </a:ln>
        </p:spPr>
        <p:style>
          <a:lnRef idx="2">
            <a:schemeClr val="accent1"/>
          </a:lnRef>
          <a:fillRef idx="1">
            <a:schemeClr val="lt1"/>
          </a:fillRef>
          <a:effectRef idx="0">
            <a:schemeClr val="accent1"/>
          </a:effectRef>
          <a:fontRef idx="minor">
            <a:schemeClr val="dk1"/>
          </a:fontRef>
        </p:style>
        <p:txBody>
          <a:bodyPr wrap="square" lIns="36000" tIns="36000" rIns="36000" bIns="36000" rtlCol="0" anchor="ctr">
            <a:spAutoFit/>
          </a:bodyPr>
          <a:lstStyle/>
          <a:p>
            <a:pPr algn="ctr" defTabSz="685800"/>
            <a:r>
              <a:rPr lang="uk-UA" sz="900" b="1" dirty="0">
                <a:solidFill>
                  <a:prstClr val="black"/>
                </a:solidFill>
              </a:rPr>
              <a:t>надання фінансового кредиту на загальну суму більше </a:t>
            </a:r>
            <a:r>
              <a:rPr lang="uk-UA" sz="900" b="1" dirty="0">
                <a:solidFill>
                  <a:srgbClr val="FF0000"/>
                </a:solidFill>
              </a:rPr>
              <a:t>299,9 млн. грн</a:t>
            </a:r>
            <a:r>
              <a:rPr lang="uk-UA" sz="900" b="1" dirty="0">
                <a:solidFill>
                  <a:prstClr val="black"/>
                </a:solidFill>
              </a:rPr>
              <a:t>.</a:t>
            </a:r>
          </a:p>
        </p:txBody>
      </p:sp>
      <p:sp>
        <p:nvSpPr>
          <p:cNvPr id="186" name="Прямокутник 200"/>
          <p:cNvSpPr/>
          <p:nvPr/>
        </p:nvSpPr>
        <p:spPr>
          <a:xfrm rot="10800000" flipH="1" flipV="1">
            <a:off x="4668973" y="4118022"/>
            <a:ext cx="1447984" cy="484748"/>
          </a:xfrm>
          <a:prstGeom prst="rect">
            <a:avLst/>
          </a:prstGeom>
          <a:solidFill>
            <a:schemeClr val="lt1">
              <a:alpha val="3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p>
            <a:pPr algn="ctr" defTabSz="685800"/>
            <a:r>
              <a:rPr lang="uk-UA" sz="1050" b="1" dirty="0">
                <a:solidFill>
                  <a:prstClr val="black"/>
                </a:solidFill>
              </a:rPr>
              <a:t>купівля ЦП на </a:t>
            </a:r>
            <a:r>
              <a:rPr lang="ru-RU" sz="1050" b="1" dirty="0" err="1">
                <a:solidFill>
                  <a:prstClr val="black"/>
                </a:solidFill>
              </a:rPr>
              <a:t>загальну</a:t>
            </a:r>
            <a:r>
              <a:rPr lang="ru-RU" sz="1050" b="1" dirty="0">
                <a:solidFill>
                  <a:prstClr val="black"/>
                </a:solidFill>
              </a:rPr>
              <a:t> </a:t>
            </a:r>
            <a:r>
              <a:rPr lang="uk-UA" sz="1050" b="1" dirty="0">
                <a:solidFill>
                  <a:prstClr val="black"/>
                </a:solidFill>
              </a:rPr>
              <a:t>суму більше </a:t>
            </a:r>
            <a:r>
              <a:rPr lang="uk-UA" sz="1050" b="1" dirty="0">
                <a:solidFill>
                  <a:srgbClr val="FF0000"/>
                </a:solidFill>
              </a:rPr>
              <a:t>299,9 млн. грн.</a:t>
            </a:r>
          </a:p>
        </p:txBody>
      </p:sp>
      <p:sp>
        <p:nvSpPr>
          <p:cNvPr id="188" name="Прямокутник 13"/>
          <p:cNvSpPr/>
          <p:nvPr/>
        </p:nvSpPr>
        <p:spPr>
          <a:xfrm>
            <a:off x="3823269" y="2758741"/>
            <a:ext cx="1145259" cy="753481"/>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a:r>
              <a:rPr lang="uk-UA" sz="800" b="1" dirty="0">
                <a:solidFill>
                  <a:srgbClr val="0070C0"/>
                </a:solidFill>
              </a:rPr>
              <a:t>Кредитні кошти в розмірі </a:t>
            </a:r>
            <a:r>
              <a:rPr lang="uk-UA" sz="800" b="1" dirty="0">
                <a:solidFill>
                  <a:srgbClr val="FF0000"/>
                </a:solidFill>
              </a:rPr>
              <a:t>81 млн. грн. </a:t>
            </a:r>
            <a:r>
              <a:rPr lang="uk-UA" sz="800" b="1" dirty="0">
                <a:solidFill>
                  <a:srgbClr val="0070C0"/>
                </a:solidFill>
              </a:rPr>
              <a:t>протягом дня «прокрутили» по ланцюжку </a:t>
            </a:r>
            <a:r>
              <a:rPr lang="uk-UA" sz="1200" b="1" i="1" u="sng" dirty="0">
                <a:solidFill>
                  <a:srgbClr val="FF0000"/>
                </a:solidFill>
              </a:rPr>
              <a:t>сім разів </a:t>
            </a:r>
            <a:r>
              <a:rPr lang="uk-UA" sz="800" b="1" dirty="0">
                <a:solidFill>
                  <a:srgbClr val="0070C0"/>
                </a:solidFill>
              </a:rPr>
              <a:t>(різними сумами). Кожен цикл проходив </a:t>
            </a:r>
            <a:r>
              <a:rPr lang="uk-UA" sz="800" b="1" dirty="0">
                <a:solidFill>
                  <a:srgbClr val="FF0000"/>
                </a:solidFill>
              </a:rPr>
              <a:t>через 2620 </a:t>
            </a:r>
            <a:r>
              <a:rPr lang="uk-UA" sz="800" b="1" dirty="0">
                <a:solidFill>
                  <a:srgbClr val="0070C0"/>
                </a:solidFill>
              </a:rPr>
              <a:t>одного із  зазначених ФО </a:t>
            </a:r>
          </a:p>
        </p:txBody>
      </p:sp>
      <p:pic>
        <p:nvPicPr>
          <p:cNvPr id="141" name="Picture 14" descr="&amp;Pcy;&amp;ocy;&amp;khcy;&amp;ocy;&amp;zhcy;&amp;iecy;&amp;iecy; &amp;icy;&amp;zcy;&amp;ocy;&amp;bcy;&amp;rcy;&amp;acy;&amp;zhcy;&amp;iecy;&amp;ncy;&amp;icy;&amp;iecy;"/>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0785" y="1797676"/>
            <a:ext cx="874404" cy="874405"/>
          </a:xfrm>
          <a:prstGeom prst="rect">
            <a:avLst/>
          </a:prstGeom>
          <a:noFill/>
          <a:extLst>
            <a:ext uri="{909E8E84-426E-40DD-AFC4-6F175D3DCCD1}">
              <a14:hiddenFill xmlns:a14="http://schemas.microsoft.com/office/drawing/2010/main">
                <a:solidFill>
                  <a:srgbClr val="FFFFFF"/>
                </a:solidFill>
              </a14:hiddenFill>
            </a:ext>
          </a:extLst>
        </p:spPr>
      </p:pic>
      <p:sp>
        <p:nvSpPr>
          <p:cNvPr id="143" name="Прямоугольник 142"/>
          <p:cNvSpPr/>
          <p:nvPr/>
        </p:nvSpPr>
        <p:spPr>
          <a:xfrm>
            <a:off x="197192" y="2067848"/>
            <a:ext cx="985409" cy="461665"/>
          </a:xfrm>
          <a:prstGeom prst="rect">
            <a:avLst/>
          </a:prstGeom>
        </p:spPr>
        <p:txBody>
          <a:bodyPr wrap="square">
            <a:spAutoFit/>
          </a:bodyPr>
          <a:lstStyle/>
          <a:p>
            <a:pPr algn="ctr" defTabSz="685800"/>
            <a:r>
              <a:rPr lang="uk-UA" sz="1200" b="1" dirty="0">
                <a:solidFill>
                  <a:srgbClr val="FF0000"/>
                </a:solidFill>
                <a:cs typeface="Times New Roman" panose="02020603050405020304" pitchFamily="18" charset="0"/>
              </a:rPr>
              <a:t>Протягом 1 дня</a:t>
            </a:r>
          </a:p>
        </p:txBody>
      </p:sp>
      <p:sp>
        <p:nvSpPr>
          <p:cNvPr id="193" name="Прямоугольник 192"/>
          <p:cNvSpPr/>
          <p:nvPr/>
        </p:nvSpPr>
        <p:spPr>
          <a:xfrm>
            <a:off x="2572890" y="3114959"/>
            <a:ext cx="630301" cy="207749"/>
          </a:xfrm>
          <a:prstGeom prst="rect">
            <a:avLst/>
          </a:prstGeom>
        </p:spPr>
        <p:txBody>
          <a:bodyPr wrap="none">
            <a:spAutoFit/>
          </a:bodyPr>
          <a:lstStyle/>
          <a:p>
            <a:pPr algn="ctr" defTabSz="685800"/>
            <a:r>
              <a:rPr lang="uk-UA" sz="750" b="1" dirty="0">
                <a:solidFill>
                  <a:srgbClr val="FF0000"/>
                </a:solidFill>
              </a:rPr>
              <a:t>36+45 = 81</a:t>
            </a:r>
          </a:p>
        </p:txBody>
      </p:sp>
      <p:sp>
        <p:nvSpPr>
          <p:cNvPr id="195" name="Прямокутник 200"/>
          <p:cNvSpPr/>
          <p:nvPr/>
        </p:nvSpPr>
        <p:spPr>
          <a:xfrm rot="10800000" flipH="1" flipV="1">
            <a:off x="3388529" y="3790300"/>
            <a:ext cx="983432" cy="688256"/>
          </a:xfrm>
          <a:prstGeom prst="rect">
            <a:avLst/>
          </a:prstGeom>
          <a:solidFill>
            <a:schemeClr val="lt1">
              <a:alpha val="49000"/>
            </a:schemeClr>
          </a:solidFill>
          <a:ln>
            <a:noFill/>
          </a:ln>
        </p:spPr>
        <p:style>
          <a:lnRef idx="2">
            <a:schemeClr val="accent1"/>
          </a:lnRef>
          <a:fillRef idx="1">
            <a:schemeClr val="lt1"/>
          </a:fillRef>
          <a:effectRef idx="0">
            <a:schemeClr val="accent1"/>
          </a:effectRef>
          <a:fontRef idx="minor">
            <a:schemeClr val="dk1"/>
          </a:fontRef>
        </p:style>
        <p:txBody>
          <a:bodyPr wrap="square" lIns="36000" tIns="36000" rIns="0" bIns="36000" rtlCol="0" anchor="ctr">
            <a:spAutoFit/>
          </a:bodyPr>
          <a:lstStyle/>
          <a:p>
            <a:pPr algn="ctr" defTabSz="685800"/>
            <a:r>
              <a:rPr lang="uk-UA" sz="1000" b="1" dirty="0">
                <a:solidFill>
                  <a:prstClr val="black"/>
                </a:solidFill>
              </a:rPr>
              <a:t>купівля ЦП на </a:t>
            </a:r>
            <a:r>
              <a:rPr lang="ru-RU" sz="1000" b="1" dirty="0" err="1">
                <a:solidFill>
                  <a:prstClr val="black"/>
                </a:solidFill>
              </a:rPr>
              <a:t>загальну</a:t>
            </a:r>
            <a:r>
              <a:rPr lang="ru-RU" sz="1000" b="1" dirty="0">
                <a:solidFill>
                  <a:prstClr val="black"/>
                </a:solidFill>
              </a:rPr>
              <a:t> </a:t>
            </a:r>
            <a:r>
              <a:rPr lang="uk-UA" sz="1000" b="1" dirty="0">
                <a:solidFill>
                  <a:prstClr val="black"/>
                </a:solidFill>
              </a:rPr>
              <a:t>суму більше </a:t>
            </a:r>
            <a:r>
              <a:rPr lang="uk-UA" sz="1000" b="1" dirty="0">
                <a:solidFill>
                  <a:srgbClr val="FF0000"/>
                </a:solidFill>
              </a:rPr>
              <a:t>299,9 млн. грн.</a:t>
            </a:r>
          </a:p>
        </p:txBody>
      </p:sp>
      <p:sp>
        <p:nvSpPr>
          <p:cNvPr id="162" name="Прямокутник 333"/>
          <p:cNvSpPr/>
          <p:nvPr/>
        </p:nvSpPr>
        <p:spPr>
          <a:xfrm rot="10100545" flipH="1" flipV="1">
            <a:off x="1417024" y="4143004"/>
            <a:ext cx="815039" cy="403957"/>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defTabSz="685800"/>
            <a:r>
              <a:rPr lang="uk-UA" sz="675" b="1" dirty="0">
                <a:solidFill>
                  <a:prstClr val="black"/>
                </a:solidFill>
              </a:rPr>
              <a:t>надання кредиту </a:t>
            </a:r>
            <a:r>
              <a:rPr lang="en-US" sz="675" b="1" dirty="0">
                <a:solidFill>
                  <a:prstClr val="black"/>
                </a:solidFill>
              </a:rPr>
              <a:t>45</a:t>
            </a:r>
            <a:r>
              <a:rPr lang="uk-UA" sz="675" b="1" dirty="0">
                <a:solidFill>
                  <a:prstClr val="black"/>
                </a:solidFill>
              </a:rPr>
              <a:t> млн. грн.</a:t>
            </a:r>
          </a:p>
        </p:txBody>
      </p:sp>
      <p:sp>
        <p:nvSpPr>
          <p:cNvPr id="212" name="Прямокутник 333"/>
          <p:cNvSpPr/>
          <p:nvPr/>
        </p:nvSpPr>
        <p:spPr>
          <a:xfrm rot="7618899" flipH="1" flipV="1">
            <a:off x="1207932" y="3447101"/>
            <a:ext cx="957085" cy="597700"/>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defTabSz="685800"/>
            <a:r>
              <a:rPr lang="uk-UA" sz="1050" b="1" dirty="0">
                <a:solidFill>
                  <a:prstClr val="black"/>
                </a:solidFill>
              </a:rPr>
              <a:t>Повернення кредиту 35 млн. грн.</a:t>
            </a:r>
            <a:endParaRPr lang="uk-UA" sz="675" b="1" dirty="0">
              <a:solidFill>
                <a:prstClr val="black"/>
              </a:solidFill>
            </a:endParaRPr>
          </a:p>
        </p:txBody>
      </p:sp>
      <p:sp>
        <p:nvSpPr>
          <p:cNvPr id="163" name="TextBox 162"/>
          <p:cNvSpPr txBox="1"/>
          <p:nvPr/>
        </p:nvSpPr>
        <p:spPr>
          <a:xfrm>
            <a:off x="22674" y="5017611"/>
            <a:ext cx="4221618" cy="923330"/>
          </a:xfrm>
          <a:prstGeom prst="rect">
            <a:avLst/>
          </a:prstGeom>
          <a:noFill/>
        </p:spPr>
        <p:txBody>
          <a:bodyPr wrap="square" rtlCol="0">
            <a:spAutoFit/>
          </a:bodyPr>
          <a:lstStyle/>
          <a:p>
            <a:pPr defTabSz="685800"/>
            <a:r>
              <a:rPr lang="uk-UA" sz="900" i="1" dirty="0">
                <a:solidFill>
                  <a:srgbClr val="FF0000"/>
                </a:solidFill>
              </a:rPr>
              <a:t>Етап 1: </a:t>
            </a:r>
            <a:r>
              <a:rPr lang="uk-UA" sz="900" i="1" dirty="0">
                <a:solidFill>
                  <a:prstClr val="black"/>
                </a:solidFill>
              </a:rPr>
              <a:t>за рахунок кредитних коштів банку створені умови для купівлі ЦП та надання фінансового кредиту на суму, яка майже в 4 рази перевищує суму кредитних коштів;  </a:t>
            </a:r>
          </a:p>
          <a:p>
            <a:pPr defTabSz="685800"/>
            <a:r>
              <a:rPr lang="uk-UA" sz="900" i="1" dirty="0">
                <a:solidFill>
                  <a:srgbClr val="FF0000"/>
                </a:solidFill>
              </a:rPr>
              <a:t>Етап 2: </a:t>
            </a:r>
            <a:r>
              <a:rPr lang="uk-UA" sz="900" i="1" dirty="0">
                <a:solidFill>
                  <a:prstClr val="black"/>
                </a:solidFill>
              </a:rPr>
              <a:t>попередньо куплені ЦП реалізуються, фінансовий кредит повертається по тій же «СХЕМІ» за рахунок кредитних коштів банку</a:t>
            </a:r>
          </a:p>
          <a:p>
            <a:pPr defTabSz="685800"/>
            <a:endParaRPr lang="uk-UA" sz="900" i="1" dirty="0">
              <a:solidFill>
                <a:prstClr val="black"/>
              </a:solidFill>
            </a:endParaRPr>
          </a:p>
        </p:txBody>
      </p:sp>
      <p:pic>
        <p:nvPicPr>
          <p:cNvPr id="8" name="Рисунок 7"/>
          <p:cNvPicPr>
            <a:picLocks noChangeAspect="1"/>
          </p:cNvPicPr>
          <p:nvPr/>
        </p:nvPicPr>
        <p:blipFill>
          <a:blip r:embed="rId19"/>
          <a:stretch>
            <a:fillRect/>
          </a:stretch>
        </p:blipFill>
        <p:spPr>
          <a:xfrm>
            <a:off x="817783" y="3746806"/>
            <a:ext cx="241877" cy="227480"/>
          </a:xfrm>
          <a:prstGeom prst="rect">
            <a:avLst/>
          </a:prstGeom>
        </p:spPr>
      </p:pic>
      <p:pic>
        <p:nvPicPr>
          <p:cNvPr id="97" name="Рисунок 96"/>
          <p:cNvPicPr>
            <a:picLocks noChangeAspect="1"/>
          </p:cNvPicPr>
          <p:nvPr/>
        </p:nvPicPr>
        <p:blipFill>
          <a:blip r:embed="rId19"/>
          <a:stretch>
            <a:fillRect/>
          </a:stretch>
        </p:blipFill>
        <p:spPr>
          <a:xfrm>
            <a:off x="1276944" y="4460515"/>
            <a:ext cx="241877" cy="227480"/>
          </a:xfrm>
          <a:prstGeom prst="rect">
            <a:avLst/>
          </a:prstGeom>
        </p:spPr>
      </p:pic>
      <p:pic>
        <p:nvPicPr>
          <p:cNvPr id="1028" name="Picture 4" descr="&amp;Kcy;&amp;acy;&amp;rcy;&amp;tcy;&amp;icy;&amp;ncy;&amp;kcy;&amp;icy; &amp;pcy;&amp;ocy; &amp;zcy;&amp;acy;&amp;pcy;&amp;rcy;&amp;ocy;&amp;scy;&amp;ucy; &amp;bcy;&amp;iecy;&amp;gcy;&amp;ucy;&amp;shchcy;&amp;icy;&amp;jcy; &amp;chcy;&amp;iecy;&amp;lcy;&amp;ocy;&amp;vcy;&amp;iecy;&amp;chcy;&amp;iecy;&amp;kcy;"/>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9640399">
            <a:off x="592526" y="3161345"/>
            <a:ext cx="324859" cy="243548"/>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00" name="Picture 4" descr="&amp;Kcy;&amp;acy;&amp;rcy;&amp;tcy;&amp;icy;&amp;ncy;&amp;kcy;&amp;icy; &amp;pcy;&amp;ocy; &amp;zcy;&amp;acy;&amp;pcy;&amp;rcy;&amp;ocy;&amp;scy;&amp;ucy; &amp;bcy;&amp;iecy;&amp;gcy;&amp;ucy;&amp;shchcy;&amp;icy;&amp;jcy; &amp;chcy;&amp;iecy;&amp;lcy;&amp;ocy;&amp;vcy;&amp;iecy;&amp;chcy;&amp;iecy;&amp;kcy;"/>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62159" y="2446876"/>
            <a:ext cx="324859" cy="243548"/>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01" name="Picture 4" descr="&amp;Kcy;&amp;acy;&amp;rcy;&amp;tcy;&amp;icy;&amp;ncy;&amp;kcy;&amp;icy; &amp;pcy;&amp;ocy; &amp;zcy;&amp;acy;&amp;pcy;&amp;rcy;&amp;ocy;&amp;scy;&amp;ucy; &amp;bcy;&amp;iecy;&amp;gcy;&amp;ucy;&amp;shchcy;&amp;icy;&amp;jcy; &amp;chcy;&amp;iecy;&amp;lcy;&amp;ocy;&amp;vcy;&amp;iecy;&amp;chcy;&amp;iecy;&amp;kcy;"/>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9640399">
            <a:off x="3219921" y="1738156"/>
            <a:ext cx="324859" cy="243548"/>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02" name="Picture 4" descr="&amp;Kcy;&amp;acy;&amp;rcy;&amp;tcy;&amp;icy;&amp;ncy;&amp;kcy;&amp;icy; &amp;pcy;&amp;ocy; &amp;zcy;&amp;acy;&amp;pcy;&amp;rcy;&amp;ocy;&amp;scy;&amp;ucy; &amp;bcy;&amp;iecy;&amp;gcy;&amp;ucy;&amp;shchcy;&amp;icy;&amp;jcy; &amp;chcy;&amp;iecy;&amp;lcy;&amp;ocy;&amp;vcy;&amp;iecy;&amp;chcy;&amp;iecy;&amp;kcy;"/>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2207571">
            <a:off x="5077923" y="2210776"/>
            <a:ext cx="324859" cy="243548"/>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04" name="Picture 4" descr="&amp;Kcy;&amp;acy;&amp;rcy;&amp;tcy;&amp;icy;&amp;ncy;&amp;kcy;&amp;icy; &amp;pcy;&amp;ocy; &amp;zcy;&amp;acy;&amp;pcy;&amp;rcy;&amp;ocy;&amp;scy;&amp;ucy; &amp;bcy;&amp;iecy;&amp;gcy;&amp;ucy;&amp;shchcy;&amp;icy;&amp;jcy; &amp;chcy;&amp;iecy;&amp;lcy;&amp;ocy;&amp;vcy;&amp;iecy;&amp;chcy;&amp;iecy;&amp;kcy;"/>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8395879" flipH="1">
            <a:off x="5227747" y="3599030"/>
            <a:ext cx="360151" cy="243548"/>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06" name="Picture 4" descr="&amp;Kcy;&amp;acy;&amp;rcy;&amp;tcy;&amp;icy;&amp;ncy;&amp;kcy;&amp;icy; &amp;pcy;&amp;ocy; &amp;zcy;&amp;acy;&amp;pcy;&amp;rcy;&amp;ocy;&amp;scy;&amp;ucy; &amp;bcy;&amp;iecy;&amp;gcy;&amp;ucy;&amp;shchcy;&amp;icy;&amp;jcy; &amp;chcy;&amp;iecy;&amp;lcy;&amp;ocy;&amp;vcy;&amp;iecy;&amp;chcy;&amp;iecy;&amp;kcy;"/>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13129414" flipV="1">
            <a:off x="3512374" y="3618502"/>
            <a:ext cx="324859" cy="262937"/>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08" name="Picture 4" descr="&amp;Kcy;&amp;acy;&amp;rcy;&amp;tcy;&amp;icy;&amp;ncy;&amp;kcy;&amp;icy; &amp;pcy;&amp;ocy; &amp;zcy;&amp;acy;&amp;pcy;&amp;rcy;&amp;ocy;&amp;scy;&amp;ucy; &amp;bcy;&amp;iecy;&amp;gcy;&amp;ucy;&amp;shchcy;&amp;icy;&amp;jcy; &amp;chcy;&amp;iecy;&amp;lcy;&amp;ocy;&amp;vcy;&amp;iecy;&amp;chcy;&amp;iecy;&amp;kcy;"/>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2290216" y="3109532"/>
            <a:ext cx="299822" cy="243548"/>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10" name="Picture 4" descr="&amp;Kcy;&amp;acy;&amp;rcy;&amp;tcy;&amp;icy;&amp;ncy;&amp;kcy;&amp;icy; &amp;pcy;&amp;ocy; &amp;zcy;&amp;acy;&amp;pcy;&amp;rcy;&amp;ocy;&amp;scy;&amp;ucy; &amp;bcy;&amp;iecy;&amp;gcy;&amp;ucy;&amp;shchcy;&amp;icy;&amp;jcy; &amp;chcy;&amp;iecy;&amp;lcy;&amp;ocy;&amp;vcy;&amp;iecy;&amp;chcy;&amp;iecy;&amp;kcy;"/>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18611165" flipH="1">
            <a:off x="1528761" y="3784921"/>
            <a:ext cx="266422" cy="243548"/>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030" name="Picture 6" descr="&amp;Kcy;&amp;acy;&amp;rcy;&amp;tcy;&amp;icy;&amp;ncy;&amp;kcy;&amp;icy; &amp;pcy;&amp;ocy; &amp;zcy;&amp;acy;&amp;pcy;&amp;rcy;&amp;ocy;&amp;scy;&amp;ucy; &amp;fcy;&amp;icy;&amp;ncy;&amp;icy;&amp;shcy; &amp;kcy;&amp;ncy;&amp;ocy;&amp;pcy;&amp;kcy;&amp;acy;"/>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318625" y="4009053"/>
            <a:ext cx="311857" cy="311857"/>
          </a:xfrm>
          <a:prstGeom prst="rect">
            <a:avLst/>
          </a:prstGeom>
          <a:noFill/>
          <a:extLst>
            <a:ext uri="{909E8E84-426E-40DD-AFC4-6F175D3DCCD1}">
              <a14:hiddenFill xmlns:a14="http://schemas.microsoft.com/office/drawing/2010/main">
                <a:solidFill>
                  <a:srgbClr val="FFFFFF"/>
                </a:solidFill>
              </a14:hiddenFill>
            </a:ext>
          </a:extLst>
        </p:spPr>
      </p:pic>
      <p:sp>
        <p:nvSpPr>
          <p:cNvPr id="112" name="Прямокутник 346"/>
          <p:cNvSpPr/>
          <p:nvPr/>
        </p:nvSpPr>
        <p:spPr>
          <a:xfrm rot="6843296" flipH="1" flipV="1">
            <a:off x="2739044" y="3783881"/>
            <a:ext cx="924265" cy="30008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defTabSz="685800"/>
            <a:r>
              <a:rPr lang="uk-UA" sz="675" b="1" dirty="0">
                <a:solidFill>
                  <a:prstClr val="black"/>
                </a:solidFill>
              </a:rPr>
              <a:t>повернення за ЦП 45 млн. грн.</a:t>
            </a:r>
          </a:p>
        </p:txBody>
      </p:sp>
      <p:sp>
        <p:nvSpPr>
          <p:cNvPr id="2" name="TextBox 1"/>
          <p:cNvSpPr txBox="1"/>
          <p:nvPr/>
        </p:nvSpPr>
        <p:spPr>
          <a:xfrm>
            <a:off x="6960967" y="1793788"/>
            <a:ext cx="2065667" cy="1338828"/>
          </a:xfrm>
          <a:prstGeom prst="rect">
            <a:avLst/>
          </a:prstGeom>
          <a:noFill/>
        </p:spPr>
        <p:txBody>
          <a:bodyPr wrap="square" rtlCol="0">
            <a:spAutoFit/>
          </a:bodyPr>
          <a:lstStyle/>
          <a:p>
            <a:pPr algn="ctr" defTabSz="685800"/>
            <a:r>
              <a:rPr lang="uk-UA" sz="1350" b="1" i="1" dirty="0">
                <a:solidFill>
                  <a:srgbClr val="FF0000"/>
                </a:solidFill>
              </a:rPr>
              <a:t>Потенційними клієнтами є будь-які особи, яким необхідно сформувати дохід/прибуток, </a:t>
            </a:r>
            <a:r>
              <a:rPr lang="uk-UA" sz="1350" b="1" i="1" u="sng" dirty="0">
                <a:solidFill>
                  <a:srgbClr val="FF0000"/>
                </a:solidFill>
              </a:rPr>
              <a:t>у тому числі публічні особи</a:t>
            </a:r>
          </a:p>
        </p:txBody>
      </p:sp>
      <p:sp>
        <p:nvSpPr>
          <p:cNvPr id="94" name="TextBox 93"/>
          <p:cNvSpPr txBox="1"/>
          <p:nvPr/>
        </p:nvSpPr>
        <p:spPr>
          <a:xfrm>
            <a:off x="6870742" y="4005710"/>
            <a:ext cx="2065667" cy="923330"/>
          </a:xfrm>
          <a:prstGeom prst="rect">
            <a:avLst/>
          </a:prstGeom>
          <a:noFill/>
        </p:spPr>
        <p:txBody>
          <a:bodyPr wrap="square" rtlCol="0">
            <a:spAutoFit/>
          </a:bodyPr>
          <a:lstStyle/>
          <a:p>
            <a:pPr algn="ctr" defTabSz="685800"/>
            <a:r>
              <a:rPr lang="uk-UA" sz="1350" b="1" i="1" dirty="0">
                <a:solidFill>
                  <a:srgbClr val="FF0000"/>
                </a:solidFill>
              </a:rPr>
              <a:t>В щорічну декларацію публічної особи вносяться дані про доходи від продажу ЦП. </a:t>
            </a:r>
            <a:endParaRPr lang="uk-UA" sz="1350" b="1" i="1" u="sng" dirty="0">
              <a:solidFill>
                <a:srgbClr val="FF0000"/>
              </a:solidFill>
            </a:endParaRPr>
          </a:p>
        </p:txBody>
      </p:sp>
      <p:sp>
        <p:nvSpPr>
          <p:cNvPr id="95" name="Заголовок 1"/>
          <p:cNvSpPr txBox="1">
            <a:spLocks/>
          </p:cNvSpPr>
          <p:nvPr/>
        </p:nvSpPr>
        <p:spPr>
          <a:xfrm>
            <a:off x="1157945" y="780033"/>
            <a:ext cx="7448645" cy="604808"/>
          </a:xfrm>
          <a:prstGeom prst="rect">
            <a:avLst/>
          </a:prstGeom>
        </p:spPr>
        <p:txBody>
          <a:bodyPr/>
          <a:lstStyle/>
          <a:p>
            <a:pPr algn="ctr" defTabSz="685800"/>
            <a:r>
              <a:rPr lang="uk-UA" sz="1350" kern="0" dirty="0" smtClean="0">
                <a:solidFill>
                  <a:sysClr val="windowText" lastClr="000000"/>
                </a:solidFill>
              </a:rPr>
              <a:t>Фіктивне </a:t>
            </a:r>
            <a:r>
              <a:rPr lang="uk-UA" sz="1350" kern="0" dirty="0">
                <a:solidFill>
                  <a:sysClr val="windowText" lastClr="000000"/>
                </a:solidFill>
              </a:rPr>
              <a:t>формування доходів від продажу ЦП для подальшого декларування та легалізації доходів</a:t>
            </a:r>
          </a:p>
        </p:txBody>
      </p:sp>
      <p:sp>
        <p:nvSpPr>
          <p:cNvPr id="3" name="Прямокутник 2"/>
          <p:cNvSpPr/>
          <p:nvPr/>
        </p:nvSpPr>
        <p:spPr>
          <a:xfrm>
            <a:off x="1101412" y="383489"/>
            <a:ext cx="1521570" cy="369332"/>
          </a:xfrm>
          <a:prstGeom prst="rect">
            <a:avLst/>
          </a:prstGeom>
        </p:spPr>
        <p:txBody>
          <a:bodyPr wrap="none">
            <a:spAutoFit/>
          </a:bodyPr>
          <a:lstStyle/>
          <a:p>
            <a:r>
              <a:rPr lang="uk-UA" b="1" kern="0" cap="all" dirty="0">
                <a:cs typeface="Arial" panose="020B0604020202020204" pitchFamily="34" charset="0"/>
              </a:rPr>
              <a:t>Приклад </a:t>
            </a:r>
            <a:r>
              <a:rPr lang="en-US" b="1" kern="0" cap="all" dirty="0" smtClean="0">
                <a:cs typeface="Arial" panose="020B0604020202020204" pitchFamily="34" charset="0"/>
              </a:rPr>
              <a:t>5</a:t>
            </a:r>
            <a:endParaRPr lang="ru-RU" sz="2400" b="1" kern="0" dirty="0"/>
          </a:p>
        </p:txBody>
      </p:sp>
      <p:sp>
        <p:nvSpPr>
          <p:cNvPr id="93" name="Скругленный прямоугольник 63"/>
          <p:cNvSpPr/>
          <p:nvPr/>
        </p:nvSpPr>
        <p:spPr>
          <a:xfrm>
            <a:off x="5178734" y="5591008"/>
            <a:ext cx="3839822" cy="1152471"/>
          </a:xfrm>
          <a:prstGeom prst="roundRect">
            <a:avLst/>
          </a:prstGeom>
          <a:solidFill>
            <a:srgbClr val="8064A2">
              <a:lumMod val="40000"/>
              <a:lumOff val="60000"/>
            </a:srgbClr>
          </a:solidFill>
          <a:ln w="12700" cap="flat" cmpd="sng" algn="ctr">
            <a:solidFill>
              <a:srgbClr val="7030A0"/>
            </a:solidFill>
            <a:prstDash val="dash"/>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uk-UA" sz="1350" b="0" i="0" u="none" strike="noStrike" kern="0" cap="none" spc="0" normalizeH="0" baseline="0" noProof="0" smtClean="0">
              <a:ln>
                <a:noFill/>
              </a:ln>
              <a:solidFill>
                <a:prstClr val="white"/>
              </a:solidFill>
              <a:effectLst/>
              <a:uLnTx/>
              <a:uFillTx/>
              <a:latin typeface="Times New Roman"/>
              <a:ea typeface="+mn-ea"/>
              <a:cs typeface="+mn-cs"/>
            </a:endParaRPr>
          </a:p>
        </p:txBody>
      </p:sp>
      <p:sp>
        <p:nvSpPr>
          <p:cNvPr id="96" name="TextBox 95"/>
          <p:cNvSpPr txBox="1"/>
          <p:nvPr/>
        </p:nvSpPr>
        <p:spPr>
          <a:xfrm>
            <a:off x="4844658" y="5661248"/>
            <a:ext cx="295824" cy="784830"/>
          </a:xfrm>
          <a:prstGeom prst="rect">
            <a:avLst/>
          </a:prstGeom>
          <a:noFill/>
          <a:effectLst>
            <a:reflection blurRad="6350" stA="50000" endA="300" endPos="55000" dir="5400000" sy="-100000" algn="bl" rotWithShape="0"/>
          </a:effectLst>
        </p:spPr>
        <p:txBody>
          <a:bodyPr wrap="square" rtlCol="0">
            <a:spAutoFit/>
          </a:bodyPr>
          <a:lstStyle/>
          <a:p>
            <a:pPr defTabSz="685800"/>
            <a:r>
              <a:rPr lang="uk-UA" sz="4500" b="1" dirty="0">
                <a:solidFill>
                  <a:srgbClr val="FF0000">
                    <a:alpha val="62000"/>
                  </a:srgbClr>
                </a:solidFill>
                <a:latin typeface="Batang" panose="02030600000101010101" pitchFamily="18" charset="-127"/>
                <a:ea typeface="Batang" panose="02030600000101010101" pitchFamily="18" charset="-127"/>
              </a:rPr>
              <a:t>!</a:t>
            </a:r>
          </a:p>
        </p:txBody>
      </p:sp>
      <p:sp>
        <p:nvSpPr>
          <p:cNvPr id="98" name="TextBox 97"/>
          <p:cNvSpPr txBox="1"/>
          <p:nvPr/>
        </p:nvSpPr>
        <p:spPr>
          <a:xfrm>
            <a:off x="5178734" y="5608138"/>
            <a:ext cx="3839822" cy="1200329"/>
          </a:xfrm>
          <a:prstGeom prst="rect">
            <a:avLst/>
          </a:prstGeom>
          <a:noFill/>
        </p:spPr>
        <p:txBody>
          <a:bodyPr wrap="square" rtlCol="0">
            <a:spAutoFit/>
          </a:bodyPr>
          <a:lstStyle/>
          <a:p>
            <a:pPr algn="just" defTabSz="685800"/>
            <a:r>
              <a:rPr lang="uk-UA" sz="1200" b="1" i="1" dirty="0">
                <a:solidFill>
                  <a:srgbClr val="FF0000"/>
                </a:solidFill>
                <a:latin typeface="Times New Roman" panose="02020603050405020304" pitchFamily="18" charset="0"/>
                <a:cs typeface="Times New Roman" panose="02020603050405020304" pitchFamily="18" charset="0"/>
              </a:rPr>
              <a:t>Чи міг банк самостійно виявити і зупинити «схемні операції? – ТАК! </a:t>
            </a:r>
          </a:p>
          <a:p>
            <a:pPr marL="171450" indent="-171450" algn="just" defTabSz="685800">
              <a:buFont typeface="Arial" panose="020B0604020202020204" pitchFamily="34" charset="0"/>
              <a:buChar char="•"/>
            </a:pPr>
            <a:r>
              <a:rPr lang="uk-UA" sz="1200" dirty="0" smtClean="0">
                <a:solidFill>
                  <a:prstClr val="black"/>
                </a:solidFill>
                <a:latin typeface="Times New Roman" panose="02020603050405020304" pitchFamily="18" charset="0"/>
                <a:cs typeface="Times New Roman" panose="02020603050405020304" pitchFamily="18" charset="0"/>
              </a:rPr>
              <a:t>Учасники схеми – </a:t>
            </a:r>
            <a:r>
              <a:rPr lang="uk-UA" sz="1200" dirty="0">
                <a:solidFill>
                  <a:prstClr val="black"/>
                </a:solidFill>
                <a:latin typeface="Times New Roman" panose="02020603050405020304" pitchFamily="18" charset="0"/>
                <a:cs typeface="Times New Roman" panose="02020603050405020304" pitchFamily="18" charset="0"/>
              </a:rPr>
              <a:t>клієнти одного </a:t>
            </a:r>
            <a:r>
              <a:rPr lang="uk-UA" sz="1200" dirty="0" smtClean="0">
                <a:solidFill>
                  <a:prstClr val="black"/>
                </a:solidFill>
                <a:latin typeface="Times New Roman" panose="02020603050405020304" pitchFamily="18" charset="0"/>
                <a:cs typeface="Times New Roman" panose="02020603050405020304" pitchFamily="18" charset="0"/>
              </a:rPr>
              <a:t>банку</a:t>
            </a:r>
          </a:p>
          <a:p>
            <a:pPr marL="171450" indent="-171450" algn="just" defTabSz="685800">
              <a:buFont typeface="Arial" panose="020B0604020202020204" pitchFamily="34" charset="0"/>
              <a:buChar char="•"/>
            </a:pPr>
            <a:r>
              <a:rPr lang="uk-UA" sz="1200" dirty="0" smtClean="0">
                <a:solidFill>
                  <a:prstClr val="black"/>
                </a:solidFill>
                <a:latin typeface="Times New Roman" panose="02020603050405020304" pitchFamily="18" charset="0"/>
                <a:cs typeface="Times New Roman" panose="02020603050405020304" pitchFamily="18" charset="0"/>
              </a:rPr>
              <a:t>Банк є учасником схеми</a:t>
            </a:r>
          </a:p>
          <a:p>
            <a:pPr marL="171450" indent="-171450" algn="just" defTabSz="685800">
              <a:buFont typeface="Arial" panose="020B0604020202020204" pitchFamily="34" charset="0"/>
              <a:buChar char="•"/>
            </a:pPr>
            <a:r>
              <a:rPr lang="uk-UA" sz="1200" dirty="0">
                <a:solidFill>
                  <a:prstClr val="black"/>
                </a:solidFill>
                <a:latin typeface="Times New Roman" panose="02020603050405020304" pitchFamily="18" charset="0"/>
                <a:cs typeface="Times New Roman" panose="02020603050405020304" pitchFamily="18" charset="0"/>
              </a:rPr>
              <a:t>«Циклічний» характер операцій клієнтів </a:t>
            </a:r>
          </a:p>
          <a:p>
            <a:pPr algn="just" defTabSz="685800"/>
            <a:endParaRPr lang="uk-UA" sz="12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054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6897" y="773886"/>
            <a:ext cx="4428653" cy="389195"/>
          </a:xfrm>
        </p:spPr>
        <p:txBody>
          <a:bodyPr/>
          <a:lstStyle/>
          <a:p>
            <a:pPr>
              <a:defRPr/>
            </a:pPr>
            <a:r>
              <a:rPr lang="uk-UA" sz="1368" dirty="0">
                <a:latin typeface="+mn-lt"/>
              </a:rPr>
              <a:t>Отримання готівкових коштів</a:t>
            </a:r>
          </a:p>
        </p:txBody>
      </p:sp>
      <p:sp>
        <p:nvSpPr>
          <p:cNvPr id="5123" name="Прямокутник 73"/>
          <p:cNvSpPr>
            <a:spLocks noChangeArrowheads="1"/>
          </p:cNvSpPr>
          <p:nvPr/>
        </p:nvSpPr>
        <p:spPr bwMode="auto">
          <a:xfrm>
            <a:off x="5982974" y="1207867"/>
            <a:ext cx="1872221" cy="2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uk-UA" altLang="uk-UA" sz="1144" b="1" i="1" u="sng">
                <a:solidFill>
                  <a:prstClr val="black"/>
                </a:solidFill>
                <a:latin typeface="Times New Roman" panose="02020603050405020304" pitchFamily="18" charset="0"/>
                <a:ea typeface="Verdana" panose="020B0604030504040204" pitchFamily="34" charset="0"/>
                <a:cs typeface="Times New Roman" panose="02020603050405020304" pitchFamily="18" charset="0"/>
              </a:rPr>
              <a:t>березень-жовтень 2017 р.</a:t>
            </a:r>
            <a:endParaRPr lang="uk-UA" altLang="uk-UA" sz="1144" b="1">
              <a:solidFill>
                <a:srgbClr val="255327"/>
              </a:solidFill>
              <a:latin typeface="Batang" panose="02030600000101010101" pitchFamily="18" charset="-127"/>
              <a:ea typeface="Batang" panose="02030600000101010101" pitchFamily="18" charset="-127"/>
              <a:cs typeface="Calibri" panose="020F0502020204030204" pitchFamily="34" charset="0"/>
            </a:endParaRPr>
          </a:p>
        </p:txBody>
      </p:sp>
      <p:grpSp>
        <p:nvGrpSpPr>
          <p:cNvPr id="5124" name="Группа 4"/>
          <p:cNvGrpSpPr>
            <a:grpSpLocks/>
          </p:cNvGrpSpPr>
          <p:nvPr/>
        </p:nvGrpSpPr>
        <p:grpSpPr bwMode="auto">
          <a:xfrm>
            <a:off x="467544" y="1280459"/>
            <a:ext cx="8496944" cy="4737512"/>
            <a:chOff x="505620" y="1155700"/>
            <a:chExt cx="9119393" cy="5443346"/>
          </a:xfrm>
        </p:grpSpPr>
        <p:grpSp>
          <p:nvGrpSpPr>
            <p:cNvPr id="5125" name="Группа 3"/>
            <p:cNvGrpSpPr>
              <a:grpSpLocks/>
            </p:cNvGrpSpPr>
            <p:nvPr/>
          </p:nvGrpSpPr>
          <p:grpSpPr bwMode="auto">
            <a:xfrm>
              <a:off x="505620" y="1155700"/>
              <a:ext cx="8736246" cy="5443346"/>
              <a:chOff x="505620" y="1155700"/>
              <a:chExt cx="8736246" cy="5443346"/>
            </a:xfrm>
          </p:grpSpPr>
          <p:sp>
            <p:nvSpPr>
              <p:cNvPr id="5142" name="Прямоугольник 30"/>
              <p:cNvSpPr>
                <a:spLocks noChangeArrowheads="1"/>
              </p:cNvSpPr>
              <p:nvPr/>
            </p:nvSpPr>
            <p:spPr bwMode="auto">
              <a:xfrm>
                <a:off x="4445598" y="1189037"/>
                <a:ext cx="1139825" cy="50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685800">
                  <a:lnSpc>
                    <a:spcPct val="80000"/>
                  </a:lnSpc>
                  <a:spcBef>
                    <a:spcPct val="0"/>
                  </a:spcBef>
                  <a:buNone/>
                </a:pPr>
                <a:r>
                  <a:rPr lang="uk-UA" altLang="uk-UA" sz="700" b="1" dirty="0">
                    <a:solidFill>
                      <a:prstClr val="black"/>
                    </a:solidFill>
                    <a:latin typeface="Times New Roman" panose="02020603050405020304" pitchFamily="18" charset="0"/>
                    <a:cs typeface="Times New Roman" panose="02020603050405020304" pitchFamily="18" charset="0"/>
                  </a:rPr>
                  <a:t>Готівку знімало обмежене коло фізичних осіб за довіреностями</a:t>
                </a:r>
              </a:p>
            </p:txBody>
          </p:sp>
          <p:sp>
            <p:nvSpPr>
              <p:cNvPr id="5143" name="Прямоугольник 38"/>
              <p:cNvSpPr>
                <a:spLocks noChangeArrowheads="1"/>
              </p:cNvSpPr>
              <p:nvPr/>
            </p:nvSpPr>
            <p:spPr bwMode="auto">
              <a:xfrm>
                <a:off x="1987398" y="5307520"/>
                <a:ext cx="2123026" cy="129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uk-UA" altLang="uk-UA" sz="900" b="1"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Спеціальні</a:t>
                </a:r>
                <a:r>
                  <a:rPr lang="en-US" altLang="uk-UA" sz="900" b="1"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 </a:t>
                </a:r>
                <a:r>
                  <a:rPr lang="uk-UA" altLang="uk-UA" sz="900" b="1"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знижені тарифи на отримання готівкових коштів</a:t>
                </a:r>
                <a:r>
                  <a:rPr lang="en-US" altLang="uk-UA" sz="900" b="1"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 (</a:t>
                </a:r>
                <a:r>
                  <a:rPr lang="uk-UA" altLang="uk-UA" sz="900" b="1" dirty="0">
                    <a:solidFill>
                      <a:srgbClr val="00B050"/>
                    </a:solidFill>
                    <a:latin typeface="Times New Roman" panose="02020603050405020304" pitchFamily="18" charset="0"/>
                    <a:cs typeface="Times New Roman" panose="02020603050405020304" pitchFamily="18" charset="0"/>
                  </a:rPr>
                  <a:t>0,4</a:t>
                </a:r>
                <a:r>
                  <a:rPr lang="en-US" altLang="uk-UA" sz="900" b="1" dirty="0">
                    <a:solidFill>
                      <a:srgbClr val="00B050"/>
                    </a:solidFill>
                    <a:latin typeface="Times New Roman" panose="02020603050405020304" pitchFamily="18" charset="0"/>
                    <a:cs typeface="Times New Roman" panose="02020603050405020304" pitchFamily="18" charset="0"/>
                  </a:rPr>
                  <a:t> </a:t>
                </a:r>
                <a:r>
                  <a:rPr lang="uk-UA" altLang="uk-UA" sz="900" b="1" dirty="0">
                    <a:solidFill>
                      <a:srgbClr val="00B050"/>
                    </a:solidFill>
                    <a:latin typeface="Times New Roman" panose="02020603050405020304" pitchFamily="18" charset="0"/>
                    <a:cs typeface="Times New Roman" panose="02020603050405020304" pitchFamily="18" charset="0"/>
                  </a:rPr>
                  <a:t>% при стандартній комісії від 1% до 1,3%)</a:t>
                </a:r>
              </a:p>
              <a:p>
                <a:pPr algn="ctr" defTabSz="685800">
                  <a:spcBef>
                    <a:spcPct val="0"/>
                  </a:spcBef>
                  <a:buNone/>
                </a:pPr>
                <a:endParaRPr lang="uk-UA" altLang="uk-UA" sz="9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5144" name="Прямоугольник 44"/>
              <p:cNvSpPr>
                <a:spLocks noChangeArrowheads="1"/>
              </p:cNvSpPr>
              <p:nvPr/>
            </p:nvSpPr>
            <p:spPr bwMode="auto">
              <a:xfrm>
                <a:off x="505620" y="1155700"/>
                <a:ext cx="1274763" cy="25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endParaRPr lang="uk-UA" altLang="uk-UA" sz="572">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5145" name="Picture 10" descr="https://www.lorenweisman.com/wp-content/uploads/2017/05/watch-out-for-fake-studies-fake-fak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25475">
                <a:off x="8508441" y="1182167"/>
                <a:ext cx="7334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6" name="Группа 2"/>
            <p:cNvGrpSpPr>
              <a:grpSpLocks/>
            </p:cNvGrpSpPr>
            <p:nvPr/>
          </p:nvGrpSpPr>
          <p:grpSpPr bwMode="auto">
            <a:xfrm>
              <a:off x="726281" y="1406563"/>
              <a:ext cx="8898732" cy="3951352"/>
              <a:chOff x="726281" y="1406563"/>
              <a:chExt cx="8898732" cy="3951352"/>
            </a:xfrm>
          </p:grpSpPr>
          <p:sp>
            <p:nvSpPr>
              <p:cNvPr id="5128" name="Округлений прямокутник 19"/>
              <p:cNvSpPr>
                <a:spLocks noChangeArrowheads="1"/>
              </p:cNvSpPr>
              <p:nvPr/>
            </p:nvSpPr>
            <p:spPr bwMode="auto">
              <a:xfrm>
                <a:off x="1987399" y="1406563"/>
                <a:ext cx="1958975" cy="3824288"/>
              </a:xfrm>
              <a:prstGeom prst="roundRect">
                <a:avLst>
                  <a:gd name="adj" fmla="val 16667"/>
                </a:avLst>
              </a:prstGeom>
              <a:solidFill>
                <a:schemeClr val="bg1"/>
              </a:solidFill>
              <a:ln w="38100" algn="ctr">
                <a:solidFill>
                  <a:schemeClr val="accent1"/>
                </a:solidFill>
                <a:round/>
                <a:headEnd/>
                <a:tailEnd/>
              </a:ln>
            </p:spPr>
            <p:txBody>
              <a:bodyPr lIns="49658" tIns="24830" rIns="49658" bIns="2483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uk-UA" altLang="uk-UA" sz="105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2</a:t>
                </a:r>
                <a:r>
                  <a:rPr lang="en-US" altLang="uk-UA" sz="105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3</a:t>
                </a:r>
                <a:r>
                  <a:rPr lang="uk-UA" altLang="uk-UA" sz="105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юридичні особи</a:t>
                </a:r>
                <a:endParaRPr lang="uk-UA" altLang="uk-UA" sz="105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7" name="TextBox 26"/>
              <p:cNvSpPr txBox="1"/>
              <p:nvPr/>
            </p:nvSpPr>
            <p:spPr>
              <a:xfrm>
                <a:off x="2009371" y="1712104"/>
                <a:ext cx="1928644" cy="3359500"/>
              </a:xfrm>
              <a:prstGeom prst="rect">
                <a:avLst/>
              </a:prstGeom>
              <a:noFill/>
            </p:spPr>
            <p:txBody>
              <a:bodyPr>
                <a:spAutoFit/>
              </a:bodyPr>
              <a:lstStyle/>
              <a:p>
                <a:pPr marL="24963" indent="-122544" defTabSz="685800">
                  <a:buFontTx/>
                  <a:buChar char="-"/>
                  <a:defRPr/>
                </a:pPr>
                <a:r>
                  <a:rPr lang="uk-UA" sz="800" spc="-8" dirty="0" smtClean="0">
                    <a:solidFill>
                      <a:srgbClr val="000000"/>
                    </a:solidFill>
                    <a:cs typeface="Times New Roman" panose="02020603050405020304" pitchFamily="18" charset="0"/>
                  </a:rPr>
                  <a:t>ЮО </a:t>
                </a:r>
                <a:r>
                  <a:rPr lang="uk-UA" sz="800" b="1" spc="-8" dirty="0" smtClean="0">
                    <a:solidFill>
                      <a:srgbClr val="254061"/>
                    </a:solidFill>
                    <a:cs typeface="Times New Roman" panose="02020603050405020304" pitchFamily="18" charset="0"/>
                  </a:rPr>
                  <a:t>створено колом ФО</a:t>
                </a:r>
                <a:r>
                  <a:rPr lang="uk-UA" sz="800" spc="-8" dirty="0" smtClean="0">
                    <a:solidFill>
                      <a:srgbClr val="000000"/>
                    </a:solidFill>
                    <a:cs typeface="Times New Roman" panose="02020603050405020304" pitchFamily="18" charset="0"/>
                  </a:rPr>
                  <a:t>, які є засновниками/директорами 45-100 ін. ЮО;</a:t>
                </a:r>
              </a:p>
              <a:p>
                <a:pPr marL="24963" indent="-122544" defTabSz="685800">
                  <a:buFontTx/>
                  <a:buChar char="-"/>
                  <a:defRPr/>
                </a:pPr>
                <a:r>
                  <a:rPr lang="uk-UA" sz="800" spc="-8" dirty="0" smtClean="0">
                    <a:solidFill>
                      <a:srgbClr val="000000"/>
                    </a:solidFill>
                    <a:cs typeface="Times New Roman" panose="02020603050405020304" pitchFamily="18" charset="0"/>
                  </a:rPr>
                  <a:t>8 клієнтів </a:t>
                </a:r>
                <a:r>
                  <a:rPr lang="uk-UA" sz="800" b="1" spc="-8" dirty="0" smtClean="0">
                    <a:solidFill>
                      <a:srgbClr val="254061"/>
                    </a:solidFill>
                    <a:cs typeface="Times New Roman" panose="02020603050405020304" pitchFamily="18" charset="0"/>
                  </a:rPr>
                  <a:t>засновані 12.05.2016</a:t>
                </a:r>
                <a:r>
                  <a:rPr lang="uk-UA" sz="800" spc="-8" dirty="0" smtClean="0">
                    <a:solidFill>
                      <a:srgbClr val="000000"/>
                    </a:solidFill>
                    <a:cs typeface="Times New Roman" panose="02020603050405020304" pitchFamily="18" charset="0"/>
                  </a:rPr>
                  <a:t>.</a:t>
                </a:r>
              </a:p>
              <a:p>
                <a:pPr defTabSz="685800">
                  <a:defRPr/>
                </a:pPr>
                <a:r>
                  <a:rPr lang="uk-UA" sz="800" spc="-8" dirty="0" smtClean="0">
                    <a:solidFill>
                      <a:srgbClr val="000000"/>
                    </a:solidFill>
                    <a:cs typeface="Times New Roman" panose="02020603050405020304" pitchFamily="18" charset="0"/>
                  </a:rPr>
                  <a:t>- на момент створення у більшості ЮО:</a:t>
                </a:r>
              </a:p>
              <a:p>
                <a:pPr defTabSz="685800">
                  <a:defRPr/>
                </a:pPr>
                <a:r>
                  <a:rPr lang="uk-UA" sz="800" spc="-8" dirty="0" smtClean="0">
                    <a:solidFill>
                      <a:srgbClr val="000000"/>
                    </a:solidFill>
                    <a:cs typeface="Times New Roman" panose="02020603050405020304" pitchFamily="18" charset="0"/>
                  </a:rPr>
                  <a:t>* </a:t>
                </a:r>
                <a:r>
                  <a:rPr lang="uk-UA" sz="800" b="1" spc="-8" dirty="0" smtClean="0">
                    <a:solidFill>
                      <a:srgbClr val="254061"/>
                    </a:solidFill>
                    <a:cs typeface="Times New Roman" panose="02020603050405020304" pitchFamily="18" charset="0"/>
                  </a:rPr>
                  <a:t>СК = </a:t>
                </a:r>
                <a:r>
                  <a:rPr lang="uk-UA" sz="800" spc="-8" dirty="0" smtClean="0">
                    <a:solidFill>
                      <a:srgbClr val="000000"/>
                    </a:solidFill>
                    <a:cs typeface="Times New Roman" panose="02020603050405020304" pitchFamily="18" charset="0"/>
                  </a:rPr>
                  <a:t>100, 1000 чи 4000 грн.;</a:t>
                </a:r>
              </a:p>
              <a:p>
                <a:pPr defTabSz="685800">
                  <a:defRPr/>
                </a:pPr>
                <a:r>
                  <a:rPr lang="uk-UA" sz="800" spc="-8" dirty="0" smtClean="0">
                    <a:solidFill>
                      <a:srgbClr val="000000"/>
                    </a:solidFill>
                    <a:cs typeface="Times New Roman" panose="02020603050405020304" pitchFamily="18" charset="0"/>
                  </a:rPr>
                  <a:t>* </a:t>
                </a:r>
                <a:r>
                  <a:rPr lang="uk-UA" sz="800" b="1" spc="-8" dirty="0" smtClean="0">
                    <a:solidFill>
                      <a:srgbClr val="254061"/>
                    </a:solidFill>
                    <a:cs typeface="Times New Roman" panose="02020603050405020304" pitchFamily="18" charset="0"/>
                  </a:rPr>
                  <a:t>інші </a:t>
                </a:r>
                <a:r>
                  <a:rPr lang="uk-UA" sz="800" b="1" spc="-8" dirty="0" err="1" smtClean="0">
                    <a:solidFill>
                      <a:srgbClr val="254061"/>
                    </a:solidFill>
                    <a:cs typeface="Times New Roman" panose="02020603050405020304" pitchFamily="18" charset="0"/>
                  </a:rPr>
                  <a:t>осн</a:t>
                </a:r>
                <a:r>
                  <a:rPr lang="uk-UA" sz="800" b="1" spc="-8" dirty="0" smtClean="0">
                    <a:solidFill>
                      <a:srgbClr val="254061"/>
                    </a:solidFill>
                    <a:cs typeface="Times New Roman" panose="02020603050405020304" pitchFamily="18" charset="0"/>
                  </a:rPr>
                  <a:t>. види </a:t>
                </a:r>
                <a:r>
                  <a:rPr lang="uk-UA" sz="800" b="1" spc="-8" dirty="0" err="1" smtClean="0">
                    <a:solidFill>
                      <a:srgbClr val="254061"/>
                    </a:solidFill>
                    <a:cs typeface="Times New Roman" panose="02020603050405020304" pitchFamily="18" charset="0"/>
                  </a:rPr>
                  <a:t>ек</a:t>
                </a:r>
                <a:r>
                  <a:rPr lang="uk-UA" sz="800" b="1" spc="-8" dirty="0" smtClean="0">
                    <a:solidFill>
                      <a:srgbClr val="254061"/>
                    </a:solidFill>
                    <a:cs typeface="Times New Roman" panose="02020603050405020304" pitchFamily="18" charset="0"/>
                  </a:rPr>
                  <a:t>. діяльності</a:t>
                </a:r>
                <a:r>
                  <a:rPr lang="uk-UA" sz="800" spc="-8" dirty="0" smtClean="0">
                    <a:solidFill>
                      <a:srgbClr val="000000"/>
                    </a:solidFill>
                    <a:cs typeface="Times New Roman" panose="02020603050405020304" pitchFamily="18" charset="0"/>
                  </a:rPr>
                  <a:t>, ніж на момент відкриття рахунків;</a:t>
                </a:r>
              </a:p>
              <a:p>
                <a:pPr defTabSz="685800">
                  <a:defRPr/>
                </a:pPr>
                <a:r>
                  <a:rPr lang="uk-UA" sz="800" spc="-8" dirty="0" smtClean="0">
                    <a:solidFill>
                      <a:srgbClr val="000000"/>
                    </a:solidFill>
                    <a:cs typeface="Times New Roman" panose="02020603050405020304" pitchFamily="18" charset="0"/>
                  </a:rPr>
                  <a:t>- ЮО </a:t>
                </a:r>
                <a:r>
                  <a:rPr lang="uk-UA" sz="800" b="1" spc="-8" dirty="0" smtClean="0">
                    <a:solidFill>
                      <a:srgbClr val="254061"/>
                    </a:solidFill>
                    <a:cs typeface="Times New Roman" panose="02020603050405020304" pitchFamily="18" charset="0"/>
                  </a:rPr>
                  <a:t>відкрили рахунки </a:t>
                </a:r>
                <a:r>
                  <a:rPr lang="uk-UA" sz="800" spc="-8" dirty="0" smtClean="0">
                    <a:solidFill>
                      <a:srgbClr val="000000"/>
                    </a:solidFill>
                    <a:cs typeface="Times New Roman" panose="02020603050405020304" pitchFamily="18" charset="0"/>
                  </a:rPr>
                  <a:t>у Банку в </a:t>
                </a:r>
                <a:r>
                  <a:rPr lang="uk-UA" sz="800" b="1" spc="-8" dirty="0" smtClean="0">
                    <a:solidFill>
                      <a:srgbClr val="254061"/>
                    </a:solidFill>
                    <a:cs typeface="Times New Roman" panose="02020603050405020304" pitchFamily="18" charset="0"/>
                  </a:rPr>
                  <a:t>березні 2017 року</a:t>
                </a:r>
                <a:r>
                  <a:rPr lang="uk-UA" sz="800" spc="-8" dirty="0" smtClean="0">
                    <a:solidFill>
                      <a:srgbClr val="000000"/>
                    </a:solidFill>
                    <a:cs typeface="Times New Roman" panose="02020603050405020304" pitchFamily="18" charset="0"/>
                  </a:rPr>
                  <a:t>;</a:t>
                </a:r>
              </a:p>
              <a:p>
                <a:pPr defTabSz="685800">
                  <a:buFontTx/>
                  <a:buChar char="-"/>
                  <a:defRPr/>
                </a:pPr>
                <a:r>
                  <a:rPr lang="uk-UA" sz="800" spc="-8" dirty="0" smtClean="0">
                    <a:solidFill>
                      <a:srgbClr val="000000"/>
                    </a:solidFill>
                    <a:cs typeface="Times New Roman" panose="02020603050405020304" pitchFamily="18" charset="0"/>
                  </a:rPr>
                  <a:t>перед відкриттям рахунків </a:t>
                </a:r>
                <a:r>
                  <a:rPr lang="uk-UA" sz="800" b="1" spc="-8" dirty="0" smtClean="0">
                    <a:solidFill>
                      <a:srgbClr val="254061"/>
                    </a:solidFill>
                    <a:cs typeface="Times New Roman" panose="02020603050405020304" pitchFamily="18" charset="0"/>
                  </a:rPr>
                  <a:t>змінились власники </a:t>
                </a:r>
                <a:r>
                  <a:rPr lang="uk-UA" sz="800" spc="-8" dirty="0" smtClean="0">
                    <a:solidFill>
                      <a:srgbClr val="000000"/>
                    </a:solidFill>
                    <a:cs typeface="Times New Roman" panose="02020603050405020304" pitchFamily="18" charset="0"/>
                  </a:rPr>
                  <a:t>та/або засновники;</a:t>
                </a:r>
              </a:p>
              <a:p>
                <a:pPr defTabSz="685800">
                  <a:buFontTx/>
                  <a:buChar char="-"/>
                  <a:defRPr/>
                </a:pPr>
                <a:r>
                  <a:rPr lang="uk-UA" sz="800" spc="-8" dirty="0" smtClean="0">
                    <a:solidFill>
                      <a:srgbClr val="000000"/>
                    </a:solidFill>
                    <a:cs typeface="Times New Roman" panose="02020603050405020304" pitchFamily="18" charset="0"/>
                  </a:rPr>
                  <a:t>Однакові </a:t>
                </a:r>
                <a:r>
                  <a:rPr lang="en-US" sz="800" spc="-8" dirty="0" smtClean="0">
                    <a:solidFill>
                      <a:srgbClr val="000000"/>
                    </a:solidFill>
                    <a:cs typeface="Times New Roman" panose="02020603050405020304" pitchFamily="18" charset="0"/>
                  </a:rPr>
                  <a:t>IP</a:t>
                </a:r>
                <a:r>
                  <a:rPr lang="uk-UA" sz="800" spc="-8" dirty="0" smtClean="0">
                    <a:solidFill>
                      <a:srgbClr val="000000"/>
                    </a:solidFill>
                    <a:cs typeface="Times New Roman" panose="02020603050405020304" pitchFamily="18" charset="0"/>
                  </a:rPr>
                  <a:t> адреси у групи клієнтів;</a:t>
                </a:r>
              </a:p>
              <a:p>
                <a:pPr marL="24963" indent="-122544" defTabSz="685800">
                  <a:buFontTx/>
                  <a:buChar char="-"/>
                  <a:defRPr/>
                </a:pPr>
                <a:r>
                  <a:rPr lang="uk-UA" sz="800" b="1" spc="-8" dirty="0" smtClean="0">
                    <a:solidFill>
                      <a:srgbClr val="254061"/>
                    </a:solidFill>
                    <a:cs typeface="Times New Roman" panose="02020603050405020304" pitchFamily="18" charset="0"/>
                  </a:rPr>
                  <a:t>кошти</a:t>
                </a:r>
                <a:r>
                  <a:rPr lang="uk-UA" sz="800" spc="-8" dirty="0" smtClean="0">
                    <a:solidFill>
                      <a:srgbClr val="000000"/>
                    </a:solidFill>
                    <a:cs typeface="Times New Roman" panose="02020603050405020304" pitchFamily="18" charset="0"/>
                  </a:rPr>
                  <a:t> з рахунків ЮО в основному  </a:t>
                </a:r>
                <a:r>
                  <a:rPr lang="uk-UA" sz="800" b="1" spc="-8" dirty="0" smtClean="0">
                    <a:solidFill>
                      <a:srgbClr val="254061"/>
                    </a:solidFill>
                    <a:cs typeface="Times New Roman" panose="02020603050405020304" pitchFamily="18" charset="0"/>
                  </a:rPr>
                  <a:t>отримували спільні 3 довірені особи</a:t>
                </a:r>
                <a:r>
                  <a:rPr lang="uk-UA" sz="800" spc="-8" dirty="0" smtClean="0">
                    <a:solidFill>
                      <a:srgbClr val="000000"/>
                    </a:solidFill>
                    <a:cs typeface="Times New Roman" panose="02020603050405020304" pitchFamily="18" charset="0"/>
                  </a:rPr>
                  <a:t>;</a:t>
                </a:r>
              </a:p>
              <a:p>
                <a:pPr marL="24963" indent="-122544" defTabSz="685800">
                  <a:buFontTx/>
                  <a:buChar char="-"/>
                  <a:defRPr/>
                </a:pPr>
                <a:r>
                  <a:rPr lang="uk-UA" sz="800" b="1" spc="-8" dirty="0" smtClean="0">
                    <a:solidFill>
                      <a:srgbClr val="254061"/>
                    </a:solidFill>
                    <a:cs typeface="Times New Roman" panose="02020603050405020304" pitchFamily="18" charset="0"/>
                  </a:rPr>
                  <a:t>відсутні платежі зі сплати податків та з/п</a:t>
                </a:r>
                <a:r>
                  <a:rPr lang="uk-UA" sz="800" spc="-8" dirty="0" smtClean="0">
                    <a:solidFill>
                      <a:srgbClr val="000000"/>
                    </a:solidFill>
                    <a:cs typeface="Times New Roman" panose="02020603050405020304" pitchFamily="18" charset="0"/>
                  </a:rPr>
                  <a:t>;</a:t>
                </a:r>
              </a:p>
              <a:p>
                <a:pPr marL="24963" indent="-122544" defTabSz="685800">
                  <a:buFontTx/>
                  <a:buChar char="-"/>
                  <a:defRPr/>
                </a:pPr>
                <a:r>
                  <a:rPr lang="uk-UA" sz="800" spc="-8" dirty="0" smtClean="0">
                    <a:solidFill>
                      <a:srgbClr val="000000"/>
                    </a:solidFill>
                    <a:cs typeface="Times New Roman" panose="02020603050405020304" pitchFamily="18" charset="0"/>
                  </a:rPr>
                  <a:t>Дві “основні” компанії </a:t>
                </a:r>
                <a:r>
                  <a:rPr lang="uk-UA" sz="800" dirty="0" smtClean="0">
                    <a:solidFill>
                      <a:srgbClr val="000000"/>
                    </a:solidFill>
                    <a:cs typeface="Times New Roman" panose="02020603050405020304" pitchFamily="18" charset="0"/>
                  </a:rPr>
                  <a:t>фігурують у кримінальному провадженні за фактом фіктивного підприємництва</a:t>
                </a:r>
                <a:endParaRPr lang="uk-UA" sz="800" spc="-8" dirty="0">
                  <a:solidFill>
                    <a:srgbClr val="000000"/>
                  </a:solidFill>
                  <a:cs typeface="Times New Roman" panose="02020603050405020304" pitchFamily="18" charset="0"/>
                </a:endParaRPr>
              </a:p>
            </p:txBody>
          </p:sp>
          <p:pic>
            <p:nvPicPr>
              <p:cNvPr id="5130" name="Рисунок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182" y="1836738"/>
                <a:ext cx="1397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Прямоугольник 29"/>
              <p:cNvSpPr>
                <a:spLocks noChangeArrowheads="1"/>
              </p:cNvSpPr>
              <p:nvPr/>
            </p:nvSpPr>
            <p:spPr bwMode="auto">
              <a:xfrm>
                <a:off x="4401444" y="2856790"/>
                <a:ext cx="1406525" cy="68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uk-UA" altLang="uk-UA" sz="9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3,9 </a:t>
                </a:r>
                <a:r>
                  <a:rPr lang="uk-UA" altLang="uk-UA" sz="900" b="1" dirty="0" err="1">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млрд.грн</a:t>
                </a:r>
                <a:r>
                  <a:rPr lang="uk-UA" altLang="uk-UA" sz="9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a:t>
                </a:r>
              </a:p>
              <a:p>
                <a:pPr algn="ctr" defTabSz="685800">
                  <a:spcBef>
                    <a:spcPct val="0"/>
                  </a:spcBef>
                  <a:buNone/>
                </a:pPr>
                <a:r>
                  <a:rPr lang="uk-UA" altLang="uk-UA" sz="8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більше 78% від загального обсягу подібних операцій</a:t>
                </a:r>
              </a:p>
            </p:txBody>
          </p:sp>
          <p:pic>
            <p:nvPicPr>
              <p:cNvPr id="5132"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3508" y="1541462"/>
                <a:ext cx="1260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Прямоугольник 36"/>
              <p:cNvSpPr>
                <a:spLocks noChangeArrowheads="1"/>
              </p:cNvSpPr>
              <p:nvPr/>
            </p:nvSpPr>
            <p:spPr bwMode="auto">
              <a:xfrm>
                <a:off x="6093348" y="2714215"/>
                <a:ext cx="1427163" cy="252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685800">
                  <a:lnSpc>
                    <a:spcPct val="80000"/>
                  </a:lnSpc>
                  <a:spcBef>
                    <a:spcPct val="0"/>
                  </a:spcBef>
                  <a:buNone/>
                </a:pPr>
                <a:endParaRPr lang="uk-UA" altLang="uk-UA" sz="900" dirty="0">
                  <a:solidFill>
                    <a:prstClr val="black"/>
                  </a:solidFill>
                  <a:latin typeface="Times New Roman" panose="02020603050405020304" pitchFamily="18" charset="0"/>
                  <a:cs typeface="Times New Roman" panose="02020603050405020304" pitchFamily="18" charset="0"/>
                </a:endParaRPr>
              </a:p>
              <a:p>
                <a:pPr algn="just" defTabSz="685800">
                  <a:lnSpc>
                    <a:spcPct val="80000"/>
                  </a:lnSpc>
                  <a:spcBef>
                    <a:spcPct val="0"/>
                  </a:spcBef>
                  <a:buNone/>
                </a:pPr>
                <a:r>
                  <a:rPr lang="uk-UA" altLang="uk-UA" sz="900" dirty="0">
                    <a:solidFill>
                      <a:prstClr val="black"/>
                    </a:solidFill>
                    <a:latin typeface="Times New Roman" panose="02020603050405020304" pitchFamily="18" charset="0"/>
                    <a:cs typeface="Times New Roman" panose="02020603050405020304" pitchFamily="18" charset="0"/>
                  </a:rPr>
                  <a:t>Щодо окремих осіб наявна негативна інформація (зокрема, вони є фігурантами кримінальних проваджень: </a:t>
                </a:r>
                <a:r>
                  <a:rPr lang="uk-UA" sz="900" dirty="0">
                    <a:solidFill>
                      <a:prstClr val="black"/>
                    </a:solidFill>
                    <a:latin typeface="Times New Roman" panose="02020603050405020304" pitchFamily="18" charset="0"/>
                    <a:cs typeface="Times New Roman" panose="02020603050405020304" pitchFamily="18" charset="0"/>
                  </a:rPr>
                  <a:t>наркомани, повії, засуджені тощо);</a:t>
                </a:r>
                <a:endParaRPr lang="uk-UA" altLang="uk-UA" sz="900" dirty="0">
                  <a:solidFill>
                    <a:prstClr val="black"/>
                  </a:solidFill>
                  <a:latin typeface="Times New Roman" panose="02020603050405020304" pitchFamily="18" charset="0"/>
                  <a:cs typeface="Times New Roman" panose="02020603050405020304" pitchFamily="18" charset="0"/>
                </a:endParaRPr>
              </a:p>
              <a:p>
                <a:pPr algn="just" defTabSz="685800">
                  <a:lnSpc>
                    <a:spcPct val="80000"/>
                  </a:lnSpc>
                  <a:spcBef>
                    <a:spcPct val="0"/>
                  </a:spcBef>
                  <a:buNone/>
                </a:pPr>
                <a:endParaRPr lang="uk-UA" altLang="uk-UA" sz="900" dirty="0">
                  <a:solidFill>
                    <a:prstClr val="black"/>
                  </a:solidFill>
                  <a:latin typeface="Times New Roman" panose="02020603050405020304" pitchFamily="18" charset="0"/>
                  <a:cs typeface="Times New Roman" panose="02020603050405020304" pitchFamily="18" charset="0"/>
                </a:endParaRPr>
              </a:p>
              <a:p>
                <a:pPr algn="just" defTabSz="685800">
                  <a:lnSpc>
                    <a:spcPct val="80000"/>
                  </a:lnSpc>
                  <a:spcBef>
                    <a:spcPct val="0"/>
                  </a:spcBef>
                  <a:buNone/>
                </a:pPr>
                <a:r>
                  <a:rPr lang="uk-UA" altLang="uk-UA" sz="900" dirty="0">
                    <a:solidFill>
                      <a:prstClr val="black"/>
                    </a:solidFill>
                    <a:latin typeface="Times New Roman" panose="02020603050405020304" pitchFamily="18" charset="0"/>
                    <a:cs typeface="Times New Roman" panose="02020603050405020304" pitchFamily="18" charset="0"/>
                  </a:rPr>
                  <a:t>Більшість осіб з реєстрацією в одному з регіонів України</a:t>
                </a:r>
              </a:p>
              <a:p>
                <a:pPr algn="just" defTabSz="685800">
                  <a:lnSpc>
                    <a:spcPct val="80000"/>
                  </a:lnSpc>
                  <a:spcBef>
                    <a:spcPct val="0"/>
                  </a:spcBef>
                  <a:buNone/>
                </a:pPr>
                <a:endParaRPr lang="uk-UA" altLang="uk-UA" sz="900" dirty="0">
                  <a:solidFill>
                    <a:prstClr val="black"/>
                  </a:solidFill>
                  <a:latin typeface="Times New Roman" panose="02020603050405020304" pitchFamily="18" charset="0"/>
                  <a:cs typeface="Times New Roman" panose="02020603050405020304" pitchFamily="18" charset="0"/>
                </a:endParaRPr>
              </a:p>
              <a:p>
                <a:pPr algn="just" defTabSz="685800">
                  <a:lnSpc>
                    <a:spcPct val="80000"/>
                  </a:lnSpc>
                  <a:spcBef>
                    <a:spcPct val="0"/>
                  </a:spcBef>
                  <a:buNone/>
                </a:pPr>
                <a:r>
                  <a:rPr lang="uk-UA" altLang="uk-UA" sz="900" dirty="0">
                    <a:solidFill>
                      <a:prstClr val="black"/>
                    </a:solidFill>
                    <a:latin typeface="Times New Roman" panose="02020603050405020304" pitchFamily="18" charset="0"/>
                    <a:cs typeface="Times New Roman" panose="02020603050405020304" pitchFamily="18" charset="0"/>
                  </a:rPr>
                  <a:t>Також, однією з осіб, яка нібито здійснює продаж вторинної сировини є відома </a:t>
                </a:r>
                <a:r>
                  <a:rPr lang="uk-UA" altLang="uk-UA" sz="900" b="1" dirty="0">
                    <a:solidFill>
                      <a:prstClr val="black"/>
                    </a:solidFill>
                    <a:latin typeface="Times New Roman" panose="02020603050405020304" pitchFamily="18" charset="0"/>
                    <a:cs typeface="Times New Roman" panose="02020603050405020304" pitchFamily="18" charset="0"/>
                  </a:rPr>
                  <a:t>співачка.</a:t>
                </a:r>
                <a:endParaRPr lang="uk-UA" altLang="uk-UA" sz="900" b="1" dirty="0">
                  <a:solidFill>
                    <a:prstClr val="black"/>
                  </a:solidFill>
                  <a:latin typeface="Verdana" panose="020B0604030504040204" pitchFamily="34" charset="0"/>
                  <a:cs typeface="Times New Roman" panose="02020603050405020304" pitchFamily="18" charset="0"/>
                </a:endParaRPr>
              </a:p>
            </p:txBody>
          </p:sp>
          <p:sp>
            <p:nvSpPr>
              <p:cNvPr id="5134" name="Округлений прямокутник 19"/>
              <p:cNvSpPr>
                <a:spLocks noChangeArrowheads="1"/>
              </p:cNvSpPr>
              <p:nvPr/>
            </p:nvSpPr>
            <p:spPr bwMode="auto">
              <a:xfrm>
                <a:off x="726281" y="1453394"/>
                <a:ext cx="874713" cy="1865313"/>
              </a:xfrm>
              <a:prstGeom prst="roundRect">
                <a:avLst>
                  <a:gd name="adj" fmla="val 16667"/>
                </a:avLst>
              </a:prstGeom>
              <a:solidFill>
                <a:schemeClr val="bg1"/>
              </a:solidFill>
              <a:ln w="38100" algn="ctr">
                <a:solidFill>
                  <a:schemeClr val="accent1"/>
                </a:solidFill>
                <a:round/>
                <a:headEnd/>
                <a:tailEnd/>
              </a:ln>
            </p:spPr>
            <p:txBody>
              <a:bodyPr lIns="49658" tIns="24830" rIns="49658" bIns="2483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endParaRPr lang="uk-UA" altLang="uk-UA" sz="572"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algn="ctr" defTabSz="685800">
                  <a:spcBef>
                    <a:spcPct val="0"/>
                  </a:spcBef>
                  <a:buNone/>
                </a:pPr>
                <a:endParaRPr lang="uk-UA" altLang="uk-UA" sz="572"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algn="ctr" defTabSz="685800">
                  <a:spcBef>
                    <a:spcPct val="0"/>
                  </a:spcBef>
                  <a:buNone/>
                </a:pPr>
                <a:endParaRPr lang="uk-UA" altLang="uk-UA" sz="572"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algn="ctr" defTabSz="685800">
                  <a:spcBef>
                    <a:spcPct val="0"/>
                  </a:spcBef>
                  <a:buNone/>
                </a:pPr>
                <a:endParaRPr lang="uk-UA" altLang="uk-UA" sz="572"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algn="ctr" defTabSz="685800">
                  <a:spcBef>
                    <a:spcPct val="0"/>
                  </a:spcBef>
                  <a:buNone/>
                </a:pPr>
                <a:r>
                  <a:rPr lang="uk-UA" altLang="uk-UA" sz="700"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Клієнти різних банків, які платять за </a:t>
                </a:r>
                <a:r>
                  <a:rPr lang="uk-UA" altLang="uk-UA" sz="700" dirty="0" err="1"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вторсировину</a:t>
                </a:r>
                <a:endParaRPr lang="uk-UA" altLang="uk-UA" sz="700" dirty="0" smtClean="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defTabSz="685800">
                  <a:spcBef>
                    <a:spcPct val="0"/>
                  </a:spcBef>
                  <a:buNone/>
                </a:pPr>
                <a:endParaRPr lang="uk-UA" altLang="uk-UA" sz="572" u="sng"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47" name="Стрілка вправо 22"/>
              <p:cNvSpPr/>
              <p:nvPr/>
            </p:nvSpPr>
            <p:spPr>
              <a:xfrm>
                <a:off x="1616773" y="2210284"/>
                <a:ext cx="338109" cy="236485"/>
              </a:xfrm>
              <a:prstGeom prst="rightArrow">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uk-UA" sz="572" u="sng">
                  <a:solidFill>
                    <a:prstClr val="white"/>
                  </a:solidFill>
                  <a:cs typeface="Times New Roman" panose="02020603050405020304" pitchFamily="18" charset="0"/>
                </a:endParaRPr>
              </a:p>
            </p:txBody>
          </p:sp>
          <p:sp>
            <p:nvSpPr>
              <p:cNvPr id="48" name="Стрілка вправо 22"/>
              <p:cNvSpPr/>
              <p:nvPr/>
            </p:nvSpPr>
            <p:spPr>
              <a:xfrm>
                <a:off x="3966068" y="2215045"/>
                <a:ext cx="361918" cy="236486"/>
              </a:xfrm>
              <a:prstGeom prst="rightArrow">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uk-UA" sz="572" u="sng">
                  <a:solidFill>
                    <a:prstClr val="white"/>
                  </a:solidFill>
                  <a:cs typeface="Times New Roman" panose="02020603050405020304" pitchFamily="18" charset="0"/>
                </a:endParaRPr>
              </a:p>
            </p:txBody>
          </p:sp>
          <p:sp>
            <p:nvSpPr>
              <p:cNvPr id="49" name="Стрілка вправо 22"/>
              <p:cNvSpPr/>
              <p:nvPr/>
            </p:nvSpPr>
            <p:spPr>
              <a:xfrm>
                <a:off x="5802646" y="2245201"/>
                <a:ext cx="336521" cy="236485"/>
              </a:xfrm>
              <a:prstGeom prst="rightArrow">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uk-UA" sz="572" u="sng">
                  <a:solidFill>
                    <a:prstClr val="white"/>
                  </a:solidFill>
                  <a:cs typeface="Times New Roman" panose="02020603050405020304" pitchFamily="18" charset="0"/>
                </a:endParaRPr>
              </a:p>
            </p:txBody>
          </p:sp>
          <p:sp>
            <p:nvSpPr>
              <p:cNvPr id="50" name="TextBox 49"/>
              <p:cNvSpPr txBox="1"/>
              <p:nvPr/>
            </p:nvSpPr>
            <p:spPr>
              <a:xfrm>
                <a:off x="4332750" y="3394300"/>
                <a:ext cx="1598474" cy="991157"/>
              </a:xfrm>
              <a:prstGeom prst="rect">
                <a:avLst/>
              </a:prstGeom>
              <a:noFill/>
            </p:spPr>
            <p:txBody>
              <a:bodyPr>
                <a:spAutoFit/>
              </a:bodyPr>
              <a:lstStyle/>
              <a:p>
                <a:pPr marL="49143" algn="just" defTabSz="685800">
                  <a:buFontTx/>
                  <a:buChar char="-"/>
                  <a:defRPr/>
                </a:pPr>
                <a:endParaRPr lang="uk-UA" sz="700" dirty="0">
                  <a:solidFill>
                    <a:prstClr val="black"/>
                  </a:solidFill>
                  <a:ea typeface="MS PGothic" pitchFamily="34" charset="-128"/>
                  <a:cs typeface="Times New Roman" panose="02020603050405020304" pitchFamily="18" charset="0"/>
                </a:endParaRPr>
              </a:p>
              <a:p>
                <a:pPr algn="just" defTabSz="685800">
                  <a:defRPr/>
                </a:pPr>
                <a:r>
                  <a:rPr lang="uk-UA" sz="700" dirty="0">
                    <a:solidFill>
                      <a:prstClr val="black"/>
                    </a:solidFill>
                    <a:ea typeface="MS PGothic" pitchFamily="34" charset="-128"/>
                    <a:cs typeface="Times New Roman" panose="02020603050405020304" pitchFamily="18" charset="0"/>
                  </a:rPr>
                  <a:t>Обсяг нібито зібраної </a:t>
                </a:r>
                <a:r>
                  <a:rPr lang="uk-UA" sz="700" dirty="0" err="1">
                    <a:solidFill>
                      <a:prstClr val="black"/>
                    </a:solidFill>
                    <a:ea typeface="MS PGothic" pitchFamily="34" charset="-128"/>
                    <a:cs typeface="Times New Roman" panose="02020603050405020304" pitchFamily="18" charset="0"/>
                  </a:rPr>
                  <a:t>вторсировини</a:t>
                </a:r>
                <a:r>
                  <a:rPr lang="uk-UA" sz="700" dirty="0">
                    <a:solidFill>
                      <a:prstClr val="black"/>
                    </a:solidFill>
                    <a:ea typeface="MS PGothic" pitchFamily="34" charset="-128"/>
                    <a:cs typeface="Times New Roman" panose="02020603050405020304" pitchFamily="18" charset="0"/>
                  </a:rPr>
                  <a:t>: </a:t>
                </a:r>
                <a:r>
                  <a:rPr lang="uk-UA" sz="700" b="1" dirty="0">
                    <a:solidFill>
                      <a:prstClr val="black"/>
                    </a:solidFill>
                    <a:cs typeface="Times New Roman" pitchFamily="18" charset="0"/>
                  </a:rPr>
                  <a:t>612</a:t>
                </a:r>
                <a:r>
                  <a:rPr lang="uk-UA" sz="700" b="1" dirty="0">
                    <a:solidFill>
                      <a:prstClr val="black"/>
                    </a:solidFill>
                    <a:ea typeface="MS PGothic" pitchFamily="34" charset="-128"/>
                    <a:cs typeface="Times New Roman" panose="02020603050405020304" pitchFamily="18" charset="0"/>
                  </a:rPr>
                  <a:t> тис. тон</a:t>
                </a:r>
                <a:r>
                  <a:rPr lang="uk-UA" sz="700" dirty="0">
                    <a:solidFill>
                      <a:prstClr val="black"/>
                    </a:solidFill>
                    <a:ea typeface="MS PGothic" pitchFamily="34" charset="-128"/>
                    <a:cs typeface="Times New Roman" panose="02020603050405020304" pitchFamily="18" charset="0"/>
                  </a:rPr>
                  <a:t> </a:t>
                </a:r>
              </a:p>
              <a:p>
                <a:pPr algn="just" defTabSz="685800">
                  <a:defRPr/>
                </a:pPr>
                <a:r>
                  <a:rPr lang="uk-UA" sz="700" dirty="0">
                    <a:solidFill>
                      <a:prstClr val="black"/>
                    </a:solidFill>
                    <a:ea typeface="MS PGothic" pitchFamily="34" charset="-128"/>
                    <a:cs typeface="Times New Roman" panose="02020603050405020304" pitchFamily="18" charset="0"/>
                  </a:rPr>
                  <a:t>Для перевезення такого обсягу необхідно </a:t>
                </a:r>
                <a:r>
                  <a:rPr lang="uk-UA" sz="700" b="1" dirty="0">
                    <a:solidFill>
                      <a:srgbClr val="FF0000"/>
                    </a:solidFill>
                    <a:ea typeface="MS PGothic" pitchFamily="34" charset="-128"/>
                    <a:cs typeface="Times New Roman" panose="02020603050405020304" pitchFamily="18" charset="0"/>
                  </a:rPr>
                  <a:t>більше </a:t>
                </a:r>
                <a:r>
                  <a:rPr lang="uk-UA" sz="700" b="1" dirty="0">
                    <a:solidFill>
                      <a:srgbClr val="FF0000"/>
                    </a:solidFill>
                    <a:cs typeface="Times New Roman" pitchFamily="18" charset="0"/>
                  </a:rPr>
                  <a:t>284</a:t>
                </a:r>
                <a:r>
                  <a:rPr lang="uk-UA" sz="700" b="1" dirty="0">
                    <a:solidFill>
                      <a:prstClr val="black"/>
                    </a:solidFill>
                    <a:cs typeface="Times New Roman" pitchFamily="18" charset="0"/>
                  </a:rPr>
                  <a:t> </a:t>
                </a:r>
                <a:r>
                  <a:rPr lang="uk-UA" sz="700" b="1" dirty="0" err="1">
                    <a:solidFill>
                      <a:srgbClr val="FF0000"/>
                    </a:solidFill>
                    <a:ea typeface="MS PGothic" pitchFamily="34" charset="-128"/>
                    <a:cs typeface="Times New Roman" panose="02020603050405020304" pitchFamily="18" charset="0"/>
                  </a:rPr>
                  <a:t>камазів</a:t>
                </a:r>
                <a:r>
                  <a:rPr lang="uk-UA" sz="700" b="1" dirty="0">
                    <a:solidFill>
                      <a:srgbClr val="FF0000"/>
                    </a:solidFill>
                    <a:ea typeface="MS PGothic" pitchFamily="34" charset="-128"/>
                    <a:cs typeface="Times New Roman" panose="02020603050405020304" pitchFamily="18" charset="0"/>
                  </a:rPr>
                  <a:t> за день</a:t>
                </a:r>
                <a:r>
                  <a:rPr lang="uk-UA" sz="700" dirty="0">
                    <a:solidFill>
                      <a:prstClr val="black"/>
                    </a:solidFill>
                    <a:ea typeface="MS PGothic" pitchFamily="34" charset="-128"/>
                    <a:cs typeface="Times New Roman" panose="02020603050405020304" pitchFamily="18" charset="0"/>
                  </a:rPr>
                  <a:t> діяльності. </a:t>
                </a:r>
              </a:p>
              <a:p>
                <a:pPr algn="just" defTabSz="685800">
                  <a:defRPr/>
                </a:pPr>
                <a:r>
                  <a:rPr lang="uk-UA" sz="700" dirty="0">
                    <a:solidFill>
                      <a:srgbClr val="FF0000"/>
                    </a:solidFill>
                    <a:ea typeface="MS PGothic" pitchFamily="34" charset="-128"/>
                    <a:cs typeface="Times New Roman" panose="02020603050405020304" pitchFamily="18" charset="0"/>
                  </a:rPr>
                  <a:t>Платежі за перевезення відсутні</a:t>
                </a:r>
                <a:r>
                  <a:rPr lang="uk-UA" sz="700" dirty="0">
                    <a:solidFill>
                      <a:prstClr val="black"/>
                    </a:solidFill>
                    <a:ea typeface="MS PGothic" pitchFamily="34" charset="-128"/>
                    <a:cs typeface="Times New Roman" panose="02020603050405020304" pitchFamily="18" charset="0"/>
                  </a:rPr>
                  <a:t>.</a:t>
                </a:r>
              </a:p>
            </p:txBody>
          </p:sp>
          <p:pic>
            <p:nvPicPr>
              <p:cNvPr id="5139" name="Picture 8" descr="Картинки по запросу камази колонн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5269" y="4562475"/>
                <a:ext cx="11588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Прямокутник 48"/>
              <p:cNvSpPr>
                <a:spLocks noChangeArrowheads="1"/>
              </p:cNvSpPr>
              <p:nvPr/>
            </p:nvSpPr>
            <p:spPr bwMode="auto">
              <a:xfrm>
                <a:off x="7545569" y="1556375"/>
                <a:ext cx="2079444" cy="380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128218" algn="just" defTabSz="685800">
                  <a:spcBef>
                    <a:spcPct val="0"/>
                  </a:spcBef>
                  <a:buNone/>
                  <a:defRPr/>
                </a:pPr>
                <a:r>
                  <a:rPr lang="uk-UA" altLang="uk-UA" sz="700" dirty="0">
                    <a:solidFill>
                      <a:prstClr val="black"/>
                    </a:solidFill>
                    <a:latin typeface="Times New Roman" panose="02020603050405020304" pitchFamily="18" charset="0"/>
                    <a:cs typeface="Times New Roman" panose="02020603050405020304" pitchFamily="18" charset="0"/>
                  </a:rPr>
                  <a:t>Договір із заводом-переробником вторинної сировини (за інформацією заводу </a:t>
                </a:r>
                <a:r>
                  <a:rPr lang="uk-UA" altLang="uk-UA" sz="700" b="1" dirty="0">
                    <a:solidFill>
                      <a:prstClr val="black"/>
                    </a:solidFill>
                    <a:latin typeface="Times New Roman" panose="02020603050405020304" pitchFamily="18" charset="0"/>
                    <a:cs typeface="Times New Roman" panose="02020603050405020304" pitchFamily="18" charset="0"/>
                  </a:rPr>
                  <a:t>такий договір не укладався</a:t>
                </a:r>
                <a:r>
                  <a:rPr lang="uk-UA" altLang="uk-UA" sz="700" dirty="0">
                    <a:solidFill>
                      <a:prstClr val="black"/>
                    </a:solidFill>
                    <a:latin typeface="Times New Roman" panose="02020603050405020304" pitchFamily="18" charset="0"/>
                    <a:cs typeface="Times New Roman" panose="02020603050405020304" pitchFamily="18" charset="0"/>
                  </a:rPr>
                  <a:t>)</a:t>
                </a:r>
              </a:p>
              <a:p>
                <a:pPr indent="128218" algn="just" defTabSz="685800">
                  <a:spcBef>
                    <a:spcPct val="0"/>
                  </a:spcBef>
                  <a:buNone/>
                  <a:defRPr/>
                </a:pPr>
                <a:r>
                  <a:rPr lang="uk-UA" altLang="uk-UA" sz="700" dirty="0">
                    <a:solidFill>
                      <a:prstClr val="black"/>
                    </a:solidFill>
                    <a:latin typeface="Times New Roman" panose="02020603050405020304" pitchFamily="18" charset="0"/>
                    <a:cs typeface="Times New Roman" panose="02020603050405020304" pitchFamily="18" charset="0"/>
                  </a:rPr>
                  <a:t>Довідки ДПІ в одному з районів ГУ ДФС у м. Києві про відсутність заборгованості клієнтів з податків (за інформацією ДПІ </a:t>
                </a:r>
                <a:r>
                  <a:rPr lang="uk-UA" altLang="uk-UA" sz="700" b="1" dirty="0">
                    <a:solidFill>
                      <a:prstClr val="black"/>
                    </a:solidFill>
                    <a:latin typeface="Times New Roman" panose="02020603050405020304" pitchFamily="18" charset="0"/>
                    <a:cs typeface="Times New Roman" panose="02020603050405020304" pitchFamily="18" charset="0"/>
                  </a:rPr>
                  <a:t>такі довідки не видавались</a:t>
                </a:r>
                <a:r>
                  <a:rPr lang="uk-UA" altLang="uk-UA" sz="700" dirty="0">
                    <a:solidFill>
                      <a:prstClr val="black"/>
                    </a:solidFill>
                    <a:latin typeface="Times New Roman" panose="02020603050405020304" pitchFamily="18" charset="0"/>
                    <a:cs typeface="Times New Roman" panose="02020603050405020304" pitchFamily="18" charset="0"/>
                  </a:rPr>
                  <a:t>)</a:t>
                </a:r>
              </a:p>
              <a:p>
                <a:pPr algn="just" defTabSz="685800">
                  <a:spcBef>
                    <a:spcPct val="0"/>
                  </a:spcBef>
                  <a:buNone/>
                  <a:defRPr/>
                </a:pPr>
                <a:r>
                  <a:rPr lang="uk-UA" altLang="uk-UA" sz="700" dirty="0">
                    <a:solidFill>
                      <a:prstClr val="black"/>
                    </a:solidFill>
                    <a:latin typeface="Times New Roman" panose="02020603050405020304" pitchFamily="18" charset="0"/>
                    <a:cs typeface="Times New Roman" panose="02020603050405020304" pitchFamily="18" charset="0"/>
                  </a:rPr>
                  <a:t>        Копії квитанцій одного з банків щодо сплати власниками Клієнтів податків (За інформацією цього банку </a:t>
                </a:r>
                <a:r>
                  <a:rPr lang="uk-UA" altLang="uk-UA" sz="700" b="1" dirty="0">
                    <a:solidFill>
                      <a:prstClr val="black"/>
                    </a:solidFill>
                    <a:latin typeface="Times New Roman" panose="02020603050405020304" pitchFamily="18" charset="0"/>
                    <a:cs typeface="Times New Roman" panose="02020603050405020304" pitchFamily="18" charset="0"/>
                  </a:rPr>
                  <a:t>квитанції з такими номерами відсутні; д</a:t>
                </a:r>
                <a:r>
                  <a:rPr lang="uk-UA" altLang="uk-UA" sz="700" dirty="0">
                    <a:solidFill>
                      <a:prstClr val="black"/>
                    </a:solidFill>
                    <a:latin typeface="Times New Roman" panose="02020603050405020304" pitchFamily="18" charset="0"/>
                    <a:cs typeface="Times New Roman" panose="02020603050405020304" pitchFamily="18" charset="0"/>
                  </a:rPr>
                  <a:t>еякі фізичні особи </a:t>
                </a:r>
                <a:r>
                  <a:rPr lang="uk-UA" altLang="uk-UA" sz="700" b="1" dirty="0">
                    <a:solidFill>
                      <a:prstClr val="black"/>
                    </a:solidFill>
                    <a:latin typeface="Times New Roman" panose="02020603050405020304" pitchFamily="18" charset="0"/>
                    <a:cs typeface="Times New Roman" panose="02020603050405020304" pitchFamily="18" charset="0"/>
                  </a:rPr>
                  <a:t>взагалі не мають відкритих рахунків</a:t>
                </a:r>
                <a:r>
                  <a:rPr lang="uk-UA" altLang="uk-UA" sz="700" dirty="0">
                    <a:solidFill>
                      <a:prstClr val="black"/>
                    </a:solidFill>
                    <a:latin typeface="Times New Roman" panose="02020603050405020304" pitchFamily="18" charset="0"/>
                    <a:cs typeface="Times New Roman" panose="02020603050405020304" pitchFamily="18" charset="0"/>
                  </a:rPr>
                  <a:t> у банку; у фізичних осіб </a:t>
                </a:r>
                <a:r>
                  <a:rPr lang="uk-UA" altLang="uk-UA" sz="700" b="1" dirty="0">
                    <a:solidFill>
                      <a:prstClr val="black"/>
                    </a:solidFill>
                    <a:latin typeface="Times New Roman" panose="02020603050405020304" pitchFamily="18" charset="0"/>
                    <a:cs typeface="Times New Roman" panose="02020603050405020304" pitchFamily="18" charset="0"/>
                  </a:rPr>
                  <a:t>відсутні платіжні картки</a:t>
                </a:r>
                <a:r>
                  <a:rPr lang="uk-UA" altLang="uk-UA" sz="700" dirty="0">
                    <a:solidFill>
                      <a:prstClr val="black"/>
                    </a:solidFill>
                    <a:latin typeface="Times New Roman" panose="02020603050405020304" pitchFamily="18" charset="0"/>
                    <a:cs typeface="Times New Roman" panose="02020603050405020304" pitchFamily="18" charset="0"/>
                  </a:rPr>
                  <a:t>, номери яких зазначені у квитанціях)</a:t>
                </a:r>
              </a:p>
              <a:p>
                <a:pPr indent="128218" algn="just" defTabSz="685800">
                  <a:spcBef>
                    <a:spcPct val="0"/>
                  </a:spcBef>
                  <a:buNone/>
                  <a:defRPr/>
                </a:pPr>
                <a:r>
                  <a:rPr lang="uk-UA" altLang="uk-UA" sz="700" dirty="0">
                    <a:solidFill>
                      <a:prstClr val="black"/>
                    </a:solidFill>
                    <a:latin typeface="Times New Roman" panose="02020603050405020304" pitchFamily="18" charset="0"/>
                    <a:cs typeface="Times New Roman" panose="02020603050405020304" pitchFamily="18" charset="0"/>
                  </a:rPr>
                  <a:t>Витяги з руху коштів за рахунками окремих клієнтів в 2-х банках, з яких сплачувались платежі до бюджету (за інформацією цих банків </a:t>
                </a:r>
                <a:r>
                  <a:rPr lang="uk-UA" altLang="uk-UA" sz="700" b="1" dirty="0">
                    <a:solidFill>
                      <a:prstClr val="black"/>
                    </a:solidFill>
                    <a:latin typeface="Times New Roman" panose="02020603050405020304" pitchFamily="18" charset="0"/>
                    <a:cs typeface="Times New Roman" panose="02020603050405020304" pitchFamily="18" charset="0"/>
                  </a:rPr>
                  <a:t>рух коштів за рахунками відсутній</a:t>
                </a:r>
                <a:r>
                  <a:rPr lang="uk-UA" altLang="uk-UA" sz="700" dirty="0">
                    <a:solidFill>
                      <a:prstClr val="black"/>
                    </a:solidFill>
                    <a:latin typeface="Times New Roman" panose="02020603050405020304" pitchFamily="18" charset="0"/>
                    <a:cs typeface="Times New Roman" panose="02020603050405020304" pitchFamily="18" charset="0"/>
                  </a:rPr>
                  <a:t>)</a:t>
                </a:r>
                <a:endParaRPr lang="ru-RU" altLang="uk-UA" sz="700" dirty="0">
                  <a:solidFill>
                    <a:prstClr val="black"/>
                  </a:solidFill>
                  <a:latin typeface="Times New Roman" panose="02020603050405020304" pitchFamily="18" charset="0"/>
                  <a:cs typeface="Times New Roman" panose="02020603050405020304" pitchFamily="18" charset="0"/>
                </a:endParaRPr>
              </a:p>
              <a:p>
                <a:pPr indent="128218" algn="just" defTabSz="685800">
                  <a:spcBef>
                    <a:spcPct val="0"/>
                  </a:spcBef>
                  <a:buNone/>
                  <a:defRPr/>
                </a:pPr>
                <a:r>
                  <a:rPr lang="uk-UA" altLang="uk-UA" sz="700" dirty="0">
                    <a:solidFill>
                      <a:prstClr val="black"/>
                    </a:solidFill>
                    <a:latin typeface="Times New Roman" panose="02020603050405020304" pitchFamily="18" charset="0"/>
                    <a:cs typeface="Times New Roman" panose="02020603050405020304" pitchFamily="18" charset="0"/>
                  </a:rPr>
                  <a:t>Копії фінансової звітності станом на 31.03.2017  нібито з відмітками Головного управління статистики у м. Києві Державної служби статистики </a:t>
                </a:r>
                <a:r>
                  <a:rPr lang="uk-UA" altLang="uk-UA" sz="700" b="1" dirty="0">
                    <a:solidFill>
                      <a:prstClr val="black"/>
                    </a:solidFill>
                    <a:latin typeface="Times New Roman" panose="02020603050405020304" pitchFamily="18" charset="0"/>
                    <a:cs typeface="Times New Roman" panose="02020603050405020304" pitchFamily="18" charset="0"/>
                  </a:rPr>
                  <a:t>України про їх отримання </a:t>
                </a:r>
                <a:r>
                  <a:rPr lang="uk-UA" altLang="uk-UA" sz="700" dirty="0">
                    <a:solidFill>
                      <a:prstClr val="black"/>
                    </a:solidFill>
                    <a:latin typeface="Times New Roman" panose="02020603050405020304" pitchFamily="18" charset="0"/>
                    <a:cs typeface="Times New Roman" panose="02020603050405020304" pitchFamily="18" charset="0"/>
                  </a:rPr>
                  <a:t>(за інформацією цього державного органу </a:t>
                </a:r>
                <a:r>
                  <a:rPr lang="uk-UA" altLang="uk-UA" sz="700" b="1" dirty="0">
                    <a:solidFill>
                      <a:prstClr val="black"/>
                    </a:solidFill>
                    <a:latin typeface="Times New Roman" panose="02020603050405020304" pitchFamily="18" charset="0"/>
                    <a:cs typeface="Times New Roman" panose="02020603050405020304" pitchFamily="18" charset="0"/>
                  </a:rPr>
                  <a:t>така звітність не подавалась</a:t>
                </a:r>
                <a:r>
                  <a:rPr lang="uk-UA" altLang="uk-UA" sz="700" dirty="0">
                    <a:solidFill>
                      <a:prstClr val="black"/>
                    </a:solidFill>
                    <a:latin typeface="Times New Roman" panose="02020603050405020304" pitchFamily="18" charset="0"/>
                    <a:cs typeface="Times New Roman" panose="02020603050405020304" pitchFamily="18" charset="0"/>
                  </a:rPr>
                  <a:t>)</a:t>
                </a:r>
                <a:endParaRPr lang="ru-RU" altLang="uk-UA" sz="700" dirty="0">
                  <a:solidFill>
                    <a:prstClr val="black"/>
                  </a:solidFill>
                  <a:latin typeface="Times New Roman" panose="02020603050405020304" pitchFamily="18" charset="0"/>
                  <a:cs typeface="Times New Roman" panose="02020603050405020304" pitchFamily="18" charset="0"/>
                </a:endParaRPr>
              </a:p>
              <a:p>
                <a:pPr algn="just" defTabSz="685800">
                  <a:spcBef>
                    <a:spcPct val="0"/>
                  </a:spcBef>
                  <a:buNone/>
                  <a:defRPr/>
                </a:pPr>
                <a:endParaRPr lang="ru-RU" altLang="uk-UA" sz="800" dirty="0">
                  <a:solidFill>
                    <a:prstClr val="black"/>
                  </a:solidFill>
                  <a:latin typeface="Times New Roman" panose="02020603050405020304" pitchFamily="18" charset="0"/>
                  <a:cs typeface="Times New Roman" panose="02020603050405020304" pitchFamily="18" charset="0"/>
                </a:endParaRPr>
              </a:p>
              <a:p>
                <a:pPr algn="just" defTabSz="685800">
                  <a:spcBef>
                    <a:spcPct val="0"/>
                  </a:spcBef>
                  <a:buNone/>
                  <a:defRPr/>
                </a:pPr>
                <a:endParaRPr lang="ru-RU" altLang="uk-UA" sz="800" dirty="0">
                  <a:solidFill>
                    <a:prstClr val="black"/>
                  </a:solidFill>
                  <a:latin typeface="Times New Roman" panose="02020603050405020304" pitchFamily="18" charset="0"/>
                  <a:cs typeface="Times New Roman" panose="02020603050405020304" pitchFamily="18" charset="0"/>
                </a:endParaRPr>
              </a:p>
              <a:p>
                <a:pPr algn="just" defTabSz="685800">
                  <a:spcBef>
                    <a:spcPct val="0"/>
                  </a:spcBef>
                  <a:buNone/>
                  <a:defRPr/>
                </a:pPr>
                <a:endParaRPr lang="uk-UA" altLang="uk-UA" sz="800" dirty="0">
                  <a:solidFill>
                    <a:prstClr val="black"/>
                  </a:solidFill>
                  <a:latin typeface="Times New Roman" panose="02020603050405020304" pitchFamily="18" charset="0"/>
                  <a:cs typeface="Times New Roman" panose="02020603050405020304" pitchFamily="18" charset="0"/>
                </a:endParaRPr>
              </a:p>
            </p:txBody>
          </p:sp>
        </p:grpSp>
        <p:sp>
          <p:nvSpPr>
            <p:cNvPr id="5127" name="Прямокутник 2"/>
            <p:cNvSpPr>
              <a:spLocks noChangeArrowheads="1"/>
            </p:cNvSpPr>
            <p:nvPr/>
          </p:nvSpPr>
          <p:spPr bwMode="auto">
            <a:xfrm>
              <a:off x="5513388" y="5815013"/>
              <a:ext cx="4111625" cy="29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endParaRPr lang="uk-UA" altLang="uk-UA" sz="786" b="1">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5" name="Прямокутник 24"/>
          <p:cNvSpPr/>
          <p:nvPr/>
        </p:nvSpPr>
        <p:spPr>
          <a:xfrm>
            <a:off x="1101412" y="383489"/>
            <a:ext cx="1521570" cy="369332"/>
          </a:xfrm>
          <a:prstGeom prst="rect">
            <a:avLst/>
          </a:prstGeom>
        </p:spPr>
        <p:txBody>
          <a:bodyPr wrap="none">
            <a:spAutoFit/>
          </a:bodyPr>
          <a:lstStyle/>
          <a:p>
            <a:r>
              <a:rPr lang="uk-UA" b="1" kern="0" cap="all" dirty="0">
                <a:cs typeface="Arial" panose="020B0604020202020204" pitchFamily="34" charset="0"/>
              </a:rPr>
              <a:t>Приклад </a:t>
            </a:r>
            <a:r>
              <a:rPr lang="en-US" b="1" kern="0" cap="all" dirty="0" smtClean="0">
                <a:cs typeface="Arial" panose="020B0604020202020204" pitchFamily="34" charset="0"/>
              </a:rPr>
              <a:t>6</a:t>
            </a:r>
            <a:endParaRPr lang="ru-RU" sz="2400" b="1" kern="0" dirty="0"/>
          </a:p>
        </p:txBody>
      </p:sp>
      <p:sp>
        <p:nvSpPr>
          <p:cNvPr id="26" name="Скругленный прямоугольник 63"/>
          <p:cNvSpPr/>
          <p:nvPr/>
        </p:nvSpPr>
        <p:spPr>
          <a:xfrm>
            <a:off x="4029013" y="4937777"/>
            <a:ext cx="4989543" cy="1884859"/>
          </a:xfrm>
          <a:prstGeom prst="roundRect">
            <a:avLst/>
          </a:prstGeom>
          <a:solidFill>
            <a:srgbClr val="8064A2">
              <a:lumMod val="40000"/>
              <a:lumOff val="60000"/>
            </a:srgbClr>
          </a:solidFill>
          <a:ln w="12700" cap="flat" cmpd="sng" algn="ctr">
            <a:solidFill>
              <a:srgbClr val="7030A0"/>
            </a:solidFill>
            <a:prstDash val="dash"/>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uk-UA" sz="1350" b="0" i="0" u="none" strike="noStrike" kern="0" cap="none" spc="0" normalizeH="0" baseline="0" noProof="0" smtClean="0">
              <a:ln>
                <a:noFill/>
              </a:ln>
              <a:solidFill>
                <a:prstClr val="white"/>
              </a:solidFill>
              <a:effectLst/>
              <a:uLnTx/>
              <a:uFillTx/>
              <a:latin typeface="Times New Roman"/>
              <a:ea typeface="+mn-ea"/>
              <a:cs typeface="+mn-cs"/>
            </a:endParaRPr>
          </a:p>
        </p:txBody>
      </p:sp>
      <p:sp>
        <p:nvSpPr>
          <p:cNvPr id="28" name="TextBox 27"/>
          <p:cNvSpPr txBox="1"/>
          <p:nvPr/>
        </p:nvSpPr>
        <p:spPr>
          <a:xfrm>
            <a:off x="3691798" y="5446199"/>
            <a:ext cx="295824" cy="784830"/>
          </a:xfrm>
          <a:prstGeom prst="rect">
            <a:avLst/>
          </a:prstGeom>
          <a:noFill/>
          <a:effectLst>
            <a:reflection blurRad="6350" stA="50000" endA="300" endPos="55000" dir="5400000" sy="-100000" algn="bl" rotWithShape="0"/>
          </a:effectLst>
        </p:spPr>
        <p:txBody>
          <a:bodyPr wrap="square" rtlCol="0">
            <a:spAutoFit/>
          </a:bodyPr>
          <a:lstStyle/>
          <a:p>
            <a:pPr defTabSz="685800"/>
            <a:r>
              <a:rPr lang="uk-UA" sz="4500" b="1" dirty="0">
                <a:solidFill>
                  <a:srgbClr val="FF0000">
                    <a:alpha val="62000"/>
                  </a:srgbClr>
                </a:solidFill>
                <a:latin typeface="Batang" panose="02030600000101010101" pitchFamily="18" charset="-127"/>
                <a:ea typeface="Batang" panose="02030600000101010101" pitchFamily="18" charset="-127"/>
              </a:rPr>
              <a:t>!</a:t>
            </a:r>
          </a:p>
        </p:txBody>
      </p:sp>
      <p:sp>
        <p:nvSpPr>
          <p:cNvPr id="29" name="TextBox 28"/>
          <p:cNvSpPr txBox="1"/>
          <p:nvPr/>
        </p:nvSpPr>
        <p:spPr>
          <a:xfrm>
            <a:off x="4097457" y="4937777"/>
            <a:ext cx="4921099" cy="2108269"/>
          </a:xfrm>
          <a:prstGeom prst="rect">
            <a:avLst/>
          </a:prstGeom>
          <a:noFill/>
        </p:spPr>
        <p:txBody>
          <a:bodyPr wrap="square" rtlCol="0">
            <a:spAutoFit/>
          </a:bodyPr>
          <a:lstStyle/>
          <a:p>
            <a:pPr algn="just" defTabSz="685800"/>
            <a:r>
              <a:rPr lang="uk-UA" sz="1200" b="1" i="1" dirty="0">
                <a:solidFill>
                  <a:srgbClr val="FF0000"/>
                </a:solidFill>
                <a:latin typeface="Times New Roman" panose="02020603050405020304" pitchFamily="18" charset="0"/>
                <a:cs typeface="Times New Roman" panose="02020603050405020304" pitchFamily="18" charset="0"/>
              </a:rPr>
              <a:t>Чи міг банк самостійно виявити і зупинити «схемні операції? – ТАК! </a:t>
            </a:r>
          </a:p>
          <a:p>
            <a:pPr indent="174625" algn="just" defTabSz="685800">
              <a:buFont typeface="Arial" panose="020B0604020202020204" pitchFamily="34" charset="0"/>
              <a:buChar char="•"/>
            </a:pPr>
            <a:r>
              <a:rPr lang="uk-UA" sz="950" dirty="0">
                <a:solidFill>
                  <a:prstClr val="black"/>
                </a:solidFill>
                <a:latin typeface="Times New Roman" panose="02020603050405020304" pitchFamily="18" charset="0"/>
                <a:cs typeface="Times New Roman" panose="02020603050405020304" pitchFamily="18" charset="0"/>
              </a:rPr>
              <a:t>Юридичні особи – клієнти одного банку та мають однакові ознаки, є пов'язаними між собою</a:t>
            </a:r>
          </a:p>
          <a:p>
            <a:pPr indent="174625" algn="just" defTabSz="685800">
              <a:buFont typeface="Arial" panose="020B0604020202020204" pitchFamily="34" charset="0"/>
              <a:buChar char="•"/>
            </a:pPr>
            <a:r>
              <a:rPr lang="uk-UA" sz="950" dirty="0">
                <a:solidFill>
                  <a:prstClr val="black"/>
                </a:solidFill>
                <a:latin typeface="Times New Roman" panose="02020603050405020304" pitchFamily="18" charset="0"/>
                <a:cs typeface="Times New Roman" panose="02020603050405020304" pitchFamily="18" charset="0"/>
              </a:rPr>
              <a:t>Фізичні особи – клієнти одного банку</a:t>
            </a:r>
          </a:p>
          <a:p>
            <a:pPr indent="174625" algn="just" defTabSz="685800">
              <a:buFont typeface="Arial" panose="020B0604020202020204" pitchFamily="34" charset="0"/>
              <a:buChar char="•"/>
            </a:pPr>
            <a:r>
              <a:rPr lang="uk-UA" sz="950" dirty="0">
                <a:solidFill>
                  <a:prstClr val="black"/>
                </a:solidFill>
                <a:latin typeface="Times New Roman" panose="02020603050405020304" pitchFamily="18" charset="0"/>
                <a:cs typeface="Times New Roman" panose="02020603050405020304" pitchFamily="18" charset="0"/>
              </a:rPr>
              <a:t>Отримання готівкових коштів у великих обсягах</a:t>
            </a:r>
            <a:endParaRPr lang="en-US" sz="950" dirty="0">
              <a:solidFill>
                <a:prstClr val="black"/>
              </a:solidFill>
              <a:latin typeface="Times New Roman" panose="02020603050405020304" pitchFamily="18" charset="0"/>
              <a:cs typeface="Times New Roman" panose="02020603050405020304" pitchFamily="18" charset="0"/>
            </a:endParaRPr>
          </a:p>
          <a:p>
            <a:pPr indent="174625" algn="just" defTabSz="685800">
              <a:buFont typeface="Arial" panose="020B0604020202020204" pitchFamily="34" charset="0"/>
              <a:buChar char="•"/>
            </a:pPr>
            <a:r>
              <a:rPr lang="uk-UA" sz="950" dirty="0">
                <a:solidFill>
                  <a:prstClr val="black"/>
                </a:solidFill>
                <a:latin typeface="Times New Roman" panose="02020603050405020304" pitchFamily="18" charset="0"/>
                <a:cs typeface="Times New Roman" panose="02020603050405020304" pitchFamily="18" charset="0"/>
              </a:rPr>
              <a:t>Нереально великі обсяги вторинної сировини</a:t>
            </a:r>
          </a:p>
          <a:p>
            <a:pPr indent="174625" algn="just" defTabSz="685800">
              <a:buFont typeface="Arial" panose="020B0604020202020204" pitchFamily="34" charset="0"/>
              <a:buChar char="•"/>
            </a:pPr>
            <a:r>
              <a:rPr lang="uk-UA" sz="950" dirty="0">
                <a:solidFill>
                  <a:prstClr val="black"/>
                </a:solidFill>
                <a:latin typeface="Times New Roman" panose="02020603050405020304" pitchFamily="18" charset="0"/>
                <a:cs typeface="Times New Roman" panose="02020603050405020304" pitchFamily="18" charset="0"/>
              </a:rPr>
              <a:t>Ознаки підробки клієнтами первинних документів (в квитанціях різних осіб зазначені одні й ті самі номери платіжних карток; в русі коштів за рахунком одного банку зазначено МФО іншого банку; в русі коштів за поточним рахунком 2600 зазначено номер рахунку 2060)</a:t>
            </a:r>
          </a:p>
          <a:p>
            <a:pPr indent="174625" algn="just" defTabSz="685800">
              <a:buFont typeface="Arial" panose="020B0604020202020204" pitchFamily="34" charset="0"/>
              <a:buChar char="•"/>
            </a:pPr>
            <a:r>
              <a:rPr lang="uk-UA" sz="950" dirty="0">
                <a:solidFill>
                  <a:prstClr val="black"/>
                </a:solidFill>
                <a:latin typeface="Times New Roman" panose="02020603050405020304" pitchFamily="18" charset="0"/>
                <a:cs typeface="Times New Roman" panose="02020603050405020304" pitchFamily="18" charset="0"/>
              </a:rPr>
              <a:t>Візуально різні підписи одних і тих самих осіб на різних документах</a:t>
            </a:r>
          </a:p>
          <a:p>
            <a:pPr algn="just" defTabSz="685800"/>
            <a:endParaRPr lang="uk-UA" sz="12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031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Рисунок 141"/>
          <p:cNvPicPr>
            <a:picLocks noChangeAspect="1"/>
          </p:cNvPicPr>
          <p:nvPr/>
        </p:nvPicPr>
        <p:blipFill>
          <a:blip r:embed="rId2"/>
          <a:stretch>
            <a:fillRect/>
          </a:stretch>
        </p:blipFill>
        <p:spPr>
          <a:xfrm rot="7886409">
            <a:off x="6540055" y="2628732"/>
            <a:ext cx="297944" cy="710380"/>
          </a:xfrm>
          <a:prstGeom prst="rect">
            <a:avLst/>
          </a:prstGeom>
          <a:ln>
            <a:noFill/>
          </a:ln>
          <a:effectLst>
            <a:softEdge rad="112500"/>
          </a:effectLst>
        </p:spPr>
      </p:pic>
      <p:pic>
        <p:nvPicPr>
          <p:cNvPr id="91" name="Рисунок 90"/>
          <p:cNvPicPr>
            <a:picLocks noChangeAspect="1"/>
          </p:cNvPicPr>
          <p:nvPr/>
        </p:nvPicPr>
        <p:blipFill>
          <a:blip r:embed="rId3"/>
          <a:stretch>
            <a:fillRect/>
          </a:stretch>
        </p:blipFill>
        <p:spPr>
          <a:xfrm rot="16200000" flipH="1">
            <a:off x="1783784" y="1025166"/>
            <a:ext cx="328659" cy="3729415"/>
          </a:xfrm>
          <a:prstGeom prst="rect">
            <a:avLst/>
          </a:prstGeom>
        </p:spPr>
      </p:pic>
      <p:sp>
        <p:nvSpPr>
          <p:cNvPr id="15" name="Rectangle 39"/>
          <p:cNvSpPr>
            <a:spLocks noChangeArrowheads="1"/>
          </p:cNvSpPr>
          <p:nvPr/>
        </p:nvSpPr>
        <p:spPr bwMode="auto">
          <a:xfrm>
            <a:off x="4583327" y="3962982"/>
            <a:ext cx="32060" cy="15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800"/>
            <a:r>
              <a:rPr lang="uk-UA" altLang="uk-UA" sz="975">
                <a:solidFill>
                  <a:srgbClr val="000000"/>
                </a:solidFill>
                <a:latin typeface="Times New Roman" pitchFamily="18" charset="0"/>
              </a:rPr>
              <a:t> </a:t>
            </a:r>
            <a:endParaRPr lang="uk-UA" altLang="uk-UA" sz="1350">
              <a:solidFill>
                <a:prstClr val="black"/>
              </a:solidFill>
            </a:endParaRPr>
          </a:p>
        </p:txBody>
      </p:sp>
      <p:sp>
        <p:nvSpPr>
          <p:cNvPr id="16" name="Rectangle 40"/>
          <p:cNvSpPr>
            <a:spLocks noChangeArrowheads="1"/>
          </p:cNvSpPr>
          <p:nvPr/>
        </p:nvSpPr>
        <p:spPr bwMode="auto">
          <a:xfrm>
            <a:off x="4583327" y="4189089"/>
            <a:ext cx="32060" cy="15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800"/>
            <a:r>
              <a:rPr lang="uk-UA" altLang="uk-UA" sz="975">
                <a:solidFill>
                  <a:srgbClr val="000000"/>
                </a:solidFill>
                <a:latin typeface="Times New Roman" pitchFamily="18" charset="0"/>
              </a:rPr>
              <a:t> </a:t>
            </a:r>
            <a:endParaRPr lang="uk-UA" altLang="uk-UA" sz="1350">
              <a:solidFill>
                <a:prstClr val="black"/>
              </a:solidFill>
            </a:endParaRPr>
          </a:p>
        </p:txBody>
      </p:sp>
      <p:sp>
        <p:nvSpPr>
          <p:cNvPr id="25" name="Rectangle 151"/>
          <p:cNvSpPr>
            <a:spLocks noChangeArrowheads="1"/>
          </p:cNvSpPr>
          <p:nvPr/>
        </p:nvSpPr>
        <p:spPr bwMode="auto">
          <a:xfrm>
            <a:off x="3790360" y="5094165"/>
            <a:ext cx="175189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685800"/>
            <a:r>
              <a:rPr lang="uk-UA" altLang="uk-UA" sz="1350" b="1" cap="all" dirty="0">
                <a:solidFill>
                  <a:srgbClr val="FF0000"/>
                </a:solidFill>
                <a:latin typeface="Times New Roman" pitchFamily="18" charset="0"/>
              </a:rPr>
              <a:t>Тіньовий сектор </a:t>
            </a:r>
            <a:endParaRPr lang="uk-UA" altLang="uk-UA" sz="1350" cap="all" dirty="0">
              <a:solidFill>
                <a:srgbClr val="FF0000"/>
              </a:solidFill>
            </a:endParaRPr>
          </a:p>
        </p:txBody>
      </p:sp>
      <p:sp>
        <p:nvSpPr>
          <p:cNvPr id="26" name="Rectangle 154"/>
          <p:cNvSpPr>
            <a:spLocks noChangeArrowheads="1"/>
          </p:cNvSpPr>
          <p:nvPr/>
        </p:nvSpPr>
        <p:spPr bwMode="auto">
          <a:xfrm>
            <a:off x="1905492" y="4573717"/>
            <a:ext cx="27252"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800"/>
            <a:r>
              <a:rPr lang="uk-UA" altLang="uk-UA" sz="825" b="1">
                <a:solidFill>
                  <a:srgbClr val="000000"/>
                </a:solidFill>
                <a:latin typeface="Times New Roman" pitchFamily="18" charset="0"/>
              </a:rPr>
              <a:t> </a:t>
            </a:r>
            <a:endParaRPr lang="uk-UA" altLang="uk-UA" sz="1350">
              <a:solidFill>
                <a:prstClr val="black"/>
              </a:solidFill>
            </a:endParaRPr>
          </a:p>
        </p:txBody>
      </p:sp>
      <p:sp>
        <p:nvSpPr>
          <p:cNvPr id="27" name="Rectangle 155"/>
          <p:cNvSpPr>
            <a:spLocks noChangeArrowheads="1"/>
          </p:cNvSpPr>
          <p:nvPr/>
        </p:nvSpPr>
        <p:spPr bwMode="auto">
          <a:xfrm>
            <a:off x="2263426" y="5121782"/>
            <a:ext cx="22442"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800"/>
            <a:r>
              <a:rPr lang="uk-UA" altLang="uk-UA" sz="750">
                <a:solidFill>
                  <a:srgbClr val="000000"/>
                </a:solidFill>
                <a:latin typeface="Calibri" pitchFamily="34" charset="0"/>
              </a:rPr>
              <a:t> </a:t>
            </a:r>
            <a:endParaRPr lang="uk-UA" altLang="uk-UA" sz="1350">
              <a:solidFill>
                <a:prstClr val="black"/>
              </a:solidFill>
            </a:endParaRPr>
          </a:p>
        </p:txBody>
      </p:sp>
      <p:sp>
        <p:nvSpPr>
          <p:cNvPr id="28" name="Freeform 157"/>
          <p:cNvSpPr>
            <a:spLocks/>
          </p:cNvSpPr>
          <p:nvPr/>
        </p:nvSpPr>
        <p:spPr bwMode="auto">
          <a:xfrm>
            <a:off x="2360924" y="4471723"/>
            <a:ext cx="1260787" cy="916718"/>
          </a:xfrm>
          <a:custGeom>
            <a:avLst/>
            <a:gdLst>
              <a:gd name="T0" fmla="*/ 64 w 944"/>
              <a:gd name="T1" fmla="*/ 0 h 746"/>
              <a:gd name="T2" fmla="*/ 944 w 944"/>
              <a:gd name="T3" fmla="*/ 71 h 746"/>
              <a:gd name="T4" fmla="*/ 880 w 944"/>
              <a:gd name="T5" fmla="*/ 746 h 746"/>
              <a:gd name="T6" fmla="*/ 0 w 944"/>
              <a:gd name="T7" fmla="*/ 674 h 746"/>
              <a:gd name="T8" fmla="*/ 64 w 944"/>
              <a:gd name="T9" fmla="*/ 0 h 746"/>
            </a:gdLst>
            <a:ahLst/>
            <a:cxnLst>
              <a:cxn ang="0">
                <a:pos x="T0" y="T1"/>
              </a:cxn>
              <a:cxn ang="0">
                <a:pos x="T2" y="T3"/>
              </a:cxn>
              <a:cxn ang="0">
                <a:pos x="T4" y="T5"/>
              </a:cxn>
              <a:cxn ang="0">
                <a:pos x="T6" y="T7"/>
              </a:cxn>
              <a:cxn ang="0">
                <a:pos x="T8" y="T9"/>
              </a:cxn>
            </a:cxnLst>
            <a:rect l="0" t="0" r="r" b="b"/>
            <a:pathLst>
              <a:path w="944" h="746">
                <a:moveTo>
                  <a:pt x="64" y="0"/>
                </a:moveTo>
                <a:lnTo>
                  <a:pt x="944" y="71"/>
                </a:lnTo>
                <a:lnTo>
                  <a:pt x="880" y="746"/>
                </a:lnTo>
                <a:lnTo>
                  <a:pt x="0" y="674"/>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uk-UA" sz="1350">
              <a:solidFill>
                <a:prstClr val="black"/>
              </a:solidFill>
            </a:endParaRPr>
          </a:p>
        </p:txBody>
      </p:sp>
      <p:pic>
        <p:nvPicPr>
          <p:cNvPr id="29" name="Picture 1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388" y="4511047"/>
            <a:ext cx="1179317" cy="8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75"/>
          <p:cNvSpPr>
            <a:spLocks noEditPoints="1"/>
          </p:cNvSpPr>
          <p:nvPr/>
        </p:nvSpPr>
        <p:spPr bwMode="auto">
          <a:xfrm>
            <a:off x="542106" y="3749164"/>
            <a:ext cx="8159053" cy="27035"/>
          </a:xfrm>
          <a:custGeom>
            <a:avLst/>
            <a:gdLst>
              <a:gd name="T0" fmla="*/ 6015 w 6109"/>
              <a:gd name="T1" fmla="*/ 0 h 22"/>
              <a:gd name="T2" fmla="*/ 5945 w 6109"/>
              <a:gd name="T3" fmla="*/ 22 h 22"/>
              <a:gd name="T4" fmla="*/ 5945 w 6109"/>
              <a:gd name="T5" fmla="*/ 0 h 22"/>
              <a:gd name="T6" fmla="*/ 5688 w 6109"/>
              <a:gd name="T7" fmla="*/ 22 h 22"/>
              <a:gd name="T8" fmla="*/ 5781 w 6109"/>
              <a:gd name="T9" fmla="*/ 22 h 22"/>
              <a:gd name="T10" fmla="*/ 5524 w 6109"/>
              <a:gd name="T11" fmla="*/ 0 h 22"/>
              <a:gd name="T12" fmla="*/ 5454 w 6109"/>
              <a:gd name="T13" fmla="*/ 22 h 22"/>
              <a:gd name="T14" fmla="*/ 5454 w 6109"/>
              <a:gd name="T15" fmla="*/ 0 h 22"/>
              <a:gd name="T16" fmla="*/ 5197 w 6109"/>
              <a:gd name="T17" fmla="*/ 22 h 22"/>
              <a:gd name="T18" fmla="*/ 5290 w 6109"/>
              <a:gd name="T19" fmla="*/ 22 h 22"/>
              <a:gd name="T20" fmla="*/ 5033 w 6109"/>
              <a:gd name="T21" fmla="*/ 0 h 22"/>
              <a:gd name="T22" fmla="*/ 4963 w 6109"/>
              <a:gd name="T23" fmla="*/ 22 h 22"/>
              <a:gd name="T24" fmla="*/ 4963 w 6109"/>
              <a:gd name="T25" fmla="*/ 0 h 22"/>
              <a:gd name="T26" fmla="*/ 4706 w 6109"/>
              <a:gd name="T27" fmla="*/ 22 h 22"/>
              <a:gd name="T28" fmla="*/ 4799 w 6109"/>
              <a:gd name="T29" fmla="*/ 22 h 22"/>
              <a:gd name="T30" fmla="*/ 4542 w 6109"/>
              <a:gd name="T31" fmla="*/ 0 h 22"/>
              <a:gd name="T32" fmla="*/ 4472 w 6109"/>
              <a:gd name="T33" fmla="*/ 22 h 22"/>
              <a:gd name="T34" fmla="*/ 4472 w 6109"/>
              <a:gd name="T35" fmla="*/ 0 h 22"/>
              <a:gd name="T36" fmla="*/ 4215 w 6109"/>
              <a:gd name="T37" fmla="*/ 22 h 22"/>
              <a:gd name="T38" fmla="*/ 4308 w 6109"/>
              <a:gd name="T39" fmla="*/ 22 h 22"/>
              <a:gd name="T40" fmla="*/ 4051 w 6109"/>
              <a:gd name="T41" fmla="*/ 0 h 22"/>
              <a:gd name="T42" fmla="*/ 3981 w 6109"/>
              <a:gd name="T43" fmla="*/ 22 h 22"/>
              <a:gd name="T44" fmla="*/ 3981 w 6109"/>
              <a:gd name="T45" fmla="*/ 0 h 22"/>
              <a:gd name="T46" fmla="*/ 3724 w 6109"/>
              <a:gd name="T47" fmla="*/ 22 h 22"/>
              <a:gd name="T48" fmla="*/ 3817 w 6109"/>
              <a:gd name="T49" fmla="*/ 22 h 22"/>
              <a:gd name="T50" fmla="*/ 3560 w 6109"/>
              <a:gd name="T51" fmla="*/ 0 h 22"/>
              <a:gd name="T52" fmla="*/ 3490 w 6109"/>
              <a:gd name="T53" fmla="*/ 22 h 22"/>
              <a:gd name="T54" fmla="*/ 3490 w 6109"/>
              <a:gd name="T55" fmla="*/ 0 h 22"/>
              <a:gd name="T56" fmla="*/ 3233 w 6109"/>
              <a:gd name="T57" fmla="*/ 22 h 22"/>
              <a:gd name="T58" fmla="*/ 3326 w 6109"/>
              <a:gd name="T59" fmla="*/ 22 h 22"/>
              <a:gd name="T60" fmla="*/ 3069 w 6109"/>
              <a:gd name="T61" fmla="*/ 0 h 22"/>
              <a:gd name="T62" fmla="*/ 2999 w 6109"/>
              <a:gd name="T63" fmla="*/ 22 h 22"/>
              <a:gd name="T64" fmla="*/ 2999 w 6109"/>
              <a:gd name="T65" fmla="*/ 0 h 22"/>
              <a:gd name="T66" fmla="*/ 2742 w 6109"/>
              <a:gd name="T67" fmla="*/ 22 h 22"/>
              <a:gd name="T68" fmla="*/ 2835 w 6109"/>
              <a:gd name="T69" fmla="*/ 22 h 22"/>
              <a:gd name="T70" fmla="*/ 2578 w 6109"/>
              <a:gd name="T71" fmla="*/ 0 h 22"/>
              <a:gd name="T72" fmla="*/ 2508 w 6109"/>
              <a:gd name="T73" fmla="*/ 22 h 22"/>
              <a:gd name="T74" fmla="*/ 2508 w 6109"/>
              <a:gd name="T75" fmla="*/ 0 h 22"/>
              <a:gd name="T76" fmla="*/ 2251 w 6109"/>
              <a:gd name="T77" fmla="*/ 22 h 22"/>
              <a:gd name="T78" fmla="*/ 2344 w 6109"/>
              <a:gd name="T79" fmla="*/ 22 h 22"/>
              <a:gd name="T80" fmla="*/ 2087 w 6109"/>
              <a:gd name="T81" fmla="*/ 0 h 22"/>
              <a:gd name="T82" fmla="*/ 2017 w 6109"/>
              <a:gd name="T83" fmla="*/ 22 h 22"/>
              <a:gd name="T84" fmla="*/ 2017 w 6109"/>
              <a:gd name="T85" fmla="*/ 0 h 22"/>
              <a:gd name="T86" fmla="*/ 1760 w 6109"/>
              <a:gd name="T87" fmla="*/ 22 h 22"/>
              <a:gd name="T88" fmla="*/ 1853 w 6109"/>
              <a:gd name="T89" fmla="*/ 22 h 22"/>
              <a:gd name="T90" fmla="*/ 1596 w 6109"/>
              <a:gd name="T91" fmla="*/ 0 h 22"/>
              <a:gd name="T92" fmla="*/ 1526 w 6109"/>
              <a:gd name="T93" fmla="*/ 22 h 22"/>
              <a:gd name="T94" fmla="*/ 1526 w 6109"/>
              <a:gd name="T95" fmla="*/ 0 h 22"/>
              <a:gd name="T96" fmla="*/ 1269 w 6109"/>
              <a:gd name="T97" fmla="*/ 22 h 22"/>
              <a:gd name="T98" fmla="*/ 1362 w 6109"/>
              <a:gd name="T99" fmla="*/ 22 h 22"/>
              <a:gd name="T100" fmla="*/ 1105 w 6109"/>
              <a:gd name="T101" fmla="*/ 0 h 22"/>
              <a:gd name="T102" fmla="*/ 1035 w 6109"/>
              <a:gd name="T103" fmla="*/ 22 h 22"/>
              <a:gd name="T104" fmla="*/ 1035 w 6109"/>
              <a:gd name="T105" fmla="*/ 0 h 22"/>
              <a:gd name="T106" fmla="*/ 778 w 6109"/>
              <a:gd name="T107" fmla="*/ 22 h 22"/>
              <a:gd name="T108" fmla="*/ 871 w 6109"/>
              <a:gd name="T109" fmla="*/ 22 h 22"/>
              <a:gd name="T110" fmla="*/ 614 w 6109"/>
              <a:gd name="T111" fmla="*/ 0 h 22"/>
              <a:gd name="T112" fmla="*/ 544 w 6109"/>
              <a:gd name="T113" fmla="*/ 22 h 22"/>
              <a:gd name="T114" fmla="*/ 544 w 6109"/>
              <a:gd name="T115" fmla="*/ 0 h 22"/>
              <a:gd name="T116" fmla="*/ 286 w 6109"/>
              <a:gd name="T117" fmla="*/ 22 h 22"/>
              <a:gd name="T118" fmla="*/ 380 w 6109"/>
              <a:gd name="T119" fmla="*/ 22 h 22"/>
              <a:gd name="T120" fmla="*/ 123 w 6109"/>
              <a:gd name="T121" fmla="*/ 0 h 22"/>
              <a:gd name="T122" fmla="*/ 53 w 6109"/>
              <a:gd name="T123" fmla="*/ 22 h 22"/>
              <a:gd name="T124" fmla="*/ 53 w 6109"/>
              <a:gd name="T1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09" h="22">
                <a:moveTo>
                  <a:pt x="6109" y="22"/>
                </a:moveTo>
                <a:lnTo>
                  <a:pt x="6015" y="22"/>
                </a:lnTo>
                <a:lnTo>
                  <a:pt x="6015" y="0"/>
                </a:lnTo>
                <a:lnTo>
                  <a:pt x="6109" y="0"/>
                </a:lnTo>
                <a:lnTo>
                  <a:pt x="6109" y="22"/>
                </a:lnTo>
                <a:close/>
                <a:moveTo>
                  <a:pt x="5945" y="22"/>
                </a:moveTo>
                <a:lnTo>
                  <a:pt x="5852" y="22"/>
                </a:lnTo>
                <a:lnTo>
                  <a:pt x="5852" y="0"/>
                </a:lnTo>
                <a:lnTo>
                  <a:pt x="5945" y="0"/>
                </a:lnTo>
                <a:lnTo>
                  <a:pt x="5945" y="22"/>
                </a:lnTo>
                <a:close/>
                <a:moveTo>
                  <a:pt x="5781" y="22"/>
                </a:moveTo>
                <a:lnTo>
                  <a:pt x="5688" y="22"/>
                </a:lnTo>
                <a:lnTo>
                  <a:pt x="5688" y="0"/>
                </a:lnTo>
                <a:lnTo>
                  <a:pt x="5781" y="0"/>
                </a:lnTo>
                <a:lnTo>
                  <a:pt x="5781" y="22"/>
                </a:lnTo>
                <a:close/>
                <a:moveTo>
                  <a:pt x="5618" y="22"/>
                </a:moveTo>
                <a:lnTo>
                  <a:pt x="5524" y="22"/>
                </a:lnTo>
                <a:lnTo>
                  <a:pt x="5524" y="0"/>
                </a:lnTo>
                <a:lnTo>
                  <a:pt x="5618" y="0"/>
                </a:lnTo>
                <a:lnTo>
                  <a:pt x="5618" y="22"/>
                </a:lnTo>
                <a:close/>
                <a:moveTo>
                  <a:pt x="5454" y="22"/>
                </a:moveTo>
                <a:lnTo>
                  <a:pt x="5361" y="22"/>
                </a:lnTo>
                <a:lnTo>
                  <a:pt x="5361" y="0"/>
                </a:lnTo>
                <a:lnTo>
                  <a:pt x="5454" y="0"/>
                </a:lnTo>
                <a:lnTo>
                  <a:pt x="5454" y="22"/>
                </a:lnTo>
                <a:close/>
                <a:moveTo>
                  <a:pt x="5290" y="22"/>
                </a:moveTo>
                <a:lnTo>
                  <a:pt x="5197" y="22"/>
                </a:lnTo>
                <a:lnTo>
                  <a:pt x="5197" y="0"/>
                </a:lnTo>
                <a:lnTo>
                  <a:pt x="5290" y="0"/>
                </a:lnTo>
                <a:lnTo>
                  <a:pt x="5290" y="22"/>
                </a:lnTo>
                <a:close/>
                <a:moveTo>
                  <a:pt x="5127" y="22"/>
                </a:moveTo>
                <a:lnTo>
                  <a:pt x="5033" y="22"/>
                </a:lnTo>
                <a:lnTo>
                  <a:pt x="5033" y="0"/>
                </a:lnTo>
                <a:lnTo>
                  <a:pt x="5127" y="0"/>
                </a:lnTo>
                <a:lnTo>
                  <a:pt x="5127" y="22"/>
                </a:lnTo>
                <a:close/>
                <a:moveTo>
                  <a:pt x="4963" y="22"/>
                </a:moveTo>
                <a:lnTo>
                  <a:pt x="4869" y="22"/>
                </a:lnTo>
                <a:lnTo>
                  <a:pt x="4869" y="0"/>
                </a:lnTo>
                <a:lnTo>
                  <a:pt x="4963" y="0"/>
                </a:lnTo>
                <a:lnTo>
                  <a:pt x="4963" y="22"/>
                </a:lnTo>
                <a:close/>
                <a:moveTo>
                  <a:pt x="4799" y="22"/>
                </a:moveTo>
                <a:lnTo>
                  <a:pt x="4706" y="22"/>
                </a:lnTo>
                <a:lnTo>
                  <a:pt x="4706" y="0"/>
                </a:lnTo>
                <a:lnTo>
                  <a:pt x="4799" y="0"/>
                </a:lnTo>
                <a:lnTo>
                  <a:pt x="4799" y="22"/>
                </a:lnTo>
                <a:close/>
                <a:moveTo>
                  <a:pt x="4636" y="22"/>
                </a:moveTo>
                <a:lnTo>
                  <a:pt x="4542" y="22"/>
                </a:lnTo>
                <a:lnTo>
                  <a:pt x="4542" y="0"/>
                </a:lnTo>
                <a:lnTo>
                  <a:pt x="4636" y="0"/>
                </a:lnTo>
                <a:lnTo>
                  <a:pt x="4636" y="22"/>
                </a:lnTo>
                <a:close/>
                <a:moveTo>
                  <a:pt x="4472" y="22"/>
                </a:moveTo>
                <a:lnTo>
                  <a:pt x="4378" y="22"/>
                </a:lnTo>
                <a:lnTo>
                  <a:pt x="4378" y="0"/>
                </a:lnTo>
                <a:lnTo>
                  <a:pt x="4472" y="0"/>
                </a:lnTo>
                <a:lnTo>
                  <a:pt x="4472" y="22"/>
                </a:lnTo>
                <a:close/>
                <a:moveTo>
                  <a:pt x="4308" y="22"/>
                </a:moveTo>
                <a:lnTo>
                  <a:pt x="4215" y="22"/>
                </a:lnTo>
                <a:lnTo>
                  <a:pt x="4215" y="0"/>
                </a:lnTo>
                <a:lnTo>
                  <a:pt x="4308" y="0"/>
                </a:lnTo>
                <a:lnTo>
                  <a:pt x="4308" y="22"/>
                </a:lnTo>
                <a:close/>
                <a:moveTo>
                  <a:pt x="4145" y="22"/>
                </a:moveTo>
                <a:lnTo>
                  <a:pt x="4051" y="22"/>
                </a:lnTo>
                <a:lnTo>
                  <a:pt x="4051" y="0"/>
                </a:lnTo>
                <a:lnTo>
                  <a:pt x="4145" y="0"/>
                </a:lnTo>
                <a:lnTo>
                  <a:pt x="4145" y="22"/>
                </a:lnTo>
                <a:close/>
                <a:moveTo>
                  <a:pt x="3981" y="22"/>
                </a:moveTo>
                <a:lnTo>
                  <a:pt x="3887" y="22"/>
                </a:lnTo>
                <a:lnTo>
                  <a:pt x="3887" y="0"/>
                </a:lnTo>
                <a:lnTo>
                  <a:pt x="3981" y="0"/>
                </a:lnTo>
                <a:lnTo>
                  <a:pt x="3981" y="22"/>
                </a:lnTo>
                <a:close/>
                <a:moveTo>
                  <a:pt x="3817" y="22"/>
                </a:moveTo>
                <a:lnTo>
                  <a:pt x="3724" y="22"/>
                </a:lnTo>
                <a:lnTo>
                  <a:pt x="3724" y="0"/>
                </a:lnTo>
                <a:lnTo>
                  <a:pt x="3817" y="0"/>
                </a:lnTo>
                <a:lnTo>
                  <a:pt x="3817" y="22"/>
                </a:lnTo>
                <a:close/>
                <a:moveTo>
                  <a:pt x="3654" y="22"/>
                </a:moveTo>
                <a:lnTo>
                  <a:pt x="3560" y="22"/>
                </a:lnTo>
                <a:lnTo>
                  <a:pt x="3560" y="0"/>
                </a:lnTo>
                <a:lnTo>
                  <a:pt x="3654" y="0"/>
                </a:lnTo>
                <a:lnTo>
                  <a:pt x="3654" y="22"/>
                </a:lnTo>
                <a:close/>
                <a:moveTo>
                  <a:pt x="3490" y="22"/>
                </a:moveTo>
                <a:lnTo>
                  <a:pt x="3396" y="22"/>
                </a:lnTo>
                <a:lnTo>
                  <a:pt x="3396" y="0"/>
                </a:lnTo>
                <a:lnTo>
                  <a:pt x="3490" y="0"/>
                </a:lnTo>
                <a:lnTo>
                  <a:pt x="3490" y="22"/>
                </a:lnTo>
                <a:close/>
                <a:moveTo>
                  <a:pt x="3326" y="22"/>
                </a:moveTo>
                <a:lnTo>
                  <a:pt x="3233" y="22"/>
                </a:lnTo>
                <a:lnTo>
                  <a:pt x="3233" y="0"/>
                </a:lnTo>
                <a:lnTo>
                  <a:pt x="3326" y="0"/>
                </a:lnTo>
                <a:lnTo>
                  <a:pt x="3326" y="22"/>
                </a:lnTo>
                <a:close/>
                <a:moveTo>
                  <a:pt x="3163" y="22"/>
                </a:moveTo>
                <a:lnTo>
                  <a:pt x="3069" y="22"/>
                </a:lnTo>
                <a:lnTo>
                  <a:pt x="3069" y="0"/>
                </a:lnTo>
                <a:lnTo>
                  <a:pt x="3163" y="0"/>
                </a:lnTo>
                <a:lnTo>
                  <a:pt x="3163" y="22"/>
                </a:lnTo>
                <a:close/>
                <a:moveTo>
                  <a:pt x="2999" y="22"/>
                </a:moveTo>
                <a:lnTo>
                  <a:pt x="2905" y="22"/>
                </a:lnTo>
                <a:lnTo>
                  <a:pt x="2905" y="0"/>
                </a:lnTo>
                <a:lnTo>
                  <a:pt x="2999" y="0"/>
                </a:lnTo>
                <a:lnTo>
                  <a:pt x="2999" y="22"/>
                </a:lnTo>
                <a:close/>
                <a:moveTo>
                  <a:pt x="2835" y="22"/>
                </a:moveTo>
                <a:lnTo>
                  <a:pt x="2742" y="22"/>
                </a:lnTo>
                <a:lnTo>
                  <a:pt x="2742" y="0"/>
                </a:lnTo>
                <a:lnTo>
                  <a:pt x="2835" y="0"/>
                </a:lnTo>
                <a:lnTo>
                  <a:pt x="2835" y="22"/>
                </a:lnTo>
                <a:close/>
                <a:moveTo>
                  <a:pt x="2672" y="22"/>
                </a:moveTo>
                <a:lnTo>
                  <a:pt x="2578" y="22"/>
                </a:lnTo>
                <a:lnTo>
                  <a:pt x="2578" y="0"/>
                </a:lnTo>
                <a:lnTo>
                  <a:pt x="2672" y="0"/>
                </a:lnTo>
                <a:lnTo>
                  <a:pt x="2672" y="22"/>
                </a:lnTo>
                <a:close/>
                <a:moveTo>
                  <a:pt x="2508" y="22"/>
                </a:moveTo>
                <a:lnTo>
                  <a:pt x="2414" y="22"/>
                </a:lnTo>
                <a:lnTo>
                  <a:pt x="2414" y="0"/>
                </a:lnTo>
                <a:lnTo>
                  <a:pt x="2508" y="0"/>
                </a:lnTo>
                <a:lnTo>
                  <a:pt x="2508" y="22"/>
                </a:lnTo>
                <a:close/>
                <a:moveTo>
                  <a:pt x="2344" y="22"/>
                </a:moveTo>
                <a:lnTo>
                  <a:pt x="2251" y="22"/>
                </a:lnTo>
                <a:lnTo>
                  <a:pt x="2251" y="0"/>
                </a:lnTo>
                <a:lnTo>
                  <a:pt x="2344" y="0"/>
                </a:lnTo>
                <a:lnTo>
                  <a:pt x="2344" y="22"/>
                </a:lnTo>
                <a:close/>
                <a:moveTo>
                  <a:pt x="2180" y="22"/>
                </a:moveTo>
                <a:lnTo>
                  <a:pt x="2087" y="22"/>
                </a:lnTo>
                <a:lnTo>
                  <a:pt x="2087" y="0"/>
                </a:lnTo>
                <a:lnTo>
                  <a:pt x="2180" y="0"/>
                </a:lnTo>
                <a:lnTo>
                  <a:pt x="2180" y="22"/>
                </a:lnTo>
                <a:close/>
                <a:moveTo>
                  <a:pt x="2017" y="22"/>
                </a:moveTo>
                <a:lnTo>
                  <a:pt x="1923" y="22"/>
                </a:lnTo>
                <a:lnTo>
                  <a:pt x="1923" y="0"/>
                </a:lnTo>
                <a:lnTo>
                  <a:pt x="2017" y="0"/>
                </a:lnTo>
                <a:lnTo>
                  <a:pt x="2017" y="22"/>
                </a:lnTo>
                <a:close/>
                <a:moveTo>
                  <a:pt x="1853" y="22"/>
                </a:moveTo>
                <a:lnTo>
                  <a:pt x="1760" y="22"/>
                </a:lnTo>
                <a:lnTo>
                  <a:pt x="1760" y="0"/>
                </a:lnTo>
                <a:lnTo>
                  <a:pt x="1853" y="0"/>
                </a:lnTo>
                <a:lnTo>
                  <a:pt x="1853" y="22"/>
                </a:lnTo>
                <a:close/>
                <a:moveTo>
                  <a:pt x="1689" y="22"/>
                </a:moveTo>
                <a:lnTo>
                  <a:pt x="1596" y="22"/>
                </a:lnTo>
                <a:lnTo>
                  <a:pt x="1596" y="0"/>
                </a:lnTo>
                <a:lnTo>
                  <a:pt x="1689" y="0"/>
                </a:lnTo>
                <a:lnTo>
                  <a:pt x="1689" y="22"/>
                </a:lnTo>
                <a:close/>
                <a:moveTo>
                  <a:pt x="1526" y="22"/>
                </a:moveTo>
                <a:lnTo>
                  <a:pt x="1432" y="22"/>
                </a:lnTo>
                <a:lnTo>
                  <a:pt x="1432" y="0"/>
                </a:lnTo>
                <a:lnTo>
                  <a:pt x="1526" y="0"/>
                </a:lnTo>
                <a:lnTo>
                  <a:pt x="1526" y="22"/>
                </a:lnTo>
                <a:close/>
                <a:moveTo>
                  <a:pt x="1362" y="22"/>
                </a:moveTo>
                <a:lnTo>
                  <a:pt x="1269" y="22"/>
                </a:lnTo>
                <a:lnTo>
                  <a:pt x="1269" y="0"/>
                </a:lnTo>
                <a:lnTo>
                  <a:pt x="1362" y="0"/>
                </a:lnTo>
                <a:lnTo>
                  <a:pt x="1362" y="22"/>
                </a:lnTo>
                <a:close/>
                <a:moveTo>
                  <a:pt x="1198" y="22"/>
                </a:moveTo>
                <a:lnTo>
                  <a:pt x="1105" y="22"/>
                </a:lnTo>
                <a:lnTo>
                  <a:pt x="1105" y="0"/>
                </a:lnTo>
                <a:lnTo>
                  <a:pt x="1198" y="0"/>
                </a:lnTo>
                <a:lnTo>
                  <a:pt x="1198" y="22"/>
                </a:lnTo>
                <a:close/>
                <a:moveTo>
                  <a:pt x="1035" y="22"/>
                </a:moveTo>
                <a:lnTo>
                  <a:pt x="941" y="22"/>
                </a:lnTo>
                <a:lnTo>
                  <a:pt x="941" y="0"/>
                </a:lnTo>
                <a:lnTo>
                  <a:pt x="1035" y="0"/>
                </a:lnTo>
                <a:lnTo>
                  <a:pt x="1035" y="22"/>
                </a:lnTo>
                <a:close/>
                <a:moveTo>
                  <a:pt x="871" y="22"/>
                </a:moveTo>
                <a:lnTo>
                  <a:pt x="778" y="22"/>
                </a:lnTo>
                <a:lnTo>
                  <a:pt x="778" y="0"/>
                </a:lnTo>
                <a:lnTo>
                  <a:pt x="871" y="0"/>
                </a:lnTo>
                <a:lnTo>
                  <a:pt x="871" y="22"/>
                </a:lnTo>
                <a:close/>
                <a:moveTo>
                  <a:pt x="707" y="22"/>
                </a:moveTo>
                <a:lnTo>
                  <a:pt x="614" y="22"/>
                </a:lnTo>
                <a:lnTo>
                  <a:pt x="614" y="0"/>
                </a:lnTo>
                <a:lnTo>
                  <a:pt x="707" y="0"/>
                </a:lnTo>
                <a:lnTo>
                  <a:pt x="707" y="22"/>
                </a:lnTo>
                <a:close/>
                <a:moveTo>
                  <a:pt x="544" y="22"/>
                </a:moveTo>
                <a:lnTo>
                  <a:pt x="450" y="22"/>
                </a:lnTo>
                <a:lnTo>
                  <a:pt x="450" y="0"/>
                </a:lnTo>
                <a:lnTo>
                  <a:pt x="544" y="0"/>
                </a:lnTo>
                <a:lnTo>
                  <a:pt x="544" y="22"/>
                </a:lnTo>
                <a:close/>
                <a:moveTo>
                  <a:pt x="380" y="22"/>
                </a:moveTo>
                <a:lnTo>
                  <a:pt x="286" y="22"/>
                </a:lnTo>
                <a:lnTo>
                  <a:pt x="286" y="0"/>
                </a:lnTo>
                <a:lnTo>
                  <a:pt x="380" y="0"/>
                </a:lnTo>
                <a:lnTo>
                  <a:pt x="380" y="22"/>
                </a:lnTo>
                <a:close/>
                <a:moveTo>
                  <a:pt x="216" y="22"/>
                </a:moveTo>
                <a:lnTo>
                  <a:pt x="123" y="22"/>
                </a:lnTo>
                <a:lnTo>
                  <a:pt x="123" y="0"/>
                </a:lnTo>
                <a:lnTo>
                  <a:pt x="216" y="0"/>
                </a:lnTo>
                <a:lnTo>
                  <a:pt x="216" y="22"/>
                </a:lnTo>
                <a:close/>
                <a:moveTo>
                  <a:pt x="53" y="22"/>
                </a:moveTo>
                <a:lnTo>
                  <a:pt x="0" y="22"/>
                </a:lnTo>
                <a:lnTo>
                  <a:pt x="0" y="0"/>
                </a:lnTo>
                <a:lnTo>
                  <a:pt x="53" y="0"/>
                </a:lnTo>
                <a:lnTo>
                  <a:pt x="53" y="22"/>
                </a:lnTo>
                <a:close/>
              </a:path>
            </a:pathLst>
          </a:custGeom>
          <a:solidFill>
            <a:srgbClr val="000000"/>
          </a:solidFill>
          <a:ln w="0" cap="flat">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uk-UA" sz="1350">
              <a:solidFill>
                <a:prstClr val="black"/>
              </a:solidFill>
            </a:endParaRPr>
          </a:p>
        </p:txBody>
      </p:sp>
      <p:pic>
        <p:nvPicPr>
          <p:cNvPr id="41" name="Рисунок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245" y="4511047"/>
            <a:ext cx="1294259" cy="860138"/>
          </a:xfrm>
          <a:prstGeom prst="rect">
            <a:avLst/>
          </a:prstGeom>
        </p:spPr>
      </p:pic>
      <p:pic>
        <p:nvPicPr>
          <p:cNvPr id="42" name="Рисунок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5876" y="4170720"/>
            <a:ext cx="1027060" cy="842868"/>
          </a:xfrm>
          <a:prstGeom prst="rect">
            <a:avLst/>
          </a:prstGeom>
        </p:spPr>
      </p:pic>
      <p:sp>
        <p:nvSpPr>
          <p:cNvPr id="43" name="Freeform 149"/>
          <p:cNvSpPr>
            <a:spLocks noEditPoints="1"/>
          </p:cNvSpPr>
          <p:nvPr/>
        </p:nvSpPr>
        <p:spPr bwMode="auto">
          <a:xfrm>
            <a:off x="428328" y="4219811"/>
            <a:ext cx="2126255" cy="1538052"/>
          </a:xfrm>
          <a:custGeom>
            <a:avLst/>
            <a:gdLst>
              <a:gd name="T0" fmla="*/ 8 w 1220"/>
              <a:gd name="T1" fmla="*/ 517 h 1062"/>
              <a:gd name="T2" fmla="*/ 13 w 1220"/>
              <a:gd name="T3" fmla="*/ 464 h 1062"/>
              <a:gd name="T4" fmla="*/ 25 w 1220"/>
              <a:gd name="T5" fmla="*/ 408 h 1062"/>
              <a:gd name="T6" fmla="*/ 40 w 1220"/>
              <a:gd name="T7" fmla="*/ 362 h 1062"/>
              <a:gd name="T8" fmla="*/ 55 w 1220"/>
              <a:gd name="T9" fmla="*/ 327 h 1062"/>
              <a:gd name="T10" fmla="*/ 63 w 1220"/>
              <a:gd name="T11" fmla="*/ 296 h 1062"/>
              <a:gd name="T12" fmla="*/ 122 w 1220"/>
              <a:gd name="T13" fmla="*/ 213 h 1062"/>
              <a:gd name="T14" fmla="*/ 155 w 1220"/>
              <a:gd name="T15" fmla="*/ 178 h 1062"/>
              <a:gd name="T16" fmla="*/ 217 w 1220"/>
              <a:gd name="T17" fmla="*/ 126 h 1062"/>
              <a:gd name="T18" fmla="*/ 250 w 1220"/>
              <a:gd name="T19" fmla="*/ 111 h 1062"/>
              <a:gd name="T20" fmla="*/ 282 w 1220"/>
              <a:gd name="T21" fmla="*/ 92 h 1062"/>
              <a:gd name="T22" fmla="*/ 372 w 1220"/>
              <a:gd name="T23" fmla="*/ 42 h 1062"/>
              <a:gd name="T24" fmla="*/ 451 w 1220"/>
              <a:gd name="T25" fmla="*/ 19 h 1062"/>
              <a:gd name="T26" fmla="*/ 489 w 1220"/>
              <a:gd name="T27" fmla="*/ 18 h 1062"/>
              <a:gd name="T28" fmla="*/ 549 w 1220"/>
              <a:gd name="T29" fmla="*/ 10 h 1062"/>
              <a:gd name="T30" fmla="*/ 595 w 1220"/>
              <a:gd name="T31" fmla="*/ 7 h 1062"/>
              <a:gd name="T32" fmla="*/ 660 w 1220"/>
              <a:gd name="T33" fmla="*/ 9 h 1062"/>
              <a:gd name="T34" fmla="*/ 712 w 1220"/>
              <a:gd name="T35" fmla="*/ 8 h 1062"/>
              <a:gd name="T36" fmla="*/ 764 w 1220"/>
              <a:gd name="T37" fmla="*/ 17 h 1062"/>
              <a:gd name="T38" fmla="*/ 789 w 1220"/>
              <a:gd name="T39" fmla="*/ 31 h 1062"/>
              <a:gd name="T40" fmla="*/ 833 w 1220"/>
              <a:gd name="T41" fmla="*/ 44 h 1062"/>
              <a:gd name="T42" fmla="*/ 931 w 1220"/>
              <a:gd name="T43" fmla="*/ 79 h 1062"/>
              <a:gd name="T44" fmla="*/ 1000 w 1220"/>
              <a:gd name="T45" fmla="*/ 122 h 1062"/>
              <a:gd name="T46" fmla="*/ 1015 w 1220"/>
              <a:gd name="T47" fmla="*/ 143 h 1062"/>
              <a:gd name="T48" fmla="*/ 1051 w 1220"/>
              <a:gd name="T49" fmla="*/ 174 h 1062"/>
              <a:gd name="T50" fmla="*/ 1123 w 1220"/>
              <a:gd name="T51" fmla="*/ 244 h 1062"/>
              <a:gd name="T52" fmla="*/ 1165 w 1220"/>
              <a:gd name="T53" fmla="*/ 310 h 1062"/>
              <a:gd name="T54" fmla="*/ 1176 w 1220"/>
              <a:gd name="T55" fmla="*/ 351 h 1062"/>
              <a:gd name="T56" fmla="*/ 1186 w 1220"/>
              <a:gd name="T57" fmla="*/ 377 h 1062"/>
              <a:gd name="T58" fmla="*/ 1200 w 1220"/>
              <a:gd name="T59" fmla="*/ 425 h 1062"/>
              <a:gd name="T60" fmla="*/ 1210 w 1220"/>
              <a:gd name="T61" fmla="*/ 477 h 1062"/>
              <a:gd name="T62" fmla="*/ 1213 w 1220"/>
              <a:gd name="T63" fmla="*/ 545 h 1062"/>
              <a:gd name="T64" fmla="*/ 1210 w 1220"/>
              <a:gd name="T65" fmla="*/ 584 h 1062"/>
              <a:gd name="T66" fmla="*/ 1199 w 1220"/>
              <a:gd name="T67" fmla="*/ 642 h 1062"/>
              <a:gd name="T68" fmla="*/ 1185 w 1220"/>
              <a:gd name="T69" fmla="*/ 688 h 1062"/>
              <a:gd name="T70" fmla="*/ 1176 w 1220"/>
              <a:gd name="T71" fmla="*/ 711 h 1062"/>
              <a:gd name="T72" fmla="*/ 1163 w 1220"/>
              <a:gd name="T73" fmla="*/ 755 h 1062"/>
              <a:gd name="T74" fmla="*/ 1099 w 1220"/>
              <a:gd name="T75" fmla="*/ 848 h 1062"/>
              <a:gd name="T76" fmla="*/ 1048 w 1220"/>
              <a:gd name="T77" fmla="*/ 891 h 1062"/>
              <a:gd name="T78" fmla="*/ 1015 w 1220"/>
              <a:gd name="T79" fmla="*/ 919 h 1062"/>
              <a:gd name="T80" fmla="*/ 996 w 1220"/>
              <a:gd name="T81" fmla="*/ 942 h 1062"/>
              <a:gd name="T82" fmla="*/ 901 w 1220"/>
              <a:gd name="T83" fmla="*/ 998 h 1062"/>
              <a:gd name="T84" fmla="*/ 830 w 1220"/>
              <a:gd name="T85" fmla="*/ 1019 h 1062"/>
              <a:gd name="T86" fmla="*/ 789 w 1220"/>
              <a:gd name="T87" fmla="*/ 1031 h 1062"/>
              <a:gd name="T88" fmla="*/ 760 w 1220"/>
              <a:gd name="T89" fmla="*/ 1046 h 1062"/>
              <a:gd name="T90" fmla="*/ 707 w 1220"/>
              <a:gd name="T91" fmla="*/ 1048 h 1062"/>
              <a:gd name="T92" fmla="*/ 603 w 1220"/>
              <a:gd name="T93" fmla="*/ 1062 h 1062"/>
              <a:gd name="T94" fmla="*/ 603 w 1220"/>
              <a:gd name="T95" fmla="*/ 1062 h 1062"/>
              <a:gd name="T96" fmla="*/ 551 w 1220"/>
              <a:gd name="T97" fmla="*/ 1052 h 1062"/>
              <a:gd name="T98" fmla="*/ 447 w 1220"/>
              <a:gd name="T99" fmla="*/ 1042 h 1062"/>
              <a:gd name="T100" fmla="*/ 368 w 1220"/>
              <a:gd name="T101" fmla="*/ 1018 h 1062"/>
              <a:gd name="T102" fmla="*/ 349 w 1220"/>
              <a:gd name="T103" fmla="*/ 1003 h 1062"/>
              <a:gd name="T104" fmla="*/ 304 w 1220"/>
              <a:gd name="T105" fmla="*/ 982 h 1062"/>
              <a:gd name="T106" fmla="*/ 213 w 1220"/>
              <a:gd name="T107" fmla="*/ 934 h 1062"/>
              <a:gd name="T108" fmla="*/ 153 w 1220"/>
              <a:gd name="T109" fmla="*/ 881 h 1062"/>
              <a:gd name="T110" fmla="*/ 128 w 1220"/>
              <a:gd name="T111" fmla="*/ 844 h 1062"/>
              <a:gd name="T112" fmla="*/ 111 w 1220"/>
              <a:gd name="T113" fmla="*/ 824 h 1062"/>
              <a:gd name="T114" fmla="*/ 52 w 1220"/>
              <a:gd name="T115" fmla="*/ 744 h 1062"/>
              <a:gd name="T116" fmla="*/ 22 w 1220"/>
              <a:gd name="T117" fmla="*/ 672 h 1062"/>
              <a:gd name="T118" fmla="*/ 10 w 1220"/>
              <a:gd name="T119" fmla="*/ 624 h 1062"/>
              <a:gd name="T120" fmla="*/ 6 w 1220"/>
              <a:gd name="T121" fmla="*/ 603 h 1062"/>
              <a:gd name="T122" fmla="*/ 6 w 1220"/>
              <a:gd name="T123" fmla="*/ 603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0" h="1062">
                <a:moveTo>
                  <a:pt x="8" y="530"/>
                </a:moveTo>
                <a:lnTo>
                  <a:pt x="8" y="530"/>
                </a:lnTo>
                <a:lnTo>
                  <a:pt x="0" y="531"/>
                </a:lnTo>
                <a:lnTo>
                  <a:pt x="1" y="517"/>
                </a:lnTo>
                <a:lnTo>
                  <a:pt x="1" y="504"/>
                </a:lnTo>
                <a:lnTo>
                  <a:pt x="1" y="503"/>
                </a:lnTo>
                <a:lnTo>
                  <a:pt x="9" y="504"/>
                </a:lnTo>
                <a:lnTo>
                  <a:pt x="9" y="504"/>
                </a:lnTo>
                <a:lnTo>
                  <a:pt x="9" y="504"/>
                </a:lnTo>
                <a:lnTo>
                  <a:pt x="8" y="517"/>
                </a:lnTo>
                <a:lnTo>
                  <a:pt x="8" y="517"/>
                </a:lnTo>
                <a:lnTo>
                  <a:pt x="8" y="558"/>
                </a:lnTo>
                <a:lnTo>
                  <a:pt x="1" y="532"/>
                </a:lnTo>
                <a:lnTo>
                  <a:pt x="8" y="530"/>
                </a:lnTo>
                <a:close/>
                <a:moveTo>
                  <a:pt x="3" y="482"/>
                </a:moveTo>
                <a:lnTo>
                  <a:pt x="4" y="477"/>
                </a:lnTo>
                <a:lnTo>
                  <a:pt x="5" y="463"/>
                </a:lnTo>
                <a:lnTo>
                  <a:pt x="7" y="455"/>
                </a:lnTo>
                <a:lnTo>
                  <a:pt x="14" y="456"/>
                </a:lnTo>
                <a:lnTo>
                  <a:pt x="13" y="464"/>
                </a:lnTo>
                <a:lnTo>
                  <a:pt x="13" y="464"/>
                </a:lnTo>
                <a:lnTo>
                  <a:pt x="11" y="478"/>
                </a:lnTo>
                <a:lnTo>
                  <a:pt x="11" y="477"/>
                </a:lnTo>
                <a:lnTo>
                  <a:pt x="11" y="483"/>
                </a:lnTo>
                <a:lnTo>
                  <a:pt x="3" y="482"/>
                </a:lnTo>
                <a:close/>
                <a:moveTo>
                  <a:pt x="11" y="434"/>
                </a:moveTo>
                <a:lnTo>
                  <a:pt x="13" y="424"/>
                </a:lnTo>
                <a:lnTo>
                  <a:pt x="16" y="411"/>
                </a:lnTo>
                <a:lnTo>
                  <a:pt x="17" y="407"/>
                </a:lnTo>
                <a:lnTo>
                  <a:pt x="25" y="408"/>
                </a:lnTo>
                <a:lnTo>
                  <a:pt x="23" y="413"/>
                </a:lnTo>
                <a:lnTo>
                  <a:pt x="23" y="413"/>
                </a:lnTo>
                <a:lnTo>
                  <a:pt x="20" y="425"/>
                </a:lnTo>
                <a:lnTo>
                  <a:pt x="20" y="425"/>
                </a:lnTo>
                <a:lnTo>
                  <a:pt x="18" y="435"/>
                </a:lnTo>
                <a:lnTo>
                  <a:pt x="11" y="434"/>
                </a:lnTo>
                <a:close/>
                <a:moveTo>
                  <a:pt x="24" y="387"/>
                </a:moveTo>
                <a:lnTo>
                  <a:pt x="28" y="373"/>
                </a:lnTo>
                <a:lnTo>
                  <a:pt x="33" y="360"/>
                </a:lnTo>
                <a:lnTo>
                  <a:pt x="40" y="362"/>
                </a:lnTo>
                <a:lnTo>
                  <a:pt x="35" y="375"/>
                </a:lnTo>
                <a:lnTo>
                  <a:pt x="35" y="375"/>
                </a:lnTo>
                <a:lnTo>
                  <a:pt x="31" y="389"/>
                </a:lnTo>
                <a:lnTo>
                  <a:pt x="24" y="387"/>
                </a:lnTo>
                <a:close/>
                <a:moveTo>
                  <a:pt x="41" y="340"/>
                </a:moveTo>
                <a:lnTo>
                  <a:pt x="49" y="324"/>
                </a:lnTo>
                <a:lnTo>
                  <a:pt x="53" y="315"/>
                </a:lnTo>
                <a:lnTo>
                  <a:pt x="60" y="318"/>
                </a:lnTo>
                <a:lnTo>
                  <a:pt x="55" y="327"/>
                </a:lnTo>
                <a:lnTo>
                  <a:pt x="55" y="327"/>
                </a:lnTo>
                <a:lnTo>
                  <a:pt x="48" y="343"/>
                </a:lnTo>
                <a:lnTo>
                  <a:pt x="41" y="340"/>
                </a:lnTo>
                <a:close/>
                <a:moveTo>
                  <a:pt x="63" y="296"/>
                </a:moveTo>
                <a:lnTo>
                  <a:pt x="74" y="278"/>
                </a:lnTo>
                <a:lnTo>
                  <a:pt x="78" y="272"/>
                </a:lnTo>
                <a:lnTo>
                  <a:pt x="85" y="275"/>
                </a:lnTo>
                <a:lnTo>
                  <a:pt x="81" y="282"/>
                </a:lnTo>
                <a:lnTo>
                  <a:pt x="81" y="281"/>
                </a:lnTo>
                <a:lnTo>
                  <a:pt x="70" y="300"/>
                </a:lnTo>
                <a:lnTo>
                  <a:pt x="63" y="296"/>
                </a:lnTo>
                <a:close/>
                <a:moveTo>
                  <a:pt x="90" y="254"/>
                </a:moveTo>
                <a:lnTo>
                  <a:pt x="105" y="234"/>
                </a:lnTo>
                <a:lnTo>
                  <a:pt x="107" y="231"/>
                </a:lnTo>
                <a:lnTo>
                  <a:pt x="113" y="235"/>
                </a:lnTo>
                <a:lnTo>
                  <a:pt x="111" y="238"/>
                </a:lnTo>
                <a:lnTo>
                  <a:pt x="111" y="238"/>
                </a:lnTo>
                <a:lnTo>
                  <a:pt x="96" y="258"/>
                </a:lnTo>
                <a:lnTo>
                  <a:pt x="90" y="254"/>
                </a:lnTo>
                <a:close/>
                <a:moveTo>
                  <a:pt x="121" y="215"/>
                </a:moveTo>
                <a:lnTo>
                  <a:pt x="122" y="213"/>
                </a:lnTo>
                <a:lnTo>
                  <a:pt x="140" y="193"/>
                </a:lnTo>
                <a:lnTo>
                  <a:pt x="140" y="193"/>
                </a:lnTo>
                <a:lnTo>
                  <a:pt x="146" y="198"/>
                </a:lnTo>
                <a:lnTo>
                  <a:pt x="145" y="198"/>
                </a:lnTo>
                <a:lnTo>
                  <a:pt x="145" y="198"/>
                </a:lnTo>
                <a:lnTo>
                  <a:pt x="127" y="218"/>
                </a:lnTo>
                <a:lnTo>
                  <a:pt x="128" y="218"/>
                </a:lnTo>
                <a:lnTo>
                  <a:pt x="127" y="219"/>
                </a:lnTo>
                <a:lnTo>
                  <a:pt x="121" y="215"/>
                </a:lnTo>
                <a:close/>
                <a:moveTo>
                  <a:pt x="155" y="178"/>
                </a:moveTo>
                <a:lnTo>
                  <a:pt x="159" y="174"/>
                </a:lnTo>
                <a:lnTo>
                  <a:pt x="177" y="158"/>
                </a:lnTo>
                <a:lnTo>
                  <a:pt x="182" y="163"/>
                </a:lnTo>
                <a:lnTo>
                  <a:pt x="164" y="179"/>
                </a:lnTo>
                <a:lnTo>
                  <a:pt x="164" y="179"/>
                </a:lnTo>
                <a:lnTo>
                  <a:pt x="161" y="182"/>
                </a:lnTo>
                <a:lnTo>
                  <a:pt x="155" y="178"/>
                </a:lnTo>
                <a:close/>
                <a:moveTo>
                  <a:pt x="194" y="144"/>
                </a:moveTo>
                <a:lnTo>
                  <a:pt x="200" y="138"/>
                </a:lnTo>
                <a:lnTo>
                  <a:pt x="217" y="126"/>
                </a:lnTo>
                <a:lnTo>
                  <a:pt x="221" y="131"/>
                </a:lnTo>
                <a:lnTo>
                  <a:pt x="205" y="143"/>
                </a:lnTo>
                <a:lnTo>
                  <a:pt x="205" y="143"/>
                </a:lnTo>
                <a:lnTo>
                  <a:pt x="199" y="149"/>
                </a:lnTo>
                <a:lnTo>
                  <a:pt x="194" y="144"/>
                </a:lnTo>
                <a:close/>
                <a:moveTo>
                  <a:pt x="235" y="113"/>
                </a:moveTo>
                <a:lnTo>
                  <a:pt x="246" y="106"/>
                </a:lnTo>
                <a:lnTo>
                  <a:pt x="259" y="97"/>
                </a:lnTo>
                <a:lnTo>
                  <a:pt x="263" y="103"/>
                </a:lnTo>
                <a:lnTo>
                  <a:pt x="250" y="111"/>
                </a:lnTo>
                <a:lnTo>
                  <a:pt x="250" y="111"/>
                </a:lnTo>
                <a:lnTo>
                  <a:pt x="239" y="119"/>
                </a:lnTo>
                <a:lnTo>
                  <a:pt x="235" y="113"/>
                </a:lnTo>
                <a:close/>
                <a:moveTo>
                  <a:pt x="278" y="86"/>
                </a:moveTo>
                <a:lnTo>
                  <a:pt x="294" y="77"/>
                </a:lnTo>
                <a:lnTo>
                  <a:pt x="304" y="72"/>
                </a:lnTo>
                <a:lnTo>
                  <a:pt x="308" y="78"/>
                </a:lnTo>
                <a:lnTo>
                  <a:pt x="298" y="83"/>
                </a:lnTo>
                <a:lnTo>
                  <a:pt x="298" y="83"/>
                </a:lnTo>
                <a:lnTo>
                  <a:pt x="282" y="92"/>
                </a:lnTo>
                <a:lnTo>
                  <a:pt x="278" y="86"/>
                </a:lnTo>
                <a:close/>
                <a:moveTo>
                  <a:pt x="324" y="62"/>
                </a:moveTo>
                <a:lnTo>
                  <a:pt x="346" y="53"/>
                </a:lnTo>
                <a:lnTo>
                  <a:pt x="352" y="50"/>
                </a:lnTo>
                <a:lnTo>
                  <a:pt x="354" y="57"/>
                </a:lnTo>
                <a:lnTo>
                  <a:pt x="349" y="59"/>
                </a:lnTo>
                <a:lnTo>
                  <a:pt x="349" y="59"/>
                </a:lnTo>
                <a:lnTo>
                  <a:pt x="328" y="68"/>
                </a:lnTo>
                <a:lnTo>
                  <a:pt x="324" y="62"/>
                </a:lnTo>
                <a:close/>
                <a:moveTo>
                  <a:pt x="372" y="42"/>
                </a:moveTo>
                <a:lnTo>
                  <a:pt x="373" y="42"/>
                </a:lnTo>
                <a:lnTo>
                  <a:pt x="401" y="32"/>
                </a:lnTo>
                <a:lnTo>
                  <a:pt x="403" y="39"/>
                </a:lnTo>
                <a:lnTo>
                  <a:pt x="376" y="48"/>
                </a:lnTo>
                <a:lnTo>
                  <a:pt x="376" y="48"/>
                </a:lnTo>
                <a:lnTo>
                  <a:pt x="375" y="48"/>
                </a:lnTo>
                <a:lnTo>
                  <a:pt x="372" y="42"/>
                </a:lnTo>
                <a:close/>
                <a:moveTo>
                  <a:pt x="422" y="26"/>
                </a:moveTo>
                <a:lnTo>
                  <a:pt x="429" y="24"/>
                </a:lnTo>
                <a:lnTo>
                  <a:pt x="451" y="19"/>
                </a:lnTo>
                <a:lnTo>
                  <a:pt x="453" y="25"/>
                </a:lnTo>
                <a:lnTo>
                  <a:pt x="431" y="31"/>
                </a:lnTo>
                <a:lnTo>
                  <a:pt x="431" y="31"/>
                </a:lnTo>
                <a:lnTo>
                  <a:pt x="424" y="33"/>
                </a:lnTo>
                <a:lnTo>
                  <a:pt x="422" y="26"/>
                </a:lnTo>
                <a:close/>
                <a:moveTo>
                  <a:pt x="473" y="14"/>
                </a:moveTo>
                <a:lnTo>
                  <a:pt x="487" y="11"/>
                </a:lnTo>
                <a:lnTo>
                  <a:pt x="503" y="9"/>
                </a:lnTo>
                <a:lnTo>
                  <a:pt x="504" y="15"/>
                </a:lnTo>
                <a:lnTo>
                  <a:pt x="489" y="18"/>
                </a:lnTo>
                <a:lnTo>
                  <a:pt x="489" y="18"/>
                </a:lnTo>
                <a:lnTo>
                  <a:pt x="475" y="20"/>
                </a:lnTo>
                <a:lnTo>
                  <a:pt x="473" y="14"/>
                </a:lnTo>
                <a:close/>
                <a:moveTo>
                  <a:pt x="525" y="5"/>
                </a:moveTo>
                <a:lnTo>
                  <a:pt x="533" y="4"/>
                </a:lnTo>
                <a:lnTo>
                  <a:pt x="548" y="3"/>
                </a:lnTo>
                <a:lnTo>
                  <a:pt x="555" y="2"/>
                </a:lnTo>
                <a:lnTo>
                  <a:pt x="556" y="9"/>
                </a:lnTo>
                <a:lnTo>
                  <a:pt x="549" y="10"/>
                </a:lnTo>
                <a:lnTo>
                  <a:pt x="549" y="10"/>
                </a:lnTo>
                <a:lnTo>
                  <a:pt x="533" y="11"/>
                </a:lnTo>
                <a:lnTo>
                  <a:pt x="534" y="11"/>
                </a:lnTo>
                <a:lnTo>
                  <a:pt x="526" y="12"/>
                </a:lnTo>
                <a:lnTo>
                  <a:pt x="525" y="5"/>
                </a:lnTo>
                <a:close/>
                <a:moveTo>
                  <a:pt x="577" y="1"/>
                </a:moveTo>
                <a:lnTo>
                  <a:pt x="579" y="1"/>
                </a:lnTo>
                <a:lnTo>
                  <a:pt x="594" y="0"/>
                </a:lnTo>
                <a:lnTo>
                  <a:pt x="607" y="0"/>
                </a:lnTo>
                <a:lnTo>
                  <a:pt x="607" y="7"/>
                </a:lnTo>
                <a:lnTo>
                  <a:pt x="595" y="7"/>
                </a:lnTo>
                <a:lnTo>
                  <a:pt x="595" y="7"/>
                </a:lnTo>
                <a:lnTo>
                  <a:pt x="579" y="8"/>
                </a:lnTo>
                <a:lnTo>
                  <a:pt x="579" y="8"/>
                </a:lnTo>
                <a:lnTo>
                  <a:pt x="578" y="8"/>
                </a:lnTo>
                <a:lnTo>
                  <a:pt x="577" y="1"/>
                </a:lnTo>
                <a:close/>
                <a:moveTo>
                  <a:pt x="630" y="1"/>
                </a:moveTo>
                <a:lnTo>
                  <a:pt x="642" y="1"/>
                </a:lnTo>
                <a:lnTo>
                  <a:pt x="657" y="2"/>
                </a:lnTo>
                <a:lnTo>
                  <a:pt x="660" y="2"/>
                </a:lnTo>
                <a:lnTo>
                  <a:pt x="660" y="9"/>
                </a:lnTo>
                <a:lnTo>
                  <a:pt x="657" y="9"/>
                </a:lnTo>
                <a:lnTo>
                  <a:pt x="657" y="9"/>
                </a:lnTo>
                <a:lnTo>
                  <a:pt x="641" y="8"/>
                </a:lnTo>
                <a:lnTo>
                  <a:pt x="641" y="8"/>
                </a:lnTo>
                <a:lnTo>
                  <a:pt x="630" y="7"/>
                </a:lnTo>
                <a:lnTo>
                  <a:pt x="630" y="1"/>
                </a:lnTo>
                <a:close/>
                <a:moveTo>
                  <a:pt x="683" y="4"/>
                </a:moveTo>
                <a:lnTo>
                  <a:pt x="688" y="4"/>
                </a:lnTo>
                <a:lnTo>
                  <a:pt x="703" y="6"/>
                </a:lnTo>
                <a:lnTo>
                  <a:pt x="712" y="8"/>
                </a:lnTo>
                <a:lnTo>
                  <a:pt x="711" y="15"/>
                </a:lnTo>
                <a:lnTo>
                  <a:pt x="702" y="13"/>
                </a:lnTo>
                <a:lnTo>
                  <a:pt x="702" y="13"/>
                </a:lnTo>
                <a:lnTo>
                  <a:pt x="687" y="11"/>
                </a:lnTo>
                <a:lnTo>
                  <a:pt x="687" y="11"/>
                </a:lnTo>
                <a:lnTo>
                  <a:pt x="682" y="11"/>
                </a:lnTo>
                <a:lnTo>
                  <a:pt x="683" y="4"/>
                </a:lnTo>
                <a:close/>
                <a:moveTo>
                  <a:pt x="735" y="11"/>
                </a:moveTo>
                <a:lnTo>
                  <a:pt x="763" y="17"/>
                </a:lnTo>
                <a:lnTo>
                  <a:pt x="764" y="17"/>
                </a:lnTo>
                <a:lnTo>
                  <a:pt x="762" y="24"/>
                </a:lnTo>
                <a:lnTo>
                  <a:pt x="761" y="24"/>
                </a:lnTo>
                <a:lnTo>
                  <a:pt x="761" y="24"/>
                </a:lnTo>
                <a:lnTo>
                  <a:pt x="733" y="18"/>
                </a:lnTo>
                <a:lnTo>
                  <a:pt x="735" y="11"/>
                </a:lnTo>
                <a:close/>
                <a:moveTo>
                  <a:pt x="786" y="23"/>
                </a:moveTo>
                <a:lnTo>
                  <a:pt x="792" y="24"/>
                </a:lnTo>
                <a:lnTo>
                  <a:pt x="815" y="31"/>
                </a:lnTo>
                <a:lnTo>
                  <a:pt x="812" y="37"/>
                </a:lnTo>
                <a:lnTo>
                  <a:pt x="789" y="31"/>
                </a:lnTo>
                <a:lnTo>
                  <a:pt x="790" y="31"/>
                </a:lnTo>
                <a:lnTo>
                  <a:pt x="784" y="29"/>
                </a:lnTo>
                <a:lnTo>
                  <a:pt x="786" y="23"/>
                </a:lnTo>
                <a:close/>
                <a:moveTo>
                  <a:pt x="836" y="38"/>
                </a:moveTo>
                <a:lnTo>
                  <a:pt x="848" y="42"/>
                </a:lnTo>
                <a:lnTo>
                  <a:pt x="864" y="48"/>
                </a:lnTo>
                <a:lnTo>
                  <a:pt x="861" y="55"/>
                </a:lnTo>
                <a:lnTo>
                  <a:pt x="845" y="48"/>
                </a:lnTo>
                <a:lnTo>
                  <a:pt x="845" y="48"/>
                </a:lnTo>
                <a:lnTo>
                  <a:pt x="833" y="44"/>
                </a:lnTo>
                <a:lnTo>
                  <a:pt x="836" y="38"/>
                </a:lnTo>
                <a:close/>
                <a:moveTo>
                  <a:pt x="885" y="57"/>
                </a:moveTo>
                <a:lnTo>
                  <a:pt x="901" y="64"/>
                </a:lnTo>
                <a:lnTo>
                  <a:pt x="911" y="69"/>
                </a:lnTo>
                <a:lnTo>
                  <a:pt x="908" y="76"/>
                </a:lnTo>
                <a:lnTo>
                  <a:pt x="897" y="70"/>
                </a:lnTo>
                <a:lnTo>
                  <a:pt x="898" y="70"/>
                </a:lnTo>
                <a:lnTo>
                  <a:pt x="881" y="63"/>
                </a:lnTo>
                <a:lnTo>
                  <a:pt x="885" y="57"/>
                </a:lnTo>
                <a:close/>
                <a:moveTo>
                  <a:pt x="931" y="79"/>
                </a:moveTo>
                <a:lnTo>
                  <a:pt x="951" y="91"/>
                </a:lnTo>
                <a:lnTo>
                  <a:pt x="957" y="94"/>
                </a:lnTo>
                <a:lnTo>
                  <a:pt x="953" y="100"/>
                </a:lnTo>
                <a:lnTo>
                  <a:pt x="947" y="97"/>
                </a:lnTo>
                <a:lnTo>
                  <a:pt x="947" y="97"/>
                </a:lnTo>
                <a:lnTo>
                  <a:pt x="927" y="86"/>
                </a:lnTo>
                <a:lnTo>
                  <a:pt x="931" y="79"/>
                </a:lnTo>
                <a:close/>
                <a:moveTo>
                  <a:pt x="976" y="106"/>
                </a:moveTo>
                <a:lnTo>
                  <a:pt x="998" y="121"/>
                </a:lnTo>
                <a:lnTo>
                  <a:pt x="1000" y="122"/>
                </a:lnTo>
                <a:lnTo>
                  <a:pt x="995" y="128"/>
                </a:lnTo>
                <a:lnTo>
                  <a:pt x="994" y="127"/>
                </a:lnTo>
                <a:lnTo>
                  <a:pt x="994" y="127"/>
                </a:lnTo>
                <a:lnTo>
                  <a:pt x="971" y="112"/>
                </a:lnTo>
                <a:lnTo>
                  <a:pt x="976" y="106"/>
                </a:lnTo>
                <a:close/>
                <a:moveTo>
                  <a:pt x="1017" y="136"/>
                </a:moveTo>
                <a:lnTo>
                  <a:pt x="1020" y="138"/>
                </a:lnTo>
                <a:lnTo>
                  <a:pt x="1040" y="154"/>
                </a:lnTo>
                <a:lnTo>
                  <a:pt x="1035" y="159"/>
                </a:lnTo>
                <a:lnTo>
                  <a:pt x="1015" y="143"/>
                </a:lnTo>
                <a:lnTo>
                  <a:pt x="1015" y="143"/>
                </a:lnTo>
                <a:lnTo>
                  <a:pt x="1012" y="141"/>
                </a:lnTo>
                <a:lnTo>
                  <a:pt x="1017" y="136"/>
                </a:lnTo>
                <a:close/>
                <a:moveTo>
                  <a:pt x="1056" y="169"/>
                </a:moveTo>
                <a:lnTo>
                  <a:pt x="1062" y="174"/>
                </a:lnTo>
                <a:lnTo>
                  <a:pt x="1077" y="189"/>
                </a:lnTo>
                <a:lnTo>
                  <a:pt x="1071" y="194"/>
                </a:lnTo>
                <a:lnTo>
                  <a:pt x="1056" y="179"/>
                </a:lnTo>
                <a:lnTo>
                  <a:pt x="1056" y="179"/>
                </a:lnTo>
                <a:lnTo>
                  <a:pt x="1051" y="174"/>
                </a:lnTo>
                <a:lnTo>
                  <a:pt x="1056" y="169"/>
                </a:lnTo>
                <a:close/>
                <a:moveTo>
                  <a:pt x="1091" y="205"/>
                </a:moveTo>
                <a:lnTo>
                  <a:pt x="1099" y="213"/>
                </a:lnTo>
                <a:lnTo>
                  <a:pt x="1110" y="227"/>
                </a:lnTo>
                <a:lnTo>
                  <a:pt x="1104" y="231"/>
                </a:lnTo>
                <a:lnTo>
                  <a:pt x="1093" y="218"/>
                </a:lnTo>
                <a:lnTo>
                  <a:pt x="1093" y="218"/>
                </a:lnTo>
                <a:lnTo>
                  <a:pt x="1086" y="209"/>
                </a:lnTo>
                <a:lnTo>
                  <a:pt x="1091" y="205"/>
                </a:lnTo>
                <a:close/>
                <a:moveTo>
                  <a:pt x="1123" y="244"/>
                </a:moveTo>
                <a:lnTo>
                  <a:pt x="1132" y="256"/>
                </a:lnTo>
                <a:lnTo>
                  <a:pt x="1140" y="267"/>
                </a:lnTo>
                <a:lnTo>
                  <a:pt x="1133" y="271"/>
                </a:lnTo>
                <a:lnTo>
                  <a:pt x="1126" y="259"/>
                </a:lnTo>
                <a:lnTo>
                  <a:pt x="1126" y="259"/>
                </a:lnTo>
                <a:lnTo>
                  <a:pt x="1117" y="248"/>
                </a:lnTo>
                <a:lnTo>
                  <a:pt x="1123" y="244"/>
                </a:lnTo>
                <a:close/>
                <a:moveTo>
                  <a:pt x="1151" y="285"/>
                </a:moveTo>
                <a:lnTo>
                  <a:pt x="1160" y="301"/>
                </a:lnTo>
                <a:lnTo>
                  <a:pt x="1165" y="310"/>
                </a:lnTo>
                <a:lnTo>
                  <a:pt x="1158" y="313"/>
                </a:lnTo>
                <a:lnTo>
                  <a:pt x="1153" y="304"/>
                </a:lnTo>
                <a:lnTo>
                  <a:pt x="1153" y="304"/>
                </a:lnTo>
                <a:lnTo>
                  <a:pt x="1144" y="289"/>
                </a:lnTo>
                <a:lnTo>
                  <a:pt x="1151" y="285"/>
                </a:lnTo>
                <a:close/>
                <a:moveTo>
                  <a:pt x="1174" y="329"/>
                </a:moveTo>
                <a:lnTo>
                  <a:pt x="1183" y="348"/>
                </a:lnTo>
                <a:lnTo>
                  <a:pt x="1186" y="355"/>
                </a:lnTo>
                <a:lnTo>
                  <a:pt x="1179" y="357"/>
                </a:lnTo>
                <a:lnTo>
                  <a:pt x="1176" y="351"/>
                </a:lnTo>
                <a:lnTo>
                  <a:pt x="1176" y="351"/>
                </a:lnTo>
                <a:lnTo>
                  <a:pt x="1167" y="332"/>
                </a:lnTo>
                <a:lnTo>
                  <a:pt x="1174" y="329"/>
                </a:lnTo>
                <a:close/>
                <a:moveTo>
                  <a:pt x="1193" y="375"/>
                </a:moveTo>
                <a:lnTo>
                  <a:pt x="1201" y="398"/>
                </a:lnTo>
                <a:lnTo>
                  <a:pt x="1202" y="402"/>
                </a:lnTo>
                <a:lnTo>
                  <a:pt x="1195" y="403"/>
                </a:lnTo>
                <a:lnTo>
                  <a:pt x="1194" y="400"/>
                </a:lnTo>
                <a:lnTo>
                  <a:pt x="1194" y="400"/>
                </a:lnTo>
                <a:lnTo>
                  <a:pt x="1186" y="377"/>
                </a:lnTo>
                <a:lnTo>
                  <a:pt x="1193" y="375"/>
                </a:lnTo>
                <a:close/>
                <a:moveTo>
                  <a:pt x="1207" y="422"/>
                </a:moveTo>
                <a:lnTo>
                  <a:pt x="1208" y="424"/>
                </a:lnTo>
                <a:lnTo>
                  <a:pt x="1210" y="437"/>
                </a:lnTo>
                <a:lnTo>
                  <a:pt x="1213" y="449"/>
                </a:lnTo>
                <a:lnTo>
                  <a:pt x="1206" y="451"/>
                </a:lnTo>
                <a:lnTo>
                  <a:pt x="1203" y="438"/>
                </a:lnTo>
                <a:lnTo>
                  <a:pt x="1203" y="438"/>
                </a:lnTo>
                <a:lnTo>
                  <a:pt x="1200" y="425"/>
                </a:lnTo>
                <a:lnTo>
                  <a:pt x="1200" y="425"/>
                </a:lnTo>
                <a:lnTo>
                  <a:pt x="1200" y="424"/>
                </a:lnTo>
                <a:lnTo>
                  <a:pt x="1207" y="422"/>
                </a:lnTo>
                <a:close/>
                <a:moveTo>
                  <a:pt x="1216" y="470"/>
                </a:moveTo>
                <a:lnTo>
                  <a:pt x="1217" y="476"/>
                </a:lnTo>
                <a:lnTo>
                  <a:pt x="1218" y="490"/>
                </a:lnTo>
                <a:lnTo>
                  <a:pt x="1219" y="498"/>
                </a:lnTo>
                <a:lnTo>
                  <a:pt x="1211" y="498"/>
                </a:lnTo>
                <a:lnTo>
                  <a:pt x="1211" y="490"/>
                </a:lnTo>
                <a:lnTo>
                  <a:pt x="1211" y="491"/>
                </a:lnTo>
                <a:lnTo>
                  <a:pt x="1210" y="477"/>
                </a:lnTo>
                <a:lnTo>
                  <a:pt x="1210" y="477"/>
                </a:lnTo>
                <a:lnTo>
                  <a:pt x="1209" y="471"/>
                </a:lnTo>
                <a:lnTo>
                  <a:pt x="1216" y="470"/>
                </a:lnTo>
                <a:close/>
                <a:moveTo>
                  <a:pt x="1220" y="519"/>
                </a:moveTo>
                <a:lnTo>
                  <a:pt x="1220" y="531"/>
                </a:lnTo>
                <a:lnTo>
                  <a:pt x="1220" y="545"/>
                </a:lnTo>
                <a:lnTo>
                  <a:pt x="1220" y="547"/>
                </a:lnTo>
                <a:lnTo>
                  <a:pt x="1212" y="546"/>
                </a:lnTo>
                <a:lnTo>
                  <a:pt x="1213" y="545"/>
                </a:lnTo>
                <a:lnTo>
                  <a:pt x="1213" y="545"/>
                </a:lnTo>
                <a:lnTo>
                  <a:pt x="1213" y="531"/>
                </a:lnTo>
                <a:lnTo>
                  <a:pt x="1213" y="531"/>
                </a:lnTo>
                <a:lnTo>
                  <a:pt x="1212" y="519"/>
                </a:lnTo>
                <a:lnTo>
                  <a:pt x="1220" y="519"/>
                </a:lnTo>
                <a:close/>
                <a:moveTo>
                  <a:pt x="1219" y="568"/>
                </a:moveTo>
                <a:lnTo>
                  <a:pt x="1218" y="572"/>
                </a:lnTo>
                <a:lnTo>
                  <a:pt x="1217" y="585"/>
                </a:lnTo>
                <a:lnTo>
                  <a:pt x="1216" y="595"/>
                </a:lnTo>
                <a:lnTo>
                  <a:pt x="1208" y="595"/>
                </a:lnTo>
                <a:lnTo>
                  <a:pt x="1210" y="584"/>
                </a:lnTo>
                <a:lnTo>
                  <a:pt x="1210" y="585"/>
                </a:lnTo>
                <a:lnTo>
                  <a:pt x="1211" y="571"/>
                </a:lnTo>
                <a:lnTo>
                  <a:pt x="1211" y="571"/>
                </a:lnTo>
                <a:lnTo>
                  <a:pt x="1211" y="567"/>
                </a:lnTo>
                <a:lnTo>
                  <a:pt x="1219" y="568"/>
                </a:lnTo>
                <a:close/>
                <a:moveTo>
                  <a:pt x="1212" y="616"/>
                </a:moveTo>
                <a:lnTo>
                  <a:pt x="1211" y="625"/>
                </a:lnTo>
                <a:lnTo>
                  <a:pt x="1208" y="638"/>
                </a:lnTo>
                <a:lnTo>
                  <a:pt x="1206" y="644"/>
                </a:lnTo>
                <a:lnTo>
                  <a:pt x="1199" y="642"/>
                </a:lnTo>
                <a:lnTo>
                  <a:pt x="1200" y="636"/>
                </a:lnTo>
                <a:lnTo>
                  <a:pt x="1200" y="636"/>
                </a:lnTo>
                <a:lnTo>
                  <a:pt x="1203" y="624"/>
                </a:lnTo>
                <a:lnTo>
                  <a:pt x="1203" y="624"/>
                </a:lnTo>
                <a:lnTo>
                  <a:pt x="1205" y="615"/>
                </a:lnTo>
                <a:lnTo>
                  <a:pt x="1212" y="616"/>
                </a:lnTo>
                <a:close/>
                <a:moveTo>
                  <a:pt x="1201" y="664"/>
                </a:moveTo>
                <a:lnTo>
                  <a:pt x="1193" y="689"/>
                </a:lnTo>
                <a:lnTo>
                  <a:pt x="1192" y="691"/>
                </a:lnTo>
                <a:lnTo>
                  <a:pt x="1185" y="688"/>
                </a:lnTo>
                <a:lnTo>
                  <a:pt x="1186" y="687"/>
                </a:lnTo>
                <a:lnTo>
                  <a:pt x="1186" y="687"/>
                </a:lnTo>
                <a:lnTo>
                  <a:pt x="1194" y="662"/>
                </a:lnTo>
                <a:lnTo>
                  <a:pt x="1201" y="664"/>
                </a:lnTo>
                <a:close/>
                <a:moveTo>
                  <a:pt x="1184" y="710"/>
                </a:moveTo>
                <a:lnTo>
                  <a:pt x="1183" y="714"/>
                </a:lnTo>
                <a:lnTo>
                  <a:pt x="1173" y="736"/>
                </a:lnTo>
                <a:lnTo>
                  <a:pt x="1166" y="733"/>
                </a:lnTo>
                <a:lnTo>
                  <a:pt x="1176" y="711"/>
                </a:lnTo>
                <a:lnTo>
                  <a:pt x="1176" y="711"/>
                </a:lnTo>
                <a:lnTo>
                  <a:pt x="1177" y="708"/>
                </a:lnTo>
                <a:lnTo>
                  <a:pt x="1184" y="710"/>
                </a:lnTo>
                <a:close/>
                <a:moveTo>
                  <a:pt x="1163" y="755"/>
                </a:moveTo>
                <a:lnTo>
                  <a:pt x="1160" y="761"/>
                </a:lnTo>
                <a:lnTo>
                  <a:pt x="1149" y="780"/>
                </a:lnTo>
                <a:lnTo>
                  <a:pt x="1142" y="777"/>
                </a:lnTo>
                <a:lnTo>
                  <a:pt x="1153" y="758"/>
                </a:lnTo>
                <a:lnTo>
                  <a:pt x="1153" y="758"/>
                </a:lnTo>
                <a:lnTo>
                  <a:pt x="1156" y="752"/>
                </a:lnTo>
                <a:lnTo>
                  <a:pt x="1163" y="755"/>
                </a:lnTo>
                <a:close/>
                <a:moveTo>
                  <a:pt x="1138" y="798"/>
                </a:moveTo>
                <a:lnTo>
                  <a:pt x="1132" y="806"/>
                </a:lnTo>
                <a:lnTo>
                  <a:pt x="1121" y="821"/>
                </a:lnTo>
                <a:lnTo>
                  <a:pt x="1115" y="817"/>
                </a:lnTo>
                <a:lnTo>
                  <a:pt x="1126" y="802"/>
                </a:lnTo>
                <a:lnTo>
                  <a:pt x="1126" y="803"/>
                </a:lnTo>
                <a:lnTo>
                  <a:pt x="1131" y="794"/>
                </a:lnTo>
                <a:lnTo>
                  <a:pt x="1138" y="798"/>
                </a:lnTo>
                <a:close/>
                <a:moveTo>
                  <a:pt x="1108" y="838"/>
                </a:moveTo>
                <a:lnTo>
                  <a:pt x="1099" y="848"/>
                </a:lnTo>
                <a:lnTo>
                  <a:pt x="1089" y="860"/>
                </a:lnTo>
                <a:lnTo>
                  <a:pt x="1083" y="855"/>
                </a:lnTo>
                <a:lnTo>
                  <a:pt x="1093" y="844"/>
                </a:lnTo>
                <a:lnTo>
                  <a:pt x="1093" y="844"/>
                </a:lnTo>
                <a:lnTo>
                  <a:pt x="1102" y="834"/>
                </a:lnTo>
                <a:lnTo>
                  <a:pt x="1108" y="838"/>
                </a:lnTo>
                <a:close/>
                <a:moveTo>
                  <a:pt x="1074" y="876"/>
                </a:moveTo>
                <a:lnTo>
                  <a:pt x="1062" y="888"/>
                </a:lnTo>
                <a:lnTo>
                  <a:pt x="1053" y="896"/>
                </a:lnTo>
                <a:lnTo>
                  <a:pt x="1048" y="891"/>
                </a:lnTo>
                <a:lnTo>
                  <a:pt x="1056" y="883"/>
                </a:lnTo>
                <a:lnTo>
                  <a:pt x="1056" y="883"/>
                </a:lnTo>
                <a:lnTo>
                  <a:pt x="1068" y="871"/>
                </a:lnTo>
                <a:lnTo>
                  <a:pt x="1074" y="876"/>
                </a:lnTo>
                <a:close/>
                <a:moveTo>
                  <a:pt x="1037" y="910"/>
                </a:moveTo>
                <a:lnTo>
                  <a:pt x="1020" y="924"/>
                </a:lnTo>
                <a:lnTo>
                  <a:pt x="1014" y="929"/>
                </a:lnTo>
                <a:lnTo>
                  <a:pt x="1009" y="923"/>
                </a:lnTo>
                <a:lnTo>
                  <a:pt x="1015" y="919"/>
                </a:lnTo>
                <a:lnTo>
                  <a:pt x="1015" y="919"/>
                </a:lnTo>
                <a:lnTo>
                  <a:pt x="1032" y="905"/>
                </a:lnTo>
                <a:lnTo>
                  <a:pt x="1037" y="910"/>
                </a:lnTo>
                <a:close/>
                <a:moveTo>
                  <a:pt x="996" y="942"/>
                </a:moveTo>
                <a:lnTo>
                  <a:pt x="975" y="956"/>
                </a:lnTo>
                <a:lnTo>
                  <a:pt x="972" y="958"/>
                </a:lnTo>
                <a:lnTo>
                  <a:pt x="968" y="952"/>
                </a:lnTo>
                <a:lnTo>
                  <a:pt x="971" y="951"/>
                </a:lnTo>
                <a:lnTo>
                  <a:pt x="971" y="951"/>
                </a:lnTo>
                <a:lnTo>
                  <a:pt x="992" y="936"/>
                </a:lnTo>
                <a:lnTo>
                  <a:pt x="996" y="942"/>
                </a:lnTo>
                <a:close/>
                <a:moveTo>
                  <a:pt x="953" y="970"/>
                </a:moveTo>
                <a:lnTo>
                  <a:pt x="951" y="971"/>
                </a:lnTo>
                <a:lnTo>
                  <a:pt x="928" y="984"/>
                </a:lnTo>
                <a:lnTo>
                  <a:pt x="924" y="978"/>
                </a:lnTo>
                <a:lnTo>
                  <a:pt x="947" y="965"/>
                </a:lnTo>
                <a:lnTo>
                  <a:pt x="947" y="965"/>
                </a:lnTo>
                <a:lnTo>
                  <a:pt x="949" y="964"/>
                </a:lnTo>
                <a:lnTo>
                  <a:pt x="953" y="970"/>
                </a:lnTo>
                <a:close/>
                <a:moveTo>
                  <a:pt x="908" y="994"/>
                </a:moveTo>
                <a:lnTo>
                  <a:pt x="901" y="998"/>
                </a:lnTo>
                <a:lnTo>
                  <a:pt x="881" y="1007"/>
                </a:lnTo>
                <a:lnTo>
                  <a:pt x="878" y="1000"/>
                </a:lnTo>
                <a:lnTo>
                  <a:pt x="898" y="991"/>
                </a:lnTo>
                <a:lnTo>
                  <a:pt x="897" y="992"/>
                </a:lnTo>
                <a:lnTo>
                  <a:pt x="904" y="988"/>
                </a:lnTo>
                <a:lnTo>
                  <a:pt x="908" y="994"/>
                </a:lnTo>
                <a:close/>
                <a:moveTo>
                  <a:pt x="860" y="1015"/>
                </a:moveTo>
                <a:lnTo>
                  <a:pt x="848" y="1020"/>
                </a:lnTo>
                <a:lnTo>
                  <a:pt x="832" y="1025"/>
                </a:lnTo>
                <a:lnTo>
                  <a:pt x="830" y="1019"/>
                </a:lnTo>
                <a:lnTo>
                  <a:pt x="845" y="1013"/>
                </a:lnTo>
                <a:lnTo>
                  <a:pt x="845" y="1013"/>
                </a:lnTo>
                <a:lnTo>
                  <a:pt x="857" y="1009"/>
                </a:lnTo>
                <a:lnTo>
                  <a:pt x="860" y="1015"/>
                </a:lnTo>
                <a:close/>
                <a:moveTo>
                  <a:pt x="811" y="1032"/>
                </a:moveTo>
                <a:lnTo>
                  <a:pt x="791" y="1038"/>
                </a:lnTo>
                <a:lnTo>
                  <a:pt x="782" y="1040"/>
                </a:lnTo>
                <a:lnTo>
                  <a:pt x="780" y="1033"/>
                </a:lnTo>
                <a:lnTo>
                  <a:pt x="790" y="1031"/>
                </a:lnTo>
                <a:lnTo>
                  <a:pt x="789" y="1031"/>
                </a:lnTo>
                <a:lnTo>
                  <a:pt x="809" y="1026"/>
                </a:lnTo>
                <a:lnTo>
                  <a:pt x="811" y="1032"/>
                </a:lnTo>
                <a:close/>
                <a:moveTo>
                  <a:pt x="760" y="1046"/>
                </a:moveTo>
                <a:lnTo>
                  <a:pt x="733" y="1051"/>
                </a:lnTo>
                <a:lnTo>
                  <a:pt x="730" y="1051"/>
                </a:lnTo>
                <a:lnTo>
                  <a:pt x="729" y="1044"/>
                </a:lnTo>
                <a:lnTo>
                  <a:pt x="732" y="1044"/>
                </a:lnTo>
                <a:lnTo>
                  <a:pt x="732" y="1044"/>
                </a:lnTo>
                <a:lnTo>
                  <a:pt x="759" y="1039"/>
                </a:lnTo>
                <a:lnTo>
                  <a:pt x="760" y="1046"/>
                </a:lnTo>
                <a:close/>
                <a:moveTo>
                  <a:pt x="708" y="1055"/>
                </a:moveTo>
                <a:lnTo>
                  <a:pt x="703" y="1056"/>
                </a:lnTo>
                <a:lnTo>
                  <a:pt x="688" y="1057"/>
                </a:lnTo>
                <a:lnTo>
                  <a:pt x="679" y="1058"/>
                </a:lnTo>
                <a:lnTo>
                  <a:pt x="678" y="1051"/>
                </a:lnTo>
                <a:lnTo>
                  <a:pt x="687" y="1051"/>
                </a:lnTo>
                <a:lnTo>
                  <a:pt x="687" y="1051"/>
                </a:lnTo>
                <a:lnTo>
                  <a:pt x="702" y="1049"/>
                </a:lnTo>
                <a:lnTo>
                  <a:pt x="702" y="1049"/>
                </a:lnTo>
                <a:lnTo>
                  <a:pt x="707" y="1048"/>
                </a:lnTo>
                <a:lnTo>
                  <a:pt x="708" y="1055"/>
                </a:lnTo>
                <a:close/>
                <a:moveTo>
                  <a:pt x="656" y="1060"/>
                </a:moveTo>
                <a:lnTo>
                  <a:pt x="642" y="1061"/>
                </a:lnTo>
                <a:lnTo>
                  <a:pt x="626" y="1061"/>
                </a:lnTo>
                <a:lnTo>
                  <a:pt x="626" y="1054"/>
                </a:lnTo>
                <a:lnTo>
                  <a:pt x="641" y="1054"/>
                </a:lnTo>
                <a:lnTo>
                  <a:pt x="641" y="1054"/>
                </a:lnTo>
                <a:lnTo>
                  <a:pt x="656" y="1053"/>
                </a:lnTo>
                <a:lnTo>
                  <a:pt x="656" y="1060"/>
                </a:lnTo>
                <a:close/>
                <a:moveTo>
                  <a:pt x="603" y="1062"/>
                </a:moveTo>
                <a:lnTo>
                  <a:pt x="595" y="1062"/>
                </a:lnTo>
                <a:lnTo>
                  <a:pt x="579" y="1061"/>
                </a:lnTo>
                <a:lnTo>
                  <a:pt x="573" y="1061"/>
                </a:lnTo>
                <a:lnTo>
                  <a:pt x="574" y="1054"/>
                </a:lnTo>
                <a:lnTo>
                  <a:pt x="579" y="1054"/>
                </a:lnTo>
                <a:lnTo>
                  <a:pt x="579" y="1054"/>
                </a:lnTo>
                <a:lnTo>
                  <a:pt x="595" y="1055"/>
                </a:lnTo>
                <a:lnTo>
                  <a:pt x="595" y="1055"/>
                </a:lnTo>
                <a:lnTo>
                  <a:pt x="603" y="1055"/>
                </a:lnTo>
                <a:lnTo>
                  <a:pt x="603" y="1062"/>
                </a:lnTo>
                <a:close/>
                <a:moveTo>
                  <a:pt x="551" y="1059"/>
                </a:moveTo>
                <a:lnTo>
                  <a:pt x="548" y="1059"/>
                </a:lnTo>
                <a:lnTo>
                  <a:pt x="533" y="1057"/>
                </a:lnTo>
                <a:lnTo>
                  <a:pt x="521" y="1056"/>
                </a:lnTo>
                <a:lnTo>
                  <a:pt x="522" y="1049"/>
                </a:lnTo>
                <a:lnTo>
                  <a:pt x="534" y="1051"/>
                </a:lnTo>
                <a:lnTo>
                  <a:pt x="534" y="1051"/>
                </a:lnTo>
                <a:lnTo>
                  <a:pt x="549" y="1052"/>
                </a:lnTo>
                <a:lnTo>
                  <a:pt x="549" y="1052"/>
                </a:lnTo>
                <a:lnTo>
                  <a:pt x="551" y="1052"/>
                </a:lnTo>
                <a:lnTo>
                  <a:pt x="551" y="1059"/>
                </a:lnTo>
                <a:close/>
                <a:moveTo>
                  <a:pt x="499" y="1053"/>
                </a:moveTo>
                <a:lnTo>
                  <a:pt x="488" y="1051"/>
                </a:lnTo>
                <a:lnTo>
                  <a:pt x="469" y="1047"/>
                </a:lnTo>
                <a:lnTo>
                  <a:pt x="471" y="1040"/>
                </a:lnTo>
                <a:lnTo>
                  <a:pt x="489" y="1044"/>
                </a:lnTo>
                <a:lnTo>
                  <a:pt x="489" y="1044"/>
                </a:lnTo>
                <a:lnTo>
                  <a:pt x="500" y="1046"/>
                </a:lnTo>
                <a:lnTo>
                  <a:pt x="499" y="1053"/>
                </a:lnTo>
                <a:close/>
                <a:moveTo>
                  <a:pt x="447" y="1042"/>
                </a:moveTo>
                <a:lnTo>
                  <a:pt x="429" y="1038"/>
                </a:lnTo>
                <a:lnTo>
                  <a:pt x="418" y="1035"/>
                </a:lnTo>
                <a:lnTo>
                  <a:pt x="420" y="1028"/>
                </a:lnTo>
                <a:lnTo>
                  <a:pt x="431" y="1031"/>
                </a:lnTo>
                <a:lnTo>
                  <a:pt x="431" y="1031"/>
                </a:lnTo>
                <a:lnTo>
                  <a:pt x="449" y="1036"/>
                </a:lnTo>
                <a:lnTo>
                  <a:pt x="447" y="1042"/>
                </a:lnTo>
                <a:close/>
                <a:moveTo>
                  <a:pt x="397" y="1028"/>
                </a:moveTo>
                <a:lnTo>
                  <a:pt x="373" y="1020"/>
                </a:lnTo>
                <a:lnTo>
                  <a:pt x="368" y="1018"/>
                </a:lnTo>
                <a:lnTo>
                  <a:pt x="372" y="1012"/>
                </a:lnTo>
                <a:lnTo>
                  <a:pt x="376" y="1014"/>
                </a:lnTo>
                <a:lnTo>
                  <a:pt x="376" y="1013"/>
                </a:lnTo>
                <a:lnTo>
                  <a:pt x="399" y="1022"/>
                </a:lnTo>
                <a:lnTo>
                  <a:pt x="397" y="1028"/>
                </a:lnTo>
                <a:close/>
                <a:moveTo>
                  <a:pt x="348" y="1010"/>
                </a:moveTo>
                <a:lnTo>
                  <a:pt x="346" y="1009"/>
                </a:lnTo>
                <a:lnTo>
                  <a:pt x="321" y="998"/>
                </a:lnTo>
                <a:lnTo>
                  <a:pt x="324" y="992"/>
                </a:lnTo>
                <a:lnTo>
                  <a:pt x="349" y="1003"/>
                </a:lnTo>
                <a:lnTo>
                  <a:pt x="349" y="1003"/>
                </a:lnTo>
                <a:lnTo>
                  <a:pt x="351" y="1004"/>
                </a:lnTo>
                <a:lnTo>
                  <a:pt x="348" y="1010"/>
                </a:lnTo>
                <a:close/>
                <a:moveTo>
                  <a:pt x="301" y="988"/>
                </a:moveTo>
                <a:lnTo>
                  <a:pt x="294" y="985"/>
                </a:lnTo>
                <a:lnTo>
                  <a:pt x="275" y="974"/>
                </a:lnTo>
                <a:lnTo>
                  <a:pt x="279" y="968"/>
                </a:lnTo>
                <a:lnTo>
                  <a:pt x="298" y="979"/>
                </a:lnTo>
                <a:lnTo>
                  <a:pt x="298" y="979"/>
                </a:lnTo>
                <a:lnTo>
                  <a:pt x="304" y="982"/>
                </a:lnTo>
                <a:lnTo>
                  <a:pt x="301" y="988"/>
                </a:lnTo>
                <a:close/>
                <a:moveTo>
                  <a:pt x="256" y="963"/>
                </a:moveTo>
                <a:lnTo>
                  <a:pt x="246" y="956"/>
                </a:lnTo>
                <a:lnTo>
                  <a:pt x="231" y="946"/>
                </a:lnTo>
                <a:lnTo>
                  <a:pt x="236" y="941"/>
                </a:lnTo>
                <a:lnTo>
                  <a:pt x="250" y="951"/>
                </a:lnTo>
                <a:lnTo>
                  <a:pt x="250" y="951"/>
                </a:lnTo>
                <a:lnTo>
                  <a:pt x="260" y="957"/>
                </a:lnTo>
                <a:lnTo>
                  <a:pt x="256" y="963"/>
                </a:lnTo>
                <a:close/>
                <a:moveTo>
                  <a:pt x="213" y="934"/>
                </a:moveTo>
                <a:lnTo>
                  <a:pt x="200" y="924"/>
                </a:lnTo>
                <a:lnTo>
                  <a:pt x="191" y="916"/>
                </a:lnTo>
                <a:lnTo>
                  <a:pt x="195" y="910"/>
                </a:lnTo>
                <a:lnTo>
                  <a:pt x="205" y="919"/>
                </a:lnTo>
                <a:lnTo>
                  <a:pt x="205" y="919"/>
                </a:lnTo>
                <a:lnTo>
                  <a:pt x="218" y="928"/>
                </a:lnTo>
                <a:lnTo>
                  <a:pt x="213" y="934"/>
                </a:lnTo>
                <a:close/>
                <a:moveTo>
                  <a:pt x="174" y="901"/>
                </a:moveTo>
                <a:lnTo>
                  <a:pt x="159" y="888"/>
                </a:lnTo>
                <a:lnTo>
                  <a:pt x="153" y="881"/>
                </a:lnTo>
                <a:lnTo>
                  <a:pt x="158" y="877"/>
                </a:lnTo>
                <a:lnTo>
                  <a:pt x="164" y="883"/>
                </a:lnTo>
                <a:lnTo>
                  <a:pt x="164" y="883"/>
                </a:lnTo>
                <a:lnTo>
                  <a:pt x="179" y="896"/>
                </a:lnTo>
                <a:lnTo>
                  <a:pt x="174" y="901"/>
                </a:lnTo>
                <a:close/>
                <a:moveTo>
                  <a:pt x="137" y="866"/>
                </a:moveTo>
                <a:lnTo>
                  <a:pt x="122" y="848"/>
                </a:lnTo>
                <a:lnTo>
                  <a:pt x="118" y="844"/>
                </a:lnTo>
                <a:lnTo>
                  <a:pt x="124" y="840"/>
                </a:lnTo>
                <a:lnTo>
                  <a:pt x="128" y="844"/>
                </a:lnTo>
                <a:lnTo>
                  <a:pt x="128" y="844"/>
                </a:lnTo>
                <a:lnTo>
                  <a:pt x="143" y="861"/>
                </a:lnTo>
                <a:lnTo>
                  <a:pt x="137" y="866"/>
                </a:lnTo>
                <a:close/>
                <a:moveTo>
                  <a:pt x="105" y="828"/>
                </a:moveTo>
                <a:lnTo>
                  <a:pt x="89" y="806"/>
                </a:lnTo>
                <a:lnTo>
                  <a:pt x="88" y="804"/>
                </a:lnTo>
                <a:lnTo>
                  <a:pt x="94" y="801"/>
                </a:lnTo>
                <a:lnTo>
                  <a:pt x="95" y="803"/>
                </a:lnTo>
                <a:lnTo>
                  <a:pt x="95" y="802"/>
                </a:lnTo>
                <a:lnTo>
                  <a:pt x="111" y="824"/>
                </a:lnTo>
                <a:lnTo>
                  <a:pt x="105" y="828"/>
                </a:lnTo>
                <a:close/>
                <a:moveTo>
                  <a:pt x="76" y="787"/>
                </a:moveTo>
                <a:lnTo>
                  <a:pt x="74" y="784"/>
                </a:lnTo>
                <a:lnTo>
                  <a:pt x="61" y="762"/>
                </a:lnTo>
                <a:lnTo>
                  <a:pt x="68" y="759"/>
                </a:lnTo>
                <a:lnTo>
                  <a:pt x="81" y="781"/>
                </a:lnTo>
                <a:lnTo>
                  <a:pt x="81" y="780"/>
                </a:lnTo>
                <a:lnTo>
                  <a:pt x="83" y="783"/>
                </a:lnTo>
                <a:lnTo>
                  <a:pt x="76" y="787"/>
                </a:lnTo>
                <a:close/>
                <a:moveTo>
                  <a:pt x="52" y="744"/>
                </a:moveTo>
                <a:lnTo>
                  <a:pt x="49" y="737"/>
                </a:lnTo>
                <a:lnTo>
                  <a:pt x="40" y="718"/>
                </a:lnTo>
                <a:lnTo>
                  <a:pt x="47" y="715"/>
                </a:lnTo>
                <a:lnTo>
                  <a:pt x="55" y="735"/>
                </a:lnTo>
                <a:lnTo>
                  <a:pt x="55" y="735"/>
                </a:lnTo>
                <a:lnTo>
                  <a:pt x="58" y="741"/>
                </a:lnTo>
                <a:lnTo>
                  <a:pt x="52" y="744"/>
                </a:lnTo>
                <a:close/>
                <a:moveTo>
                  <a:pt x="32" y="698"/>
                </a:moveTo>
                <a:lnTo>
                  <a:pt x="28" y="689"/>
                </a:lnTo>
                <a:lnTo>
                  <a:pt x="22" y="672"/>
                </a:lnTo>
                <a:lnTo>
                  <a:pt x="30" y="670"/>
                </a:lnTo>
                <a:lnTo>
                  <a:pt x="35" y="687"/>
                </a:lnTo>
                <a:lnTo>
                  <a:pt x="35" y="687"/>
                </a:lnTo>
                <a:lnTo>
                  <a:pt x="39" y="696"/>
                </a:lnTo>
                <a:lnTo>
                  <a:pt x="32" y="698"/>
                </a:lnTo>
                <a:close/>
                <a:moveTo>
                  <a:pt x="16" y="651"/>
                </a:moveTo>
                <a:lnTo>
                  <a:pt x="16" y="651"/>
                </a:lnTo>
                <a:lnTo>
                  <a:pt x="13" y="638"/>
                </a:lnTo>
                <a:lnTo>
                  <a:pt x="10" y="625"/>
                </a:lnTo>
                <a:lnTo>
                  <a:pt x="10" y="624"/>
                </a:lnTo>
                <a:lnTo>
                  <a:pt x="17" y="623"/>
                </a:lnTo>
                <a:lnTo>
                  <a:pt x="17" y="624"/>
                </a:lnTo>
                <a:lnTo>
                  <a:pt x="17" y="623"/>
                </a:lnTo>
                <a:lnTo>
                  <a:pt x="20" y="636"/>
                </a:lnTo>
                <a:lnTo>
                  <a:pt x="20" y="636"/>
                </a:lnTo>
                <a:lnTo>
                  <a:pt x="23" y="649"/>
                </a:lnTo>
                <a:lnTo>
                  <a:pt x="23" y="649"/>
                </a:lnTo>
                <a:lnTo>
                  <a:pt x="24" y="650"/>
                </a:lnTo>
                <a:lnTo>
                  <a:pt x="16" y="651"/>
                </a:lnTo>
                <a:close/>
                <a:moveTo>
                  <a:pt x="6" y="603"/>
                </a:moveTo>
                <a:lnTo>
                  <a:pt x="5" y="598"/>
                </a:lnTo>
                <a:lnTo>
                  <a:pt x="4" y="585"/>
                </a:lnTo>
                <a:lnTo>
                  <a:pt x="3" y="576"/>
                </a:lnTo>
                <a:lnTo>
                  <a:pt x="10" y="575"/>
                </a:lnTo>
                <a:lnTo>
                  <a:pt x="11" y="584"/>
                </a:lnTo>
                <a:lnTo>
                  <a:pt x="11" y="584"/>
                </a:lnTo>
                <a:lnTo>
                  <a:pt x="13" y="598"/>
                </a:lnTo>
                <a:lnTo>
                  <a:pt x="13" y="597"/>
                </a:lnTo>
                <a:lnTo>
                  <a:pt x="14" y="602"/>
                </a:lnTo>
                <a:lnTo>
                  <a:pt x="6" y="603"/>
                </a:lnTo>
                <a:close/>
                <a:moveTo>
                  <a:pt x="1" y="555"/>
                </a:moveTo>
                <a:lnTo>
                  <a:pt x="1" y="545"/>
                </a:lnTo>
                <a:lnTo>
                  <a:pt x="0" y="531"/>
                </a:lnTo>
                <a:lnTo>
                  <a:pt x="8" y="531"/>
                </a:lnTo>
                <a:lnTo>
                  <a:pt x="8" y="544"/>
                </a:lnTo>
                <a:lnTo>
                  <a:pt x="8" y="544"/>
                </a:lnTo>
                <a:lnTo>
                  <a:pt x="9" y="554"/>
                </a:lnTo>
                <a:lnTo>
                  <a:pt x="1" y="555"/>
                </a:lnTo>
                <a:close/>
              </a:path>
            </a:pathLst>
          </a:custGeom>
          <a:solidFill>
            <a:srgbClr val="000000"/>
          </a:solidFill>
          <a:ln w="0" cap="flat">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uk-UA" sz="1350">
              <a:solidFill>
                <a:prstClr val="black"/>
              </a:solidFill>
            </a:endParaRPr>
          </a:p>
        </p:txBody>
      </p:sp>
      <p:sp>
        <p:nvSpPr>
          <p:cNvPr id="44" name="Freeform 160"/>
          <p:cNvSpPr>
            <a:spLocks noEditPoints="1"/>
          </p:cNvSpPr>
          <p:nvPr/>
        </p:nvSpPr>
        <p:spPr bwMode="auto">
          <a:xfrm rot="21177360">
            <a:off x="2263426" y="5121783"/>
            <a:ext cx="1489510" cy="249478"/>
          </a:xfrm>
          <a:custGeom>
            <a:avLst/>
            <a:gdLst>
              <a:gd name="T0" fmla="*/ 1249 w 1251"/>
              <a:gd name="T1" fmla="*/ 138 h 138"/>
              <a:gd name="T2" fmla="*/ 61 w 1251"/>
              <a:gd name="T3" fmla="*/ 55 h 138"/>
              <a:gd name="T4" fmla="*/ 63 w 1251"/>
              <a:gd name="T5" fmla="*/ 27 h 138"/>
              <a:gd name="T6" fmla="*/ 1251 w 1251"/>
              <a:gd name="T7" fmla="*/ 109 h 138"/>
              <a:gd name="T8" fmla="*/ 1249 w 1251"/>
              <a:gd name="T9" fmla="*/ 138 h 138"/>
              <a:gd name="T10" fmla="*/ 62 w 1251"/>
              <a:gd name="T11" fmla="*/ 41 h 138"/>
              <a:gd name="T12" fmla="*/ 89 w 1251"/>
              <a:gd name="T13" fmla="*/ 86 h 138"/>
              <a:gd name="T14" fmla="*/ 0 w 1251"/>
              <a:gd name="T15" fmla="*/ 37 h 138"/>
              <a:gd name="T16" fmla="*/ 96 w 1251"/>
              <a:gd name="T17" fmla="*/ 0 h 138"/>
              <a:gd name="T18" fmla="*/ 62 w 1251"/>
              <a:gd name="T19" fmla="*/ 4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1" h="138">
                <a:moveTo>
                  <a:pt x="1249" y="138"/>
                </a:moveTo>
                <a:lnTo>
                  <a:pt x="61" y="55"/>
                </a:lnTo>
                <a:lnTo>
                  <a:pt x="63" y="27"/>
                </a:lnTo>
                <a:lnTo>
                  <a:pt x="1251" y="109"/>
                </a:lnTo>
                <a:lnTo>
                  <a:pt x="1249" y="138"/>
                </a:lnTo>
                <a:close/>
                <a:moveTo>
                  <a:pt x="62" y="41"/>
                </a:moveTo>
                <a:lnTo>
                  <a:pt x="89" y="86"/>
                </a:lnTo>
                <a:lnTo>
                  <a:pt x="0" y="37"/>
                </a:lnTo>
                <a:lnTo>
                  <a:pt x="96" y="0"/>
                </a:lnTo>
                <a:lnTo>
                  <a:pt x="62" y="41"/>
                </a:lnTo>
                <a:close/>
              </a:path>
            </a:pathLst>
          </a:custGeom>
          <a:solidFill>
            <a:srgbClr val="595959"/>
          </a:solidFill>
          <a:ln w="0" cap="flat">
            <a:solidFill>
              <a:srgbClr val="595959"/>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uk-UA" sz="1350">
              <a:solidFill>
                <a:prstClr val="black"/>
              </a:solidFill>
            </a:endParaRPr>
          </a:p>
        </p:txBody>
      </p:sp>
      <p:sp>
        <p:nvSpPr>
          <p:cNvPr id="46" name="TextBox 45"/>
          <p:cNvSpPr txBox="1"/>
          <p:nvPr/>
        </p:nvSpPr>
        <p:spPr>
          <a:xfrm>
            <a:off x="7233292" y="1414442"/>
            <a:ext cx="1496194" cy="253916"/>
          </a:xfrm>
          <a:prstGeom prst="rect">
            <a:avLst/>
          </a:prstGeom>
          <a:noFill/>
        </p:spPr>
        <p:txBody>
          <a:bodyPr wrap="square" rtlCol="0">
            <a:spAutoFit/>
          </a:bodyPr>
          <a:lstStyle/>
          <a:p>
            <a:pPr algn="ctr" defTabSz="685800"/>
            <a:r>
              <a:rPr lang="uk-UA" sz="1050" b="1" u="sng" dirty="0">
                <a:solidFill>
                  <a:prstClr val="black"/>
                </a:solidFill>
                <a:latin typeface="Times New Roman" panose="02020603050405020304" pitchFamily="18" charset="0"/>
                <a:cs typeface="Times New Roman" panose="02020603050405020304" pitchFamily="18" charset="0"/>
              </a:rPr>
              <a:t>16.03.2015-14.04.2017</a:t>
            </a:r>
          </a:p>
        </p:txBody>
      </p:sp>
      <p:grpSp>
        <p:nvGrpSpPr>
          <p:cNvPr id="70" name="Группа 69"/>
          <p:cNvGrpSpPr/>
          <p:nvPr/>
        </p:nvGrpSpPr>
        <p:grpSpPr>
          <a:xfrm>
            <a:off x="5248777" y="4196567"/>
            <a:ext cx="1332427" cy="1059993"/>
            <a:chOff x="5901174" y="4730011"/>
            <a:chExt cx="1776569" cy="1413323"/>
          </a:xfrm>
        </p:grpSpPr>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1174" y="4730011"/>
              <a:ext cx="1776569" cy="834521"/>
            </a:xfrm>
            <a:prstGeom prst="rect">
              <a:avLst/>
            </a:prstGeom>
          </p:spPr>
        </p:pic>
        <p:sp>
          <p:nvSpPr>
            <p:cNvPr id="17" name="Rectangle 41"/>
            <p:cNvSpPr>
              <a:spLocks noChangeArrowheads="1"/>
            </p:cNvSpPr>
            <p:nvPr/>
          </p:nvSpPr>
          <p:spPr bwMode="auto">
            <a:xfrm>
              <a:off x="6110309" y="4742290"/>
              <a:ext cx="42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800"/>
              <a:r>
                <a:rPr lang="uk-UA" altLang="uk-UA" sz="975">
                  <a:solidFill>
                    <a:srgbClr val="000000"/>
                  </a:solidFill>
                  <a:latin typeface="Times New Roman" pitchFamily="18" charset="0"/>
                </a:rPr>
                <a:t> </a:t>
              </a:r>
              <a:endParaRPr lang="uk-UA" altLang="uk-UA" sz="1350">
                <a:solidFill>
                  <a:prstClr val="black"/>
                </a:solidFill>
              </a:endParaRPr>
            </a:p>
          </p:txBody>
        </p:sp>
        <p:sp>
          <p:nvSpPr>
            <p:cNvPr id="18" name="Rectangle 42"/>
            <p:cNvSpPr>
              <a:spLocks noChangeArrowheads="1"/>
            </p:cNvSpPr>
            <p:nvPr/>
          </p:nvSpPr>
          <p:spPr bwMode="auto">
            <a:xfrm>
              <a:off x="6110309" y="5042127"/>
              <a:ext cx="42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800"/>
              <a:r>
                <a:rPr lang="uk-UA" altLang="uk-UA" sz="975">
                  <a:solidFill>
                    <a:srgbClr val="000000"/>
                  </a:solidFill>
                  <a:latin typeface="Times New Roman" pitchFamily="18" charset="0"/>
                </a:rPr>
                <a:t> </a:t>
              </a:r>
              <a:endParaRPr lang="uk-UA" altLang="uk-UA" sz="1350">
                <a:solidFill>
                  <a:prstClr val="black"/>
                </a:solidFill>
              </a:endParaRPr>
            </a:p>
          </p:txBody>
        </p:sp>
        <p:sp>
          <p:nvSpPr>
            <p:cNvPr id="19" name="Rectangle 43"/>
            <p:cNvSpPr>
              <a:spLocks noChangeArrowheads="1"/>
            </p:cNvSpPr>
            <p:nvPr/>
          </p:nvSpPr>
          <p:spPr bwMode="auto">
            <a:xfrm>
              <a:off x="6110309" y="5341966"/>
              <a:ext cx="42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800"/>
              <a:r>
                <a:rPr lang="uk-UA" altLang="uk-UA" sz="975">
                  <a:solidFill>
                    <a:srgbClr val="000000"/>
                  </a:solidFill>
                  <a:latin typeface="Times New Roman" pitchFamily="18" charset="0"/>
                </a:rPr>
                <a:t> </a:t>
              </a:r>
              <a:endParaRPr lang="uk-UA" altLang="uk-UA" sz="1350">
                <a:solidFill>
                  <a:prstClr val="black"/>
                </a:solidFill>
              </a:endParaRPr>
            </a:p>
          </p:txBody>
        </p:sp>
        <p:sp>
          <p:nvSpPr>
            <p:cNvPr id="20" name="Rectangle 44"/>
            <p:cNvSpPr>
              <a:spLocks noChangeArrowheads="1"/>
            </p:cNvSpPr>
            <p:nvPr/>
          </p:nvSpPr>
          <p:spPr bwMode="auto">
            <a:xfrm>
              <a:off x="6110309" y="5643441"/>
              <a:ext cx="42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800"/>
              <a:r>
                <a:rPr lang="uk-UA" altLang="uk-UA" sz="975">
                  <a:solidFill>
                    <a:srgbClr val="000000"/>
                  </a:solidFill>
                  <a:latin typeface="Times New Roman" pitchFamily="18" charset="0"/>
                </a:rPr>
                <a:t> </a:t>
              </a:r>
              <a:endParaRPr lang="uk-UA" altLang="uk-UA" sz="1350">
                <a:solidFill>
                  <a:prstClr val="black"/>
                </a:solidFill>
              </a:endParaRPr>
            </a:p>
          </p:txBody>
        </p:sp>
        <p:sp>
          <p:nvSpPr>
            <p:cNvPr id="21" name="Rectangle 45"/>
            <p:cNvSpPr>
              <a:spLocks noChangeArrowheads="1"/>
            </p:cNvSpPr>
            <p:nvPr/>
          </p:nvSpPr>
          <p:spPr bwMode="auto">
            <a:xfrm>
              <a:off x="6110309" y="5943279"/>
              <a:ext cx="42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800"/>
              <a:r>
                <a:rPr lang="uk-UA" altLang="uk-UA" sz="975">
                  <a:solidFill>
                    <a:srgbClr val="000000"/>
                  </a:solidFill>
                  <a:latin typeface="Times New Roman" pitchFamily="18" charset="0"/>
                </a:rPr>
                <a:t> </a:t>
              </a:r>
              <a:endParaRPr lang="uk-UA" altLang="uk-UA" sz="1350">
                <a:solidFill>
                  <a:prstClr val="black"/>
                </a:solidFill>
              </a:endParaRPr>
            </a:p>
          </p:txBody>
        </p:sp>
        <p:sp>
          <p:nvSpPr>
            <p:cNvPr id="22" name="Rectangle 103"/>
            <p:cNvSpPr>
              <a:spLocks noChangeArrowheads="1"/>
            </p:cNvSpPr>
            <p:nvPr/>
          </p:nvSpPr>
          <p:spPr bwMode="auto">
            <a:xfrm>
              <a:off x="7616840" y="5969495"/>
              <a:ext cx="299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800"/>
              <a:r>
                <a:rPr lang="uk-UA" altLang="uk-UA" sz="750">
                  <a:solidFill>
                    <a:srgbClr val="000000"/>
                  </a:solidFill>
                  <a:latin typeface="Calibri" pitchFamily="34" charset="0"/>
                </a:rPr>
                <a:t> </a:t>
              </a:r>
              <a:endParaRPr lang="uk-UA" altLang="uk-UA" sz="1350">
                <a:solidFill>
                  <a:prstClr val="black"/>
                </a:solidFill>
              </a:endParaRPr>
            </a:p>
          </p:txBody>
        </p:sp>
      </p:grpSp>
      <p:grpSp>
        <p:nvGrpSpPr>
          <p:cNvPr id="66" name="Группа 65"/>
          <p:cNvGrpSpPr/>
          <p:nvPr/>
        </p:nvGrpSpPr>
        <p:grpSpPr>
          <a:xfrm>
            <a:off x="3934337" y="1635060"/>
            <a:ext cx="963009" cy="771155"/>
            <a:chOff x="5084791" y="2112431"/>
            <a:chExt cx="1725375" cy="1150876"/>
          </a:xfrm>
        </p:grpSpPr>
        <p:pic>
          <p:nvPicPr>
            <p:cNvPr id="61" name="Рисунок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3322" y="2112431"/>
              <a:ext cx="1456232" cy="550063"/>
            </a:xfrm>
            <a:prstGeom prst="rect">
              <a:avLst/>
            </a:prstGeom>
          </p:spPr>
        </p:pic>
        <p:sp>
          <p:nvSpPr>
            <p:cNvPr id="62" name="TextBox 61"/>
            <p:cNvSpPr txBox="1"/>
            <p:nvPr/>
          </p:nvSpPr>
          <p:spPr>
            <a:xfrm>
              <a:off x="5084791" y="2677665"/>
              <a:ext cx="1725375" cy="585642"/>
            </a:xfrm>
            <a:prstGeom prst="rect">
              <a:avLst/>
            </a:prstGeom>
            <a:noFill/>
          </p:spPr>
          <p:txBody>
            <a:bodyPr wrap="square" rtlCol="0">
              <a:spAutoFit/>
            </a:bodyPr>
            <a:lstStyle/>
            <a:p>
              <a:pPr algn="ctr" defTabSz="685800"/>
              <a:r>
                <a:rPr lang="en-US" sz="1050" b="1" dirty="0">
                  <a:solidFill>
                    <a:srgbClr val="C00000"/>
                  </a:solidFill>
                  <a:latin typeface="Times New Roman" panose="02020603050405020304" pitchFamily="18" charset="0"/>
                  <a:cs typeface="Times New Roman" panose="02020603050405020304" pitchFamily="18" charset="0"/>
                </a:rPr>
                <a:t>737</a:t>
              </a:r>
              <a:r>
                <a:rPr lang="uk-UA" sz="1050" b="1" dirty="0">
                  <a:solidFill>
                    <a:srgbClr val="C00000"/>
                  </a:solidFill>
                  <a:latin typeface="Times New Roman" panose="02020603050405020304" pitchFamily="18" charset="0"/>
                  <a:cs typeface="Times New Roman" panose="02020603050405020304" pitchFamily="18" charset="0"/>
                </a:rPr>
                <a:t>,7 </a:t>
              </a:r>
              <a:r>
                <a:rPr lang="uk-UA" sz="900" b="1" dirty="0">
                  <a:solidFill>
                    <a:prstClr val="black"/>
                  </a:solidFill>
                  <a:latin typeface="Times New Roman" panose="02020603050405020304" pitchFamily="18" charset="0"/>
                  <a:cs typeface="Times New Roman" panose="02020603050405020304" pitchFamily="18" charset="0"/>
                </a:rPr>
                <a:t>млн. грн</a:t>
              </a:r>
              <a:r>
                <a:rPr lang="uk-UA" sz="750" b="1" dirty="0">
                  <a:solidFill>
                    <a:prstClr val="black"/>
                  </a:solidFill>
                  <a:latin typeface="Times New Roman" panose="02020603050405020304" pitchFamily="18" charset="0"/>
                  <a:cs typeface="Times New Roman" panose="02020603050405020304" pitchFamily="18" charset="0"/>
                </a:rPr>
                <a:t>.</a:t>
              </a:r>
            </a:p>
          </p:txBody>
        </p:sp>
      </p:grpSp>
      <p:sp>
        <p:nvSpPr>
          <p:cNvPr id="55" name="TextBox 54"/>
          <p:cNvSpPr txBox="1"/>
          <p:nvPr/>
        </p:nvSpPr>
        <p:spPr>
          <a:xfrm>
            <a:off x="6755214" y="2746670"/>
            <a:ext cx="1951900" cy="1015663"/>
          </a:xfrm>
          <a:prstGeom prst="rect">
            <a:avLst/>
          </a:prstGeom>
          <a:noFill/>
        </p:spPr>
        <p:txBody>
          <a:bodyPr wrap="square" rtlCol="0">
            <a:spAutoFit/>
          </a:bodyPr>
          <a:lstStyle/>
          <a:p>
            <a:pPr defTabSz="685800"/>
            <a:endParaRPr lang="uk-UA" sz="600" b="1" i="1" u="sng" dirty="0">
              <a:solidFill>
                <a:prstClr val="black"/>
              </a:solidFill>
              <a:latin typeface="Times New Roman" panose="02020603050405020304" pitchFamily="18" charset="0"/>
              <a:cs typeface="Times New Roman" panose="02020603050405020304" pitchFamily="18" charset="0"/>
            </a:endParaRPr>
          </a:p>
          <a:p>
            <a:pPr defTabSz="685800"/>
            <a:endParaRPr lang="uk-UA" sz="600" b="1" i="1" u="sng" dirty="0">
              <a:solidFill>
                <a:prstClr val="black"/>
              </a:solidFill>
              <a:latin typeface="Times New Roman" panose="02020603050405020304" pitchFamily="18" charset="0"/>
              <a:cs typeface="Times New Roman" panose="02020603050405020304" pitchFamily="18" charset="0"/>
            </a:endParaRPr>
          </a:p>
          <a:p>
            <a:pPr algn="ctr" defTabSz="685800"/>
            <a:r>
              <a:rPr lang="uk-UA" sz="800" b="1" dirty="0">
                <a:solidFill>
                  <a:srgbClr val="C00000"/>
                </a:solidFill>
                <a:latin typeface="Times New Roman" panose="02020603050405020304" pitchFamily="18" charset="0"/>
                <a:cs typeface="Times New Roman" panose="02020603050405020304" pitchFamily="18" charset="0"/>
              </a:rPr>
              <a:t>Є фігурантами кримінальних проваджень </a:t>
            </a:r>
            <a:r>
              <a:rPr lang="uk-UA" sz="800" dirty="0">
                <a:solidFill>
                  <a:prstClr val="black"/>
                </a:solidFill>
                <a:latin typeface="Times New Roman" panose="02020603050405020304" pitchFamily="18" charset="0"/>
                <a:cs typeface="Times New Roman" panose="02020603050405020304" pitchFamily="18" charset="0"/>
              </a:rPr>
              <a:t>за ознаками:</a:t>
            </a:r>
            <a:endParaRPr lang="en-US" sz="800" dirty="0">
              <a:solidFill>
                <a:prstClr val="black"/>
              </a:solidFill>
              <a:latin typeface="Times New Roman" panose="02020603050405020304" pitchFamily="18" charset="0"/>
              <a:cs typeface="Times New Roman" panose="02020603050405020304" pitchFamily="18" charset="0"/>
            </a:endParaRPr>
          </a:p>
          <a:p>
            <a:pPr algn="ctr" defTabSz="685800"/>
            <a:r>
              <a:rPr lang="en-US" sz="800" dirty="0">
                <a:solidFill>
                  <a:prstClr val="black"/>
                </a:solidFill>
                <a:latin typeface="Times New Roman" panose="02020603050405020304" pitchFamily="18" charset="0"/>
                <a:cs typeface="Times New Roman" panose="02020603050405020304" pitchFamily="18" charset="0"/>
              </a:rPr>
              <a:t>1) </a:t>
            </a:r>
            <a:r>
              <a:rPr lang="uk-UA" sz="800" dirty="0">
                <a:solidFill>
                  <a:prstClr val="black"/>
                </a:solidFill>
                <a:latin typeface="Times New Roman" panose="02020603050405020304" pitchFamily="18" charset="0"/>
                <a:cs typeface="Times New Roman" panose="02020603050405020304" pitchFamily="18" charset="0"/>
              </a:rPr>
              <a:t>Фіктивне підприємство;</a:t>
            </a:r>
          </a:p>
          <a:p>
            <a:pPr algn="ctr" defTabSz="685800"/>
            <a:r>
              <a:rPr lang="uk-UA" sz="800" dirty="0">
                <a:solidFill>
                  <a:prstClr val="black"/>
                </a:solidFill>
                <a:latin typeface="Times New Roman" panose="02020603050405020304" pitchFamily="18" charset="0"/>
                <a:cs typeface="Times New Roman" panose="02020603050405020304" pitchFamily="18" charset="0"/>
              </a:rPr>
              <a:t>2) Ухилення від сплати податків;</a:t>
            </a:r>
          </a:p>
          <a:p>
            <a:pPr algn="ctr" defTabSz="685800"/>
            <a:r>
              <a:rPr lang="uk-UA" sz="800" dirty="0">
                <a:solidFill>
                  <a:prstClr val="black"/>
                </a:solidFill>
                <a:latin typeface="Times New Roman" panose="02020603050405020304" pitchFamily="18" charset="0"/>
                <a:cs typeface="Times New Roman" panose="02020603050405020304" pitchFamily="18" charset="0"/>
              </a:rPr>
              <a:t>3) Зловживання владою або службовим становищем</a:t>
            </a:r>
          </a:p>
        </p:txBody>
      </p:sp>
      <p:sp>
        <p:nvSpPr>
          <p:cNvPr id="48" name="Прямоугольник 47"/>
          <p:cNvSpPr/>
          <p:nvPr/>
        </p:nvSpPr>
        <p:spPr>
          <a:xfrm>
            <a:off x="939934" y="3098281"/>
            <a:ext cx="2222957" cy="422095"/>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ru-RU" sz="900" b="1" dirty="0">
                <a:solidFill>
                  <a:srgbClr val="FF0000"/>
                </a:solidFill>
                <a:latin typeface="Times New Roman" panose="02020603050405020304" pitchFamily="18" charset="0"/>
                <a:cs typeface="Times New Roman" panose="02020603050405020304" pitchFamily="18" charset="0"/>
              </a:rPr>
              <a:t>у </a:t>
            </a:r>
            <a:r>
              <a:rPr lang="ru-RU" sz="900" b="1" dirty="0" err="1">
                <a:solidFill>
                  <a:srgbClr val="FF0000"/>
                </a:solidFill>
                <a:latin typeface="Times New Roman" panose="02020603050405020304" pitchFamily="18" charset="0"/>
                <a:cs typeface="Times New Roman" panose="02020603050405020304" pitchFamily="18" charset="0"/>
              </a:rPr>
              <a:t>всіх</a:t>
            </a:r>
            <a:r>
              <a:rPr lang="ru-RU" sz="900" b="1" dirty="0">
                <a:solidFill>
                  <a:srgbClr val="FF0000"/>
                </a:solidFill>
                <a:latin typeface="Times New Roman" panose="02020603050405020304" pitchFamily="18" charset="0"/>
                <a:cs typeface="Times New Roman" panose="02020603050405020304" pitchFamily="18" charset="0"/>
              </a:rPr>
              <a:t> </a:t>
            </a:r>
            <a:r>
              <a:rPr lang="ru-RU" sz="900" b="1" dirty="0" err="1">
                <a:solidFill>
                  <a:srgbClr val="FF0000"/>
                </a:solidFill>
                <a:latin typeface="Times New Roman" panose="02020603050405020304" pitchFamily="18" charset="0"/>
                <a:cs typeface="Times New Roman" panose="02020603050405020304" pitchFamily="18" charset="0"/>
              </a:rPr>
              <a:t>юр.осіб</a:t>
            </a:r>
            <a:r>
              <a:rPr lang="ru-RU" sz="900" b="1" dirty="0">
                <a:solidFill>
                  <a:srgbClr val="FF0000"/>
                </a:solidFill>
                <a:latin typeface="Times New Roman" panose="02020603050405020304" pitchFamily="18" charset="0"/>
                <a:cs typeface="Times New Roman" panose="02020603050405020304" pitchFamily="18" charset="0"/>
              </a:rPr>
              <a:t> </a:t>
            </a:r>
            <a:r>
              <a:rPr lang="ru-RU" sz="900" b="1" cap="all" dirty="0" err="1" smtClean="0">
                <a:solidFill>
                  <a:srgbClr val="FF0000"/>
                </a:solidFill>
                <a:latin typeface="Times New Roman" panose="02020603050405020304" pitchFamily="18" charset="0"/>
                <a:cs typeface="Times New Roman" panose="02020603050405020304" pitchFamily="18" charset="0"/>
              </a:rPr>
              <a:t>однакова</a:t>
            </a:r>
            <a:r>
              <a:rPr lang="ru-RU" sz="900" b="1" cap="all" dirty="0" smtClean="0">
                <a:solidFill>
                  <a:srgbClr val="FF0000"/>
                </a:solidFill>
                <a:latin typeface="Times New Roman" panose="02020603050405020304" pitchFamily="18" charset="0"/>
                <a:cs typeface="Times New Roman" panose="02020603050405020304" pitchFamily="18" charset="0"/>
              </a:rPr>
              <a:t> </a:t>
            </a:r>
          </a:p>
          <a:p>
            <a:pPr algn="ctr" defTabSz="685800"/>
            <a:r>
              <a:rPr lang="en-US" sz="900" b="1" cap="all" dirty="0" smtClean="0">
                <a:solidFill>
                  <a:srgbClr val="FF0000"/>
                </a:solidFill>
                <a:latin typeface="Times New Roman" panose="02020603050405020304" pitchFamily="18" charset="0"/>
                <a:cs typeface="Times New Roman" panose="02020603050405020304" pitchFamily="18" charset="0"/>
              </a:rPr>
              <a:t>IP-</a:t>
            </a:r>
            <a:r>
              <a:rPr lang="ru-RU" sz="900" b="1" cap="all" dirty="0" smtClean="0">
                <a:solidFill>
                  <a:srgbClr val="FF0000"/>
                </a:solidFill>
                <a:latin typeface="Times New Roman" panose="02020603050405020304" pitchFamily="18" charset="0"/>
                <a:cs typeface="Times New Roman" panose="02020603050405020304" pitchFamily="18" charset="0"/>
              </a:rPr>
              <a:t>адреса</a:t>
            </a:r>
            <a:endParaRPr lang="uk-UA" sz="900" b="1" cap="all" dirty="0">
              <a:solidFill>
                <a:srgbClr val="FF0000"/>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3765519" y="849791"/>
            <a:ext cx="3732032" cy="253916"/>
          </a:xfrm>
          <a:prstGeom prst="rect">
            <a:avLst/>
          </a:prstGeom>
          <a:noFill/>
        </p:spPr>
        <p:txBody>
          <a:bodyPr wrap="square" rtlCol="0">
            <a:spAutoFit/>
          </a:bodyPr>
          <a:lstStyle/>
          <a:p>
            <a:pPr algn="ctr" defTabSz="685800"/>
            <a:r>
              <a:rPr lang="uk-UA" sz="1050" b="1" u="sng" dirty="0">
                <a:solidFill>
                  <a:prstClr val="black"/>
                </a:solidFill>
                <a:latin typeface="Times New Roman" panose="02020603050405020304" pitchFamily="18" charset="0"/>
                <a:cs typeface="Times New Roman" panose="02020603050405020304" pitchFamily="18" charset="0"/>
              </a:rPr>
              <a:t>Готівка без готівки/ухилення від сплати податків</a:t>
            </a:r>
          </a:p>
        </p:txBody>
      </p:sp>
      <p:sp>
        <p:nvSpPr>
          <p:cNvPr id="64" name="Скругленный прямоугольник 63"/>
          <p:cNvSpPr/>
          <p:nvPr/>
        </p:nvSpPr>
        <p:spPr>
          <a:xfrm>
            <a:off x="6528184" y="4526974"/>
            <a:ext cx="2484458" cy="919823"/>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uk-UA" sz="1350">
              <a:solidFill>
                <a:prstClr val="white"/>
              </a:solidFill>
            </a:endParaRPr>
          </a:p>
        </p:txBody>
      </p:sp>
      <p:sp>
        <p:nvSpPr>
          <p:cNvPr id="65" name="TextBox 64"/>
          <p:cNvSpPr txBox="1"/>
          <p:nvPr/>
        </p:nvSpPr>
        <p:spPr>
          <a:xfrm>
            <a:off x="6577369" y="4565546"/>
            <a:ext cx="2427667" cy="784830"/>
          </a:xfrm>
          <a:prstGeom prst="rect">
            <a:avLst/>
          </a:prstGeom>
          <a:noFill/>
        </p:spPr>
        <p:txBody>
          <a:bodyPr wrap="square" rtlCol="0">
            <a:spAutoFit/>
          </a:bodyPr>
          <a:lstStyle/>
          <a:p>
            <a:pPr algn="just" defTabSz="685800"/>
            <a:r>
              <a:rPr lang="uk-UA" sz="900" dirty="0">
                <a:solidFill>
                  <a:prstClr val="black"/>
                </a:solidFill>
                <a:latin typeface="Times New Roman" panose="02020603050405020304" pitchFamily="18" charset="0"/>
                <a:cs typeface="Times New Roman" panose="02020603050405020304" pitchFamily="18" charset="0"/>
              </a:rPr>
              <a:t>5 </a:t>
            </a:r>
            <a:r>
              <a:rPr lang="uk-UA" sz="900" dirty="0" err="1">
                <a:solidFill>
                  <a:prstClr val="black"/>
                </a:solidFill>
                <a:latin typeface="Times New Roman" panose="02020603050405020304" pitchFamily="18" charset="0"/>
                <a:cs typeface="Times New Roman" panose="02020603050405020304" pitchFamily="18" charset="0"/>
              </a:rPr>
              <a:t>юр.осіб</a:t>
            </a:r>
            <a:r>
              <a:rPr lang="uk-UA" sz="900" dirty="0">
                <a:solidFill>
                  <a:prstClr val="black"/>
                </a:solidFill>
                <a:latin typeface="Times New Roman" panose="02020603050405020304" pitchFamily="18" charset="0"/>
                <a:cs typeface="Times New Roman" panose="02020603050405020304" pitchFamily="18" charset="0"/>
              </a:rPr>
              <a:t> характеризуються такими ознаками:</a:t>
            </a:r>
          </a:p>
          <a:p>
            <a:pPr marL="128588" indent="-128588" algn="just" defTabSz="685800">
              <a:buFont typeface="Arial" panose="020B0604020202020204" pitchFamily="34" charset="0"/>
              <a:buChar char="•"/>
            </a:pPr>
            <a:r>
              <a:rPr lang="uk-UA" sz="900" dirty="0">
                <a:solidFill>
                  <a:prstClr val="black"/>
                </a:solidFill>
                <a:latin typeface="Times New Roman" panose="02020603050405020304" pitchFamily="18" charset="0"/>
                <a:cs typeface="Times New Roman" panose="02020603050405020304" pitchFamily="18" charset="0"/>
              </a:rPr>
              <a:t>статутний капітал в межах 100 – 6000 грн</a:t>
            </a:r>
          </a:p>
          <a:p>
            <a:pPr marL="128588" indent="-128588" algn="just" defTabSz="685800">
              <a:buFont typeface="Arial" panose="020B0604020202020204" pitchFamily="34" charset="0"/>
              <a:buChar char="•"/>
            </a:pPr>
            <a:r>
              <a:rPr lang="uk-UA" sz="900" dirty="0">
                <a:solidFill>
                  <a:prstClr val="black"/>
                </a:solidFill>
                <a:latin typeface="Times New Roman" panose="02020603050405020304" pitchFamily="18" charset="0"/>
                <a:cs typeface="Times New Roman" panose="02020603050405020304" pitchFamily="18" charset="0"/>
              </a:rPr>
              <a:t>лише 1 працівник</a:t>
            </a:r>
          </a:p>
          <a:p>
            <a:pPr marL="128588" indent="-128588" algn="just" defTabSz="685800">
              <a:buFont typeface="Arial" panose="020B0604020202020204" pitchFamily="34" charset="0"/>
              <a:buChar char="•"/>
            </a:pPr>
            <a:r>
              <a:rPr lang="uk-UA" sz="900" dirty="0">
                <a:solidFill>
                  <a:prstClr val="black"/>
                </a:solidFill>
                <a:latin typeface="Times New Roman" panose="02020603050405020304" pitchFamily="18" charset="0"/>
                <a:cs typeface="Times New Roman" panose="02020603050405020304" pitchFamily="18" charset="0"/>
              </a:rPr>
              <a:t>є фігурантами кримінальних проваджень</a:t>
            </a:r>
          </a:p>
        </p:txBody>
      </p:sp>
      <p:pic>
        <p:nvPicPr>
          <p:cNvPr id="71" name="Рисунок 7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132" y="2309845"/>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кутник 2"/>
          <p:cNvSpPr/>
          <p:nvPr/>
        </p:nvSpPr>
        <p:spPr>
          <a:xfrm>
            <a:off x="428329" y="2122055"/>
            <a:ext cx="785939" cy="155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ru-RU" sz="1050" b="1" dirty="0">
                <a:solidFill>
                  <a:prstClr val="black"/>
                </a:solidFill>
                <a:latin typeface="Times New Roman" panose="02020603050405020304" pitchFamily="18" charset="0"/>
                <a:cs typeface="Times New Roman" panose="02020603050405020304" pitchFamily="18" charset="0"/>
              </a:rPr>
              <a:t>5 </a:t>
            </a:r>
            <a:r>
              <a:rPr lang="ru-RU" sz="1050" b="1" dirty="0" err="1">
                <a:solidFill>
                  <a:prstClr val="black"/>
                </a:solidFill>
                <a:latin typeface="Times New Roman" panose="02020603050405020304" pitchFamily="18" charset="0"/>
                <a:cs typeface="Times New Roman" panose="02020603050405020304" pitchFamily="18" charset="0"/>
              </a:rPr>
              <a:t>юр.ос</a:t>
            </a:r>
            <a:r>
              <a:rPr lang="uk-UA" sz="1050" b="1" dirty="0" err="1">
                <a:solidFill>
                  <a:prstClr val="black"/>
                </a:solidFill>
                <a:latin typeface="Times New Roman" panose="02020603050405020304" pitchFamily="18" charset="0"/>
                <a:cs typeface="Times New Roman" panose="02020603050405020304" pitchFamily="18" charset="0"/>
              </a:rPr>
              <a:t>іб</a:t>
            </a:r>
            <a:endParaRPr lang="uk-UA" sz="1050" b="1" dirty="0">
              <a:solidFill>
                <a:prstClr val="black"/>
              </a:solidFill>
              <a:latin typeface="Times New Roman" panose="02020603050405020304" pitchFamily="18" charset="0"/>
              <a:cs typeface="Times New Roman" panose="02020603050405020304" pitchFamily="18" charset="0"/>
            </a:endParaRPr>
          </a:p>
        </p:txBody>
      </p:sp>
      <p:pic>
        <p:nvPicPr>
          <p:cNvPr id="79" name="Рисунок 7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8267" y="2316419"/>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Рисунок 7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4895" y="2497562"/>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Рисунок 8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707" y="2318242"/>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Рисунок 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4700" y="2482016"/>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Картинки по запросу газ"/>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68980" y="1814047"/>
            <a:ext cx="714587" cy="3995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охожее изображение"/>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60889" y="1521255"/>
            <a:ext cx="161858" cy="254895"/>
          </a:xfrm>
          <a:prstGeom prst="rect">
            <a:avLst/>
          </a:prstGeom>
          <a:noFill/>
          <a:extLst>
            <a:ext uri="{909E8E84-426E-40DD-AFC4-6F175D3DCCD1}">
              <a14:hiddenFill xmlns:a14="http://schemas.microsoft.com/office/drawing/2010/main">
                <a:solidFill>
                  <a:srgbClr val="FFFFFF"/>
                </a:solidFill>
              </a14:hiddenFill>
            </a:ext>
          </a:extLst>
        </p:spPr>
      </p:pic>
      <p:pic>
        <p:nvPicPr>
          <p:cNvPr id="84" name="Рисунок 8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71508" y="2302932"/>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Прямокутник 84"/>
          <p:cNvSpPr/>
          <p:nvPr/>
        </p:nvSpPr>
        <p:spPr>
          <a:xfrm>
            <a:off x="2750424" y="2107594"/>
            <a:ext cx="785939" cy="155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ru-RU" sz="1050" b="1" dirty="0">
                <a:solidFill>
                  <a:prstClr val="black"/>
                </a:solidFill>
                <a:latin typeface="Times New Roman" panose="02020603050405020304" pitchFamily="18" charset="0"/>
                <a:cs typeface="Times New Roman" panose="02020603050405020304" pitchFamily="18" charset="0"/>
              </a:rPr>
              <a:t>7 </a:t>
            </a:r>
            <a:r>
              <a:rPr lang="ru-RU" sz="1050" b="1" dirty="0" err="1">
                <a:solidFill>
                  <a:prstClr val="black"/>
                </a:solidFill>
                <a:latin typeface="Times New Roman" panose="02020603050405020304" pitchFamily="18" charset="0"/>
                <a:cs typeface="Times New Roman" panose="02020603050405020304" pitchFamily="18" charset="0"/>
              </a:rPr>
              <a:t>юр.ос</a:t>
            </a:r>
            <a:r>
              <a:rPr lang="uk-UA" sz="1050" b="1" dirty="0" err="1">
                <a:solidFill>
                  <a:prstClr val="black"/>
                </a:solidFill>
                <a:latin typeface="Times New Roman" panose="02020603050405020304" pitchFamily="18" charset="0"/>
                <a:cs typeface="Times New Roman" panose="02020603050405020304" pitchFamily="18" charset="0"/>
              </a:rPr>
              <a:t>іб</a:t>
            </a:r>
            <a:endParaRPr lang="uk-UA" sz="1050" b="1" dirty="0">
              <a:solidFill>
                <a:prstClr val="black"/>
              </a:solidFill>
              <a:latin typeface="Times New Roman" panose="02020603050405020304" pitchFamily="18" charset="0"/>
              <a:cs typeface="Times New Roman" panose="02020603050405020304" pitchFamily="18" charset="0"/>
            </a:endParaRPr>
          </a:p>
        </p:txBody>
      </p:sp>
      <p:pic>
        <p:nvPicPr>
          <p:cNvPr id="86" name="Рисунок 8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7642" y="2309506"/>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Рисунок 8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27264" y="2312258"/>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Рисунок 8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77722" y="2304046"/>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Рисунок 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04837" y="2493985"/>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Скругленный прямоугольник 8"/>
          <p:cNvSpPr/>
          <p:nvPr/>
        </p:nvSpPr>
        <p:spPr>
          <a:xfrm>
            <a:off x="2606557" y="2029117"/>
            <a:ext cx="1064946" cy="743166"/>
          </a:xfrm>
          <a:prstGeom prst="roundRect">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uk-UA" sz="525" i="1" dirty="0">
              <a:solidFill>
                <a:prstClr val="black"/>
              </a:solidFill>
              <a:latin typeface="Times New Roman" panose="02020603050405020304" pitchFamily="18" charset="0"/>
              <a:cs typeface="Times New Roman" panose="02020603050405020304" pitchFamily="18" charset="0"/>
            </a:endParaRPr>
          </a:p>
        </p:txBody>
      </p:sp>
      <p:sp>
        <p:nvSpPr>
          <p:cNvPr id="93" name="Стрілка вправо 19"/>
          <p:cNvSpPr/>
          <p:nvPr/>
        </p:nvSpPr>
        <p:spPr>
          <a:xfrm>
            <a:off x="1551644" y="2058891"/>
            <a:ext cx="980349" cy="646991"/>
          </a:xfrm>
          <a:prstGeom prst="rightArrow">
            <a:avLst>
              <a:gd name="adj1" fmla="val 50000"/>
              <a:gd name="adj2" fmla="val 25878"/>
            </a:avLst>
          </a:prstGeom>
          <a:solidFill>
            <a:srgbClr val="F8FFEF"/>
          </a:solidFill>
          <a:ln>
            <a:solidFill>
              <a:schemeClr val="tx2">
                <a:lumMod val="40000"/>
                <a:lumOff val="60000"/>
              </a:schemeClr>
            </a:solid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defTabSz="685800"/>
            <a:r>
              <a:rPr lang="uk-UA" sz="900" b="1" dirty="0">
                <a:solidFill>
                  <a:prstClr val="black"/>
                </a:solidFill>
                <a:latin typeface="Times New Roman" panose="02020603050405020304" pitchFamily="18" charset="0"/>
                <a:cs typeface="Times New Roman" panose="02020603050405020304" pitchFamily="18" charset="0"/>
              </a:rPr>
              <a:t>оплата за </a:t>
            </a:r>
          </a:p>
          <a:p>
            <a:pPr algn="ctr" defTabSz="685800"/>
            <a:r>
              <a:rPr lang="uk-UA" sz="1050" b="1" dirty="0">
                <a:solidFill>
                  <a:prstClr val="black"/>
                </a:solidFill>
                <a:latin typeface="Times New Roman" panose="02020603050405020304" pitchFamily="18" charset="0"/>
                <a:cs typeface="Times New Roman" panose="02020603050405020304" pitchFamily="18" charset="0"/>
              </a:rPr>
              <a:t>газ</a:t>
            </a:r>
          </a:p>
        </p:txBody>
      </p:sp>
      <p:sp>
        <p:nvSpPr>
          <p:cNvPr id="94" name="Стрілка вправо 19"/>
          <p:cNvSpPr/>
          <p:nvPr/>
        </p:nvSpPr>
        <p:spPr>
          <a:xfrm>
            <a:off x="3852527" y="2041667"/>
            <a:ext cx="1153575" cy="692466"/>
          </a:xfrm>
          <a:prstGeom prst="rightArrow">
            <a:avLst>
              <a:gd name="adj1" fmla="val 50000"/>
              <a:gd name="adj2" fmla="val 25878"/>
            </a:avLst>
          </a:prstGeom>
          <a:solidFill>
            <a:srgbClr val="F8FFEF"/>
          </a:solidFill>
          <a:ln>
            <a:solidFill>
              <a:schemeClr val="tx2">
                <a:lumMod val="40000"/>
                <a:lumOff val="60000"/>
              </a:schemeClr>
            </a:solid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defTabSz="685800"/>
            <a:r>
              <a:rPr lang="uk-UA" sz="900" b="1" dirty="0">
                <a:solidFill>
                  <a:prstClr val="black"/>
                </a:solidFill>
                <a:latin typeface="Times New Roman" panose="02020603050405020304" pitchFamily="18" charset="0"/>
                <a:cs typeface="Times New Roman" panose="02020603050405020304" pitchFamily="18" charset="0"/>
              </a:rPr>
              <a:t>оплата за </a:t>
            </a:r>
          </a:p>
          <a:p>
            <a:pPr algn="ctr" defTabSz="685800"/>
            <a:r>
              <a:rPr lang="uk-UA" sz="1050" b="1" dirty="0" err="1">
                <a:solidFill>
                  <a:prstClr val="black"/>
                </a:solidFill>
                <a:latin typeface="Times New Roman" panose="02020603050405020304" pitchFamily="18" charset="0"/>
                <a:cs typeface="Times New Roman" panose="02020603050405020304" pitchFamily="18" charset="0"/>
              </a:rPr>
              <a:t>скретч</a:t>
            </a:r>
            <a:r>
              <a:rPr lang="uk-UA" sz="1050" b="1" dirty="0">
                <a:solidFill>
                  <a:prstClr val="black"/>
                </a:solidFill>
                <a:latin typeface="Times New Roman" panose="02020603050405020304" pitchFamily="18" charset="0"/>
                <a:cs typeface="Times New Roman" panose="02020603050405020304" pitchFamily="18" charset="0"/>
              </a:rPr>
              <a:t>-картки</a:t>
            </a:r>
          </a:p>
        </p:txBody>
      </p:sp>
      <p:pic>
        <p:nvPicPr>
          <p:cNvPr id="95" name="Рисунок 9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71931" y="2469793"/>
            <a:ext cx="214526" cy="205066"/>
          </a:xfrm>
          <a:prstGeom prst="rect">
            <a:avLst/>
          </a:prstGeom>
        </p:spPr>
      </p:pic>
      <p:sp>
        <p:nvSpPr>
          <p:cNvPr id="96" name="TextBox 95"/>
          <p:cNvSpPr txBox="1"/>
          <p:nvPr/>
        </p:nvSpPr>
        <p:spPr>
          <a:xfrm>
            <a:off x="5378557" y="2670437"/>
            <a:ext cx="1107137" cy="230832"/>
          </a:xfrm>
          <a:prstGeom prst="rect">
            <a:avLst/>
          </a:prstGeom>
          <a:noFill/>
        </p:spPr>
        <p:txBody>
          <a:bodyPr wrap="square" rtlCol="0">
            <a:spAutoFit/>
          </a:bodyPr>
          <a:lstStyle/>
          <a:p>
            <a:pPr defTabSz="685800"/>
            <a:r>
              <a:rPr lang="uk-UA" sz="900" b="1" dirty="0">
                <a:solidFill>
                  <a:prstClr val="black"/>
                </a:solidFill>
                <a:latin typeface="Times New Roman" panose="02020603050405020304" pitchFamily="18" charset="0"/>
                <a:cs typeface="Times New Roman" panose="02020603050405020304" pitchFamily="18" charset="0"/>
              </a:rPr>
              <a:t>клієнти 5 банків</a:t>
            </a:r>
          </a:p>
        </p:txBody>
      </p:sp>
      <p:pic>
        <p:nvPicPr>
          <p:cNvPr id="109" name="Рисунок 10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89516" y="2186589"/>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Рисунок 10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00804" y="2189353"/>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Рисунок 1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04359" y="2190228"/>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Рисунок 1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07913" y="2201663"/>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Прямокутник 112"/>
          <p:cNvSpPr/>
          <p:nvPr/>
        </p:nvSpPr>
        <p:spPr>
          <a:xfrm>
            <a:off x="5470136" y="1818841"/>
            <a:ext cx="785939" cy="250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ru-RU" sz="1050" b="1" dirty="0">
                <a:solidFill>
                  <a:prstClr val="black"/>
                </a:solidFill>
                <a:latin typeface="Times New Roman" panose="02020603050405020304" pitchFamily="18" charset="0"/>
                <a:cs typeface="Times New Roman" panose="02020603050405020304" pitchFamily="18" charset="0"/>
              </a:rPr>
              <a:t>4 </a:t>
            </a:r>
            <a:r>
              <a:rPr lang="ru-RU" sz="1050" b="1" dirty="0" err="1">
                <a:solidFill>
                  <a:prstClr val="black"/>
                </a:solidFill>
                <a:latin typeface="Times New Roman" panose="02020603050405020304" pitchFamily="18" charset="0"/>
                <a:cs typeface="Times New Roman" panose="02020603050405020304" pitchFamily="18" charset="0"/>
              </a:rPr>
              <a:t>юр.ос</a:t>
            </a:r>
            <a:r>
              <a:rPr lang="uk-UA" sz="1050" b="1" dirty="0" err="1">
                <a:solidFill>
                  <a:prstClr val="black"/>
                </a:solidFill>
                <a:latin typeface="Times New Roman" panose="02020603050405020304" pitchFamily="18" charset="0"/>
                <a:cs typeface="Times New Roman" panose="02020603050405020304" pitchFamily="18" charset="0"/>
              </a:rPr>
              <a:t>оби</a:t>
            </a:r>
            <a:endParaRPr lang="uk-UA" sz="1050" b="1" dirty="0">
              <a:solidFill>
                <a:prstClr val="black"/>
              </a:solidFill>
              <a:latin typeface="Times New Roman" panose="02020603050405020304" pitchFamily="18" charset="0"/>
              <a:cs typeface="Times New Roman" panose="02020603050405020304" pitchFamily="18" charset="0"/>
            </a:endParaRPr>
          </a:p>
        </p:txBody>
      </p:sp>
      <p:pic>
        <p:nvPicPr>
          <p:cNvPr id="114" name="Рисунок 1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9487" y="2493985"/>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Рисунок 1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98549" y="2500436"/>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Стрілка вправо 19"/>
          <p:cNvSpPr/>
          <p:nvPr/>
        </p:nvSpPr>
        <p:spPr>
          <a:xfrm>
            <a:off x="6691947" y="2055953"/>
            <a:ext cx="723887" cy="635988"/>
          </a:xfrm>
          <a:prstGeom prst="rightArrow">
            <a:avLst>
              <a:gd name="adj1" fmla="val 50000"/>
              <a:gd name="adj2" fmla="val 25878"/>
            </a:avLst>
          </a:prstGeom>
          <a:solidFill>
            <a:srgbClr val="F8FFEF"/>
          </a:solidFill>
          <a:ln>
            <a:solidFill>
              <a:schemeClr val="tx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a:endParaRPr lang="uk-UA" sz="1050" b="1" dirty="0">
              <a:solidFill>
                <a:prstClr val="black"/>
              </a:solidFill>
              <a:latin typeface="Times New Roman" panose="02020603050405020304" pitchFamily="18" charset="0"/>
              <a:cs typeface="Times New Roman" panose="02020603050405020304" pitchFamily="18" charset="0"/>
            </a:endParaRPr>
          </a:p>
        </p:txBody>
      </p:sp>
      <p:sp>
        <p:nvSpPr>
          <p:cNvPr id="122" name="Прямокутник 121"/>
          <p:cNvSpPr/>
          <p:nvPr/>
        </p:nvSpPr>
        <p:spPr>
          <a:xfrm>
            <a:off x="7665177" y="1854946"/>
            <a:ext cx="785939" cy="155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ru-RU" sz="1050" b="1" dirty="0">
                <a:solidFill>
                  <a:prstClr val="black"/>
                </a:solidFill>
                <a:latin typeface="Times New Roman" panose="02020603050405020304" pitchFamily="18" charset="0"/>
                <a:cs typeface="Times New Roman" panose="02020603050405020304" pitchFamily="18" charset="0"/>
              </a:rPr>
              <a:t>4 </a:t>
            </a:r>
            <a:r>
              <a:rPr lang="ru-RU" sz="1050" b="1" dirty="0" err="1">
                <a:solidFill>
                  <a:prstClr val="black"/>
                </a:solidFill>
                <a:latin typeface="Times New Roman" panose="02020603050405020304" pitchFamily="18" charset="0"/>
                <a:cs typeface="Times New Roman" panose="02020603050405020304" pitchFamily="18" charset="0"/>
              </a:rPr>
              <a:t>юр.ос</a:t>
            </a:r>
            <a:r>
              <a:rPr lang="uk-UA" sz="1050" b="1" dirty="0" err="1">
                <a:solidFill>
                  <a:prstClr val="black"/>
                </a:solidFill>
                <a:latin typeface="Times New Roman" panose="02020603050405020304" pitchFamily="18" charset="0"/>
                <a:cs typeface="Times New Roman" panose="02020603050405020304" pitchFamily="18" charset="0"/>
              </a:rPr>
              <a:t>оби</a:t>
            </a:r>
            <a:endParaRPr lang="uk-UA" sz="1050" b="1" dirty="0">
              <a:solidFill>
                <a:prstClr val="black"/>
              </a:solidFill>
              <a:latin typeface="Times New Roman" panose="02020603050405020304" pitchFamily="18" charset="0"/>
              <a:cs typeface="Times New Roman" panose="02020603050405020304" pitchFamily="18" charset="0"/>
            </a:endParaRPr>
          </a:p>
        </p:txBody>
      </p:sp>
      <p:pic>
        <p:nvPicPr>
          <p:cNvPr id="123" name="Рисунок 1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09883" y="2469793"/>
            <a:ext cx="214526" cy="205066"/>
          </a:xfrm>
          <a:prstGeom prst="rect">
            <a:avLst/>
          </a:prstGeom>
        </p:spPr>
      </p:pic>
      <p:pic>
        <p:nvPicPr>
          <p:cNvPr id="124" name="Рисунок 1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8462" y="2469793"/>
            <a:ext cx="214526" cy="205066"/>
          </a:xfrm>
          <a:prstGeom prst="rect">
            <a:avLst/>
          </a:prstGeom>
        </p:spPr>
      </p:pic>
      <p:pic>
        <p:nvPicPr>
          <p:cNvPr id="125" name="Рисунок 1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7041" y="2469793"/>
            <a:ext cx="214526" cy="205066"/>
          </a:xfrm>
          <a:prstGeom prst="rect">
            <a:avLst/>
          </a:prstGeom>
        </p:spPr>
      </p:pic>
      <p:pic>
        <p:nvPicPr>
          <p:cNvPr id="126" name="Рисунок 1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25109" y="2474209"/>
            <a:ext cx="214526" cy="205066"/>
          </a:xfrm>
          <a:prstGeom prst="rect">
            <a:avLst/>
          </a:prstGeom>
        </p:spPr>
      </p:pic>
      <p:sp>
        <p:nvSpPr>
          <p:cNvPr id="129" name="Скругленный прямоугольник 8"/>
          <p:cNvSpPr/>
          <p:nvPr/>
        </p:nvSpPr>
        <p:spPr>
          <a:xfrm>
            <a:off x="332960" y="2013800"/>
            <a:ext cx="1064946" cy="743166"/>
          </a:xfrm>
          <a:prstGeom prst="roundRect">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uk-UA" sz="525" i="1" dirty="0">
              <a:solidFill>
                <a:prstClr val="black"/>
              </a:solidFill>
              <a:latin typeface="Times New Roman" panose="02020603050405020304" pitchFamily="18" charset="0"/>
              <a:cs typeface="Times New Roman" panose="02020603050405020304" pitchFamily="18" charset="0"/>
            </a:endParaRPr>
          </a:p>
        </p:txBody>
      </p:sp>
      <p:sp>
        <p:nvSpPr>
          <p:cNvPr id="130" name="Скругленный прямоугольник 8"/>
          <p:cNvSpPr/>
          <p:nvPr/>
        </p:nvSpPr>
        <p:spPr>
          <a:xfrm>
            <a:off x="5047805" y="1749541"/>
            <a:ext cx="1556950" cy="1209227"/>
          </a:xfrm>
          <a:prstGeom prst="roundRect">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uk-UA" sz="525" i="1" dirty="0">
              <a:solidFill>
                <a:prstClr val="black"/>
              </a:solidFill>
              <a:latin typeface="Times New Roman" panose="02020603050405020304" pitchFamily="18" charset="0"/>
              <a:cs typeface="Times New Roman" panose="02020603050405020304" pitchFamily="18" charset="0"/>
            </a:endParaRPr>
          </a:p>
        </p:txBody>
      </p:sp>
      <p:sp>
        <p:nvSpPr>
          <p:cNvPr id="131" name="Скругленный прямоугольник 8"/>
          <p:cNvSpPr/>
          <p:nvPr/>
        </p:nvSpPr>
        <p:spPr>
          <a:xfrm>
            <a:off x="7482298" y="1742753"/>
            <a:ext cx="1151698" cy="1091517"/>
          </a:xfrm>
          <a:prstGeom prst="roundRect">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uk-UA" sz="525" i="1" dirty="0">
              <a:solidFill>
                <a:prstClr val="black"/>
              </a:solidFill>
              <a:latin typeface="Times New Roman" panose="02020603050405020304" pitchFamily="18" charset="0"/>
              <a:cs typeface="Times New Roman" panose="02020603050405020304" pitchFamily="18" charset="0"/>
            </a:endParaRPr>
          </a:p>
        </p:txBody>
      </p:sp>
      <p:pic>
        <p:nvPicPr>
          <p:cNvPr id="132" name="Рисунок 1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2601" y="2161263"/>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Рисунок 13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4245" y="2163610"/>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Рисунок 1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98685" y="2166544"/>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Рисунок 1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36879" y="2162581"/>
            <a:ext cx="187812" cy="15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Рисунок 1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44245" y="2451001"/>
            <a:ext cx="214526" cy="205066"/>
          </a:xfrm>
          <a:prstGeom prst="rect">
            <a:avLst/>
          </a:prstGeom>
        </p:spPr>
      </p:pic>
      <p:pic>
        <p:nvPicPr>
          <p:cNvPr id="137" name="Рисунок 1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68654" y="2445240"/>
            <a:ext cx="214526" cy="205066"/>
          </a:xfrm>
          <a:prstGeom prst="rect">
            <a:avLst/>
          </a:prstGeom>
        </p:spPr>
      </p:pic>
      <p:sp>
        <p:nvSpPr>
          <p:cNvPr id="140" name="TextBox 139"/>
          <p:cNvSpPr txBox="1"/>
          <p:nvPr/>
        </p:nvSpPr>
        <p:spPr>
          <a:xfrm>
            <a:off x="7622349" y="2610564"/>
            <a:ext cx="1107137" cy="230832"/>
          </a:xfrm>
          <a:prstGeom prst="rect">
            <a:avLst/>
          </a:prstGeom>
          <a:noFill/>
        </p:spPr>
        <p:txBody>
          <a:bodyPr wrap="square" rtlCol="0">
            <a:spAutoFit/>
          </a:bodyPr>
          <a:lstStyle/>
          <a:p>
            <a:pPr defTabSz="685800"/>
            <a:r>
              <a:rPr lang="uk-UA" sz="900" b="1" dirty="0">
                <a:solidFill>
                  <a:prstClr val="black"/>
                </a:solidFill>
                <a:latin typeface="Times New Roman" panose="02020603050405020304" pitchFamily="18" charset="0"/>
                <a:cs typeface="Times New Roman" panose="02020603050405020304" pitchFamily="18" charset="0"/>
              </a:rPr>
              <a:t>клієнти 2 банків</a:t>
            </a:r>
          </a:p>
        </p:txBody>
      </p:sp>
      <p:sp>
        <p:nvSpPr>
          <p:cNvPr id="141" name="Овал 140"/>
          <p:cNvSpPr/>
          <p:nvPr/>
        </p:nvSpPr>
        <p:spPr>
          <a:xfrm rot="16200000">
            <a:off x="7261213" y="2286061"/>
            <a:ext cx="865141" cy="2061061"/>
          </a:xfrm>
          <a:prstGeom prst="ellipse">
            <a:avLst/>
          </a:prstGeom>
          <a:noFill/>
          <a:ln>
            <a:solidFill>
              <a:srgbClr val="C0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uk-UA" sz="1350">
              <a:solidFill>
                <a:prstClr val="white"/>
              </a:solidFill>
            </a:endParaRPr>
          </a:p>
        </p:txBody>
      </p:sp>
      <p:sp>
        <p:nvSpPr>
          <p:cNvPr id="143" name="Прямокутник 142"/>
          <p:cNvSpPr/>
          <p:nvPr/>
        </p:nvSpPr>
        <p:spPr>
          <a:xfrm>
            <a:off x="358071" y="3769337"/>
            <a:ext cx="3121292" cy="397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uk-UA" sz="1050" b="1" dirty="0">
                <a:ln>
                  <a:solidFill>
                    <a:srgbClr val="C0504D"/>
                  </a:solidFill>
                </a:ln>
                <a:solidFill>
                  <a:prstClr val="black"/>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Діяльність за межами </a:t>
            </a:r>
            <a:r>
              <a:rPr lang="uk-UA" sz="1050" b="1" dirty="0">
                <a:ln w="3175">
                  <a:solidFill>
                    <a:srgbClr val="C0504D"/>
                  </a:solidFill>
                </a:ln>
                <a:solidFill>
                  <a:prstClr val="black"/>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банківської</a:t>
            </a:r>
            <a:r>
              <a:rPr lang="uk-UA" sz="1050" b="1" dirty="0">
                <a:ln>
                  <a:solidFill>
                    <a:srgbClr val="C0504D"/>
                  </a:solidFill>
                </a:ln>
                <a:solidFill>
                  <a:prstClr val="black"/>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системи</a:t>
            </a:r>
          </a:p>
        </p:txBody>
      </p:sp>
      <p:sp>
        <p:nvSpPr>
          <p:cNvPr id="144" name="TextBox 143"/>
          <p:cNvSpPr txBox="1"/>
          <p:nvPr/>
        </p:nvSpPr>
        <p:spPr>
          <a:xfrm>
            <a:off x="6011311" y="4639266"/>
            <a:ext cx="295824" cy="784830"/>
          </a:xfrm>
          <a:prstGeom prst="rect">
            <a:avLst/>
          </a:prstGeom>
          <a:noFill/>
          <a:effectLst>
            <a:reflection blurRad="6350" stA="50000" endA="300" endPos="55000" dir="5400000" sy="-100000" algn="bl" rotWithShape="0"/>
          </a:effectLst>
        </p:spPr>
        <p:txBody>
          <a:bodyPr wrap="square" rtlCol="0">
            <a:spAutoFit/>
          </a:bodyPr>
          <a:lstStyle/>
          <a:p>
            <a:pPr defTabSz="685800"/>
            <a:r>
              <a:rPr lang="uk-UA" sz="4500" b="1" dirty="0">
                <a:solidFill>
                  <a:srgbClr val="FF0000">
                    <a:alpha val="62000"/>
                  </a:srgbClr>
                </a:solidFill>
                <a:latin typeface="Batang" panose="02030600000101010101" pitchFamily="18" charset="-127"/>
                <a:ea typeface="Batang" panose="02030600000101010101" pitchFamily="18" charset="-127"/>
              </a:rPr>
              <a:t>!</a:t>
            </a:r>
          </a:p>
        </p:txBody>
      </p:sp>
      <p:sp>
        <p:nvSpPr>
          <p:cNvPr id="145" name="TextBox 144"/>
          <p:cNvSpPr txBox="1"/>
          <p:nvPr/>
        </p:nvSpPr>
        <p:spPr>
          <a:xfrm>
            <a:off x="821297" y="2992236"/>
            <a:ext cx="295824" cy="369332"/>
          </a:xfrm>
          <a:prstGeom prst="rect">
            <a:avLst/>
          </a:prstGeom>
          <a:noFill/>
          <a:effectLst>
            <a:reflection blurRad="6350" stA="50000" endA="300" endPos="55000" dir="5400000" sy="-100000" algn="bl" rotWithShape="0"/>
          </a:effectLst>
        </p:spPr>
        <p:txBody>
          <a:bodyPr wrap="square" rtlCol="0">
            <a:spAutoFit/>
          </a:bodyPr>
          <a:lstStyle/>
          <a:p>
            <a:pPr defTabSz="685800"/>
            <a:r>
              <a:rPr lang="uk-UA" b="1" dirty="0">
                <a:solidFill>
                  <a:srgbClr val="FF0000">
                    <a:alpha val="62000"/>
                  </a:srgbClr>
                </a:solidFill>
                <a:latin typeface="Batang" panose="02030600000101010101" pitchFamily="18" charset="-127"/>
                <a:ea typeface="Batang" panose="02030600000101010101" pitchFamily="18" charset="-127"/>
              </a:rPr>
              <a:t>!</a:t>
            </a:r>
          </a:p>
        </p:txBody>
      </p:sp>
      <p:sp>
        <p:nvSpPr>
          <p:cNvPr id="148" name="TextBox 147"/>
          <p:cNvSpPr txBox="1"/>
          <p:nvPr/>
        </p:nvSpPr>
        <p:spPr>
          <a:xfrm>
            <a:off x="6709783" y="4032016"/>
            <a:ext cx="1702940" cy="300082"/>
          </a:xfrm>
          <a:prstGeom prst="rect">
            <a:avLst/>
          </a:prstGeom>
          <a:noFill/>
        </p:spPr>
        <p:txBody>
          <a:bodyPr wrap="square" rtlCol="0">
            <a:spAutoFit/>
          </a:bodyPr>
          <a:lstStyle/>
          <a:p>
            <a:pPr algn="ctr" defTabSz="685800"/>
            <a:r>
              <a:rPr lang="uk-UA" sz="1350" b="1" cap="all" dirty="0">
                <a:solidFill>
                  <a:srgbClr val="700000"/>
                </a:solidFill>
                <a:latin typeface="Times New Roman" panose="02020603050405020304" pitchFamily="18" charset="0"/>
                <a:cs typeface="Times New Roman" panose="02020603050405020304" pitchFamily="18" charset="0"/>
              </a:rPr>
              <a:t>Не надходить</a:t>
            </a:r>
          </a:p>
        </p:txBody>
      </p:sp>
      <p:sp>
        <p:nvSpPr>
          <p:cNvPr id="149" name="Дуга 148"/>
          <p:cNvSpPr/>
          <p:nvPr/>
        </p:nvSpPr>
        <p:spPr>
          <a:xfrm>
            <a:off x="4888963" y="3885787"/>
            <a:ext cx="2672290" cy="644633"/>
          </a:xfrm>
          <a:prstGeom prst="arc">
            <a:avLst/>
          </a:prstGeom>
          <a:ln w="66675">
            <a:solidFill>
              <a:srgbClr val="C00000">
                <a:alpha val="19000"/>
              </a:srgbClr>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uk-UA" sz="1350">
              <a:solidFill>
                <a:prstClr val="black"/>
              </a:solidFill>
            </a:endParaRPr>
          </a:p>
        </p:txBody>
      </p:sp>
      <p:sp>
        <p:nvSpPr>
          <p:cNvPr id="150" name="Стрілка вправо 19"/>
          <p:cNvSpPr/>
          <p:nvPr/>
        </p:nvSpPr>
        <p:spPr>
          <a:xfrm rot="16200000">
            <a:off x="5369169" y="3051787"/>
            <a:ext cx="1058821" cy="1164326"/>
          </a:xfrm>
          <a:prstGeom prst="rightArrow">
            <a:avLst>
              <a:gd name="adj1" fmla="val 50000"/>
              <a:gd name="adj2" fmla="val 54963"/>
            </a:avLst>
          </a:prstGeom>
          <a:solidFill>
            <a:srgbClr val="F8FFEF"/>
          </a:solidFill>
          <a:ln>
            <a:solidFill>
              <a:schemeClr val="tx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a:endParaRPr lang="uk-UA" sz="1050" b="1" dirty="0">
              <a:solidFill>
                <a:prstClr val="black"/>
              </a:solidFill>
              <a:latin typeface="Times New Roman" panose="02020603050405020304" pitchFamily="18" charset="0"/>
              <a:cs typeface="Times New Roman" panose="02020603050405020304" pitchFamily="18" charset="0"/>
            </a:endParaRPr>
          </a:p>
        </p:txBody>
      </p:sp>
      <p:sp>
        <p:nvSpPr>
          <p:cNvPr id="146" name="TextBox 145"/>
          <p:cNvSpPr txBox="1"/>
          <p:nvPr/>
        </p:nvSpPr>
        <p:spPr>
          <a:xfrm>
            <a:off x="5515806" y="3428000"/>
            <a:ext cx="769218" cy="646331"/>
          </a:xfrm>
          <a:prstGeom prst="rect">
            <a:avLst/>
          </a:prstGeom>
          <a:noFill/>
        </p:spPr>
        <p:txBody>
          <a:bodyPr wrap="square" rtlCol="0">
            <a:spAutoFit/>
          </a:bodyPr>
          <a:lstStyle/>
          <a:p>
            <a:pPr algn="ctr" defTabSz="685800"/>
            <a:r>
              <a:rPr lang="uk-UA" sz="900" b="1" cap="all" dirty="0">
                <a:solidFill>
                  <a:prstClr val="black"/>
                </a:solidFill>
                <a:latin typeface="Times New Roman" panose="02020603050405020304" pitchFamily="18" charset="0"/>
                <a:cs typeface="Times New Roman" panose="02020603050405020304" pitchFamily="18" charset="0"/>
              </a:rPr>
              <a:t>виручка </a:t>
            </a:r>
          </a:p>
          <a:p>
            <a:pPr algn="ctr" defTabSz="685800"/>
            <a:r>
              <a:rPr lang="uk-UA" sz="900" b="1" dirty="0">
                <a:solidFill>
                  <a:prstClr val="black"/>
                </a:solidFill>
                <a:latin typeface="Times New Roman" panose="02020603050405020304" pitchFamily="18" charset="0"/>
                <a:cs typeface="Times New Roman" panose="02020603050405020304" pitchFamily="18" charset="0"/>
              </a:rPr>
              <a:t>від </a:t>
            </a:r>
          </a:p>
          <a:p>
            <a:pPr algn="ctr" defTabSz="685800"/>
            <a:r>
              <a:rPr lang="uk-UA" sz="900" b="1" dirty="0">
                <a:solidFill>
                  <a:prstClr val="black"/>
                </a:solidFill>
                <a:latin typeface="Times New Roman" panose="02020603050405020304" pitchFamily="18" charset="0"/>
                <a:cs typeface="Times New Roman" panose="02020603050405020304" pitchFamily="18" charset="0"/>
              </a:rPr>
              <a:t>продажу </a:t>
            </a:r>
          </a:p>
          <a:p>
            <a:pPr algn="ctr" defTabSz="685800"/>
            <a:r>
              <a:rPr lang="uk-UA" sz="900" b="1" dirty="0">
                <a:solidFill>
                  <a:prstClr val="black"/>
                </a:solidFill>
                <a:latin typeface="Times New Roman" panose="02020603050405020304" pitchFamily="18" charset="0"/>
                <a:cs typeface="Times New Roman" panose="02020603050405020304" pitchFamily="18" charset="0"/>
              </a:rPr>
              <a:t>карток</a:t>
            </a:r>
          </a:p>
        </p:txBody>
      </p:sp>
      <p:cxnSp>
        <p:nvCxnSpPr>
          <p:cNvPr id="11" name="Пряма сполучна лінія 10"/>
          <p:cNvCxnSpPr/>
          <p:nvPr/>
        </p:nvCxnSpPr>
        <p:spPr>
          <a:xfrm>
            <a:off x="5239091" y="3213943"/>
            <a:ext cx="1221425" cy="1135769"/>
          </a:xfrm>
          <a:prstGeom prst="line">
            <a:avLst/>
          </a:prstGeom>
          <a:ln w="28575">
            <a:solidFill>
              <a:srgbClr val="C00000">
                <a:alpha val="33000"/>
              </a:srgbClr>
            </a:solidFill>
          </a:ln>
        </p:spPr>
        <p:style>
          <a:lnRef idx="1">
            <a:schemeClr val="accent1"/>
          </a:lnRef>
          <a:fillRef idx="0">
            <a:schemeClr val="accent1"/>
          </a:fillRef>
          <a:effectRef idx="0">
            <a:schemeClr val="accent1"/>
          </a:effectRef>
          <a:fontRef idx="minor">
            <a:schemeClr val="tx1"/>
          </a:fontRef>
        </p:style>
      </p:cxnSp>
      <p:cxnSp>
        <p:nvCxnSpPr>
          <p:cNvPr id="151" name="Пряма сполучна лінія 150"/>
          <p:cNvCxnSpPr/>
          <p:nvPr/>
        </p:nvCxnSpPr>
        <p:spPr>
          <a:xfrm flipV="1">
            <a:off x="5271931" y="3242754"/>
            <a:ext cx="1348670" cy="1030009"/>
          </a:xfrm>
          <a:prstGeom prst="line">
            <a:avLst/>
          </a:prstGeom>
          <a:ln w="28575">
            <a:solidFill>
              <a:srgbClr val="C00000">
                <a:alpha val="33000"/>
              </a:srgbClr>
            </a:solidFill>
          </a:ln>
        </p:spPr>
        <p:style>
          <a:lnRef idx="1">
            <a:schemeClr val="accent1"/>
          </a:lnRef>
          <a:fillRef idx="0">
            <a:schemeClr val="accent1"/>
          </a:fillRef>
          <a:effectRef idx="0">
            <a:schemeClr val="accent1"/>
          </a:effectRef>
          <a:fontRef idx="minor">
            <a:schemeClr val="tx1"/>
          </a:fontRef>
        </p:style>
      </p:cxnSp>
      <p:sp>
        <p:nvSpPr>
          <p:cNvPr id="92" name="Прямокутник 91"/>
          <p:cNvSpPr/>
          <p:nvPr/>
        </p:nvSpPr>
        <p:spPr>
          <a:xfrm>
            <a:off x="1101412" y="383489"/>
            <a:ext cx="1521570" cy="369332"/>
          </a:xfrm>
          <a:prstGeom prst="rect">
            <a:avLst/>
          </a:prstGeom>
        </p:spPr>
        <p:txBody>
          <a:bodyPr wrap="none">
            <a:spAutoFit/>
          </a:bodyPr>
          <a:lstStyle/>
          <a:p>
            <a:r>
              <a:rPr lang="uk-UA" b="1" kern="0" cap="all" dirty="0">
                <a:cs typeface="Arial" panose="020B0604020202020204" pitchFamily="34" charset="0"/>
              </a:rPr>
              <a:t>Приклад </a:t>
            </a:r>
            <a:r>
              <a:rPr lang="uk-UA" b="1" kern="0" cap="all" dirty="0" smtClean="0">
                <a:cs typeface="Arial" panose="020B0604020202020204" pitchFamily="34" charset="0"/>
              </a:rPr>
              <a:t>7</a:t>
            </a:r>
            <a:endParaRPr lang="ru-RU" sz="2400" b="1" kern="0" dirty="0"/>
          </a:p>
        </p:txBody>
      </p:sp>
      <p:sp>
        <p:nvSpPr>
          <p:cNvPr id="97" name="Скругленный прямоугольник 63"/>
          <p:cNvSpPr/>
          <p:nvPr/>
        </p:nvSpPr>
        <p:spPr>
          <a:xfrm>
            <a:off x="5178734" y="5591008"/>
            <a:ext cx="3839822" cy="1152471"/>
          </a:xfrm>
          <a:prstGeom prst="roundRect">
            <a:avLst/>
          </a:prstGeom>
          <a:solidFill>
            <a:srgbClr val="8064A2">
              <a:lumMod val="40000"/>
              <a:lumOff val="60000"/>
            </a:srgbClr>
          </a:solidFill>
          <a:ln w="12700" cap="flat" cmpd="sng" algn="ctr">
            <a:solidFill>
              <a:srgbClr val="7030A0"/>
            </a:solidFill>
            <a:prstDash val="dash"/>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uk-UA" sz="1350" b="0" i="0" u="none" strike="noStrike" kern="0" cap="none" spc="0" normalizeH="0" baseline="0" noProof="0" smtClean="0">
              <a:ln>
                <a:noFill/>
              </a:ln>
              <a:solidFill>
                <a:prstClr val="white"/>
              </a:solidFill>
              <a:effectLst/>
              <a:uLnTx/>
              <a:uFillTx/>
              <a:latin typeface="Times New Roman"/>
              <a:ea typeface="+mn-ea"/>
              <a:cs typeface="+mn-cs"/>
            </a:endParaRPr>
          </a:p>
        </p:txBody>
      </p:sp>
      <p:sp>
        <p:nvSpPr>
          <p:cNvPr id="98" name="TextBox 97"/>
          <p:cNvSpPr txBox="1"/>
          <p:nvPr/>
        </p:nvSpPr>
        <p:spPr>
          <a:xfrm>
            <a:off x="4844658" y="5661248"/>
            <a:ext cx="295824" cy="784830"/>
          </a:xfrm>
          <a:prstGeom prst="rect">
            <a:avLst/>
          </a:prstGeom>
          <a:noFill/>
          <a:effectLst>
            <a:reflection blurRad="6350" stA="50000" endA="300" endPos="55000" dir="5400000" sy="-100000" algn="bl" rotWithShape="0"/>
          </a:effectLst>
        </p:spPr>
        <p:txBody>
          <a:bodyPr wrap="square" rtlCol="0">
            <a:spAutoFit/>
          </a:bodyPr>
          <a:lstStyle/>
          <a:p>
            <a:pPr defTabSz="685800"/>
            <a:r>
              <a:rPr lang="uk-UA" sz="4500" b="1" dirty="0">
                <a:solidFill>
                  <a:srgbClr val="FF0000">
                    <a:alpha val="62000"/>
                  </a:srgbClr>
                </a:solidFill>
                <a:latin typeface="Batang" panose="02030600000101010101" pitchFamily="18" charset="-127"/>
                <a:ea typeface="Batang" panose="02030600000101010101" pitchFamily="18" charset="-127"/>
              </a:rPr>
              <a:t>!</a:t>
            </a:r>
          </a:p>
        </p:txBody>
      </p:sp>
      <p:sp>
        <p:nvSpPr>
          <p:cNvPr id="99" name="TextBox 98"/>
          <p:cNvSpPr txBox="1"/>
          <p:nvPr/>
        </p:nvSpPr>
        <p:spPr>
          <a:xfrm>
            <a:off x="5178734" y="5608138"/>
            <a:ext cx="3839822" cy="1323439"/>
          </a:xfrm>
          <a:prstGeom prst="rect">
            <a:avLst/>
          </a:prstGeom>
          <a:noFill/>
        </p:spPr>
        <p:txBody>
          <a:bodyPr wrap="square" rtlCol="0">
            <a:spAutoFit/>
          </a:bodyPr>
          <a:lstStyle/>
          <a:p>
            <a:pPr algn="just" defTabSz="685800"/>
            <a:r>
              <a:rPr lang="uk-UA" sz="1200" b="1" i="1" dirty="0">
                <a:solidFill>
                  <a:srgbClr val="FF0000"/>
                </a:solidFill>
                <a:latin typeface="Times New Roman" panose="02020603050405020304" pitchFamily="18" charset="0"/>
                <a:cs typeface="Times New Roman" panose="02020603050405020304" pitchFamily="18" charset="0"/>
              </a:rPr>
              <a:t>Чи міг банк самостійно виявити і зупинити «схемні операції? – ТАК! </a:t>
            </a:r>
          </a:p>
          <a:p>
            <a:pPr marL="171450" indent="-171450" algn="just" defTabSz="685800">
              <a:buFont typeface="Arial" panose="020B0604020202020204" pitchFamily="34" charset="0"/>
              <a:buChar char="•"/>
            </a:pPr>
            <a:r>
              <a:rPr lang="uk-UA" sz="1100" dirty="0" smtClean="0">
                <a:solidFill>
                  <a:prstClr val="black"/>
                </a:solidFill>
                <a:latin typeface="Times New Roman" panose="02020603050405020304" pitchFamily="18" charset="0"/>
                <a:cs typeface="Times New Roman" panose="02020603050405020304" pitchFamily="18" charset="0"/>
              </a:rPr>
              <a:t>Юридичні </a:t>
            </a:r>
            <a:r>
              <a:rPr lang="uk-UA" sz="1100" dirty="0">
                <a:solidFill>
                  <a:prstClr val="black"/>
                </a:solidFill>
                <a:latin typeface="Times New Roman" panose="02020603050405020304" pitchFamily="18" charset="0"/>
                <a:cs typeface="Times New Roman" panose="02020603050405020304" pitchFamily="18" charset="0"/>
              </a:rPr>
              <a:t>особи – клієнти одного </a:t>
            </a:r>
            <a:r>
              <a:rPr lang="uk-UA" sz="1100" dirty="0" smtClean="0">
                <a:solidFill>
                  <a:prstClr val="black"/>
                </a:solidFill>
                <a:latin typeface="Times New Roman" panose="02020603050405020304" pitchFamily="18" charset="0"/>
                <a:cs typeface="Times New Roman" panose="02020603050405020304" pitchFamily="18" charset="0"/>
              </a:rPr>
              <a:t>банку та мають однакові ознаки, </a:t>
            </a:r>
            <a:r>
              <a:rPr lang="uk-UA" sz="1100" dirty="0">
                <a:solidFill>
                  <a:prstClr val="black"/>
                </a:solidFill>
                <a:latin typeface="Times New Roman" panose="02020603050405020304" pitchFamily="18" charset="0"/>
                <a:cs typeface="Times New Roman" panose="02020603050405020304" pitchFamily="18" charset="0"/>
              </a:rPr>
              <a:t>є пов'язаними між </a:t>
            </a:r>
            <a:r>
              <a:rPr lang="uk-UA" sz="1100" dirty="0" smtClean="0">
                <a:solidFill>
                  <a:prstClr val="black"/>
                </a:solidFill>
                <a:latin typeface="Times New Roman" panose="02020603050405020304" pitchFamily="18" charset="0"/>
                <a:cs typeface="Times New Roman" panose="02020603050405020304" pitchFamily="18" charset="0"/>
              </a:rPr>
              <a:t>собою</a:t>
            </a:r>
            <a:r>
              <a:rPr lang="uk-UA" sz="1100" dirty="0">
                <a:solidFill>
                  <a:prstClr val="black"/>
                </a:solidFill>
                <a:latin typeface="Times New Roman" panose="02020603050405020304" pitchFamily="18" charset="0"/>
                <a:cs typeface="Times New Roman" panose="02020603050405020304" pitchFamily="18" charset="0"/>
              </a:rPr>
              <a:t>, </a:t>
            </a:r>
            <a:r>
              <a:rPr lang="uk-UA" sz="1100" dirty="0" smtClean="0">
                <a:solidFill>
                  <a:prstClr val="black"/>
                </a:solidFill>
                <a:latin typeface="Times New Roman" panose="02020603050405020304" pitchFamily="18" charset="0"/>
                <a:cs typeface="Times New Roman" panose="02020603050405020304" pitchFamily="18" charset="0"/>
              </a:rPr>
              <a:t>є </a:t>
            </a:r>
            <a:r>
              <a:rPr lang="uk-UA" sz="1100" dirty="0">
                <a:solidFill>
                  <a:prstClr val="black"/>
                </a:solidFill>
                <a:latin typeface="Times New Roman" panose="02020603050405020304" pitchFamily="18" charset="0"/>
                <a:cs typeface="Times New Roman" panose="02020603050405020304" pitchFamily="18" charset="0"/>
              </a:rPr>
              <a:t>фігурантами кримінальних проваджень </a:t>
            </a:r>
            <a:endParaRPr lang="uk-UA" sz="1100" dirty="0" smtClean="0">
              <a:solidFill>
                <a:prstClr val="black"/>
              </a:solidFill>
              <a:latin typeface="Times New Roman" panose="02020603050405020304" pitchFamily="18" charset="0"/>
              <a:cs typeface="Times New Roman" panose="02020603050405020304" pitchFamily="18" charset="0"/>
            </a:endParaRPr>
          </a:p>
          <a:p>
            <a:pPr marL="171450" indent="-171450" algn="just" defTabSz="685800">
              <a:buFont typeface="Arial" panose="020B0604020202020204" pitchFamily="34" charset="0"/>
              <a:buChar char="•"/>
            </a:pPr>
            <a:endParaRPr lang="uk-UA" sz="1100" b="1" i="1" dirty="0" smtClean="0">
              <a:solidFill>
                <a:srgbClr val="7030A0"/>
              </a:solidFill>
              <a:latin typeface="Times New Roman" panose="02020603050405020304" pitchFamily="18" charset="0"/>
              <a:cs typeface="Times New Roman" panose="02020603050405020304" pitchFamily="18" charset="0"/>
            </a:endParaRPr>
          </a:p>
          <a:p>
            <a:pPr algn="just" defTabSz="685800"/>
            <a:endParaRPr lang="uk-UA" sz="12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275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634" dirty="0">
                <a:solidFill>
                  <a:srgbClr val="333333"/>
                </a:solidFill>
                <a:latin typeface="Arial" panose="020B0604020202020204" pitchFamily="34" charset="0"/>
                <a:cs typeface="Arial" panose="020B0604020202020204" pitchFamily="34" charset="0"/>
              </a:rPr>
              <a:t>Оцінка України експертами </a:t>
            </a:r>
            <a:r>
              <a:rPr lang="en-US" sz="2634" dirty="0">
                <a:latin typeface="Arial" panose="020B0604020202020204" pitchFamily="34" charset="0"/>
                <a:cs typeface="Arial" panose="020B0604020202020204" pitchFamily="34" charset="0"/>
              </a:rPr>
              <a:t>MONEYVAL</a:t>
            </a:r>
            <a:endParaRPr lang="ru-RU" sz="2634"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0"/>
          </p:nvPr>
        </p:nvSpPr>
        <p:spPr/>
        <p:txBody>
          <a:bodyPr/>
          <a:lstStyle/>
          <a:p>
            <a:pPr algn="r"/>
            <a:fld id="{53400EF4-D14B-4B3E-8643-5A6D23594193}" type="slidenum">
              <a:rPr lang="uk-UA" smtClean="0">
                <a:solidFill>
                  <a:prstClr val="black">
                    <a:tint val="75000"/>
                  </a:prstClr>
                </a:solidFill>
              </a:rPr>
              <a:pPr algn="r"/>
              <a:t>2</a:t>
            </a:fld>
            <a:endParaRPr lang="uk-UA" dirty="0">
              <a:solidFill>
                <a:prstClr val="black">
                  <a:tint val="75000"/>
                </a:prstClr>
              </a:solidFill>
            </a:endParaRPr>
          </a:p>
        </p:txBody>
      </p:sp>
      <p:sp>
        <p:nvSpPr>
          <p:cNvPr id="5" name="Прямокутник 4"/>
          <p:cNvSpPr/>
          <p:nvPr/>
        </p:nvSpPr>
        <p:spPr>
          <a:xfrm>
            <a:off x="1064985" y="3086949"/>
            <a:ext cx="7831285" cy="2263953"/>
          </a:xfrm>
          <a:prstGeom prst="rect">
            <a:avLst/>
          </a:prstGeom>
        </p:spPr>
        <p:txBody>
          <a:bodyPr wrap="square">
            <a:spAutoFit/>
          </a:bodyPr>
          <a:lstStyle/>
          <a:p>
            <a:pPr algn="just" defTabSz="860176" eaLnBrk="0" fontAlgn="base" hangingPunct="0">
              <a:spcBef>
                <a:spcPct val="0"/>
              </a:spcBef>
              <a:spcAft>
                <a:spcPct val="0"/>
              </a:spcAft>
            </a:pPr>
            <a:r>
              <a:rPr lang="uk-UA" sz="1317" b="1" i="1" dirty="0">
                <a:solidFill>
                  <a:srgbClr val="333333"/>
                </a:solidFill>
                <a:latin typeface="Arial" panose="020B0604020202020204" pitchFamily="34" charset="0"/>
                <a:ea typeface="MS PGothic" pitchFamily="34" charset="-128"/>
                <a:cs typeface="Arial" panose="020B0604020202020204" pitchFamily="34" charset="0"/>
              </a:rPr>
              <a:t>Спеціальний комітет експертів Ради Європи із взаємної оцінки заходів протидії відмиванню коштів та фінансування тероризму (</a:t>
            </a:r>
            <a:r>
              <a:rPr lang="en-US" sz="1317" b="1" i="1" dirty="0">
                <a:solidFill>
                  <a:srgbClr val="333333"/>
                </a:solidFill>
                <a:latin typeface="Arial" panose="020B0604020202020204" pitchFamily="34" charset="0"/>
                <a:ea typeface="MS PGothic" pitchFamily="34" charset="-128"/>
                <a:cs typeface="Arial" panose="020B0604020202020204" pitchFamily="34" charset="0"/>
              </a:rPr>
              <a:t>MONEYVAL) </a:t>
            </a:r>
            <a:r>
              <a:rPr lang="en-US" sz="1317" b="1" dirty="0">
                <a:solidFill>
                  <a:srgbClr val="333333"/>
                </a:solidFill>
                <a:latin typeface="Arial" panose="020B0604020202020204" pitchFamily="34" charset="0"/>
                <a:ea typeface="MS PGothic" pitchFamily="34" charset="-128"/>
                <a:cs typeface="Arial" panose="020B0604020202020204" pitchFamily="34" charset="0"/>
              </a:rPr>
              <a:t>- </a:t>
            </a:r>
            <a:r>
              <a:rPr lang="uk-UA" sz="1317" b="1" dirty="0">
                <a:solidFill>
                  <a:srgbClr val="333333"/>
                </a:solidFill>
                <a:latin typeface="Arial" panose="020B0604020202020204" pitchFamily="34" charset="0"/>
                <a:ea typeface="MS PGothic" pitchFamily="34" charset="-128"/>
                <a:cs typeface="Arial" panose="020B0604020202020204" pitchFamily="34" charset="0"/>
              </a:rPr>
              <a:t> </a:t>
            </a:r>
            <a:r>
              <a:rPr lang="uk-UA" sz="1317" dirty="0">
                <a:solidFill>
                  <a:srgbClr val="333333"/>
                </a:solidFill>
                <a:latin typeface="Arial" panose="020B0604020202020204" pitchFamily="34" charset="0"/>
                <a:ea typeface="MS PGothic" pitchFamily="34" charset="-128"/>
                <a:cs typeface="Arial" panose="020B0604020202020204" pitchFamily="34" charset="0"/>
              </a:rPr>
              <a:t>постійно діючий орган моніторингу Ради Європи, на який покладено завдання щодо:</a:t>
            </a:r>
          </a:p>
          <a:p>
            <a:pPr marL="322566" indent="-322566" algn="just" defTabSz="860176" eaLnBrk="0" fontAlgn="base" hangingPunct="0">
              <a:spcBef>
                <a:spcPct val="0"/>
              </a:spcBef>
              <a:spcAft>
                <a:spcPct val="0"/>
              </a:spcAft>
              <a:buFont typeface="Arial" panose="020B0604020202020204" pitchFamily="34" charset="0"/>
              <a:buChar char="•"/>
            </a:pPr>
            <a:r>
              <a:rPr lang="uk-UA" sz="1317" dirty="0">
                <a:solidFill>
                  <a:srgbClr val="333333"/>
                </a:solidFill>
                <a:latin typeface="Arial" panose="020B0604020202020204" pitchFamily="34" charset="0"/>
                <a:ea typeface="MS PGothic" pitchFamily="34" charset="-128"/>
                <a:cs typeface="Arial" panose="020B0604020202020204" pitchFamily="34" charset="0"/>
              </a:rPr>
              <a:t>оцінки дотримання основних міжнародних стандартів у сфері боротьби з відмиванням коштів та фінансуванням тероризму, </a:t>
            </a:r>
          </a:p>
          <a:p>
            <a:pPr marL="322566" indent="-322566" algn="just" defTabSz="860176" eaLnBrk="0" fontAlgn="base" hangingPunct="0">
              <a:spcBef>
                <a:spcPct val="0"/>
              </a:spcBef>
              <a:spcAft>
                <a:spcPct val="0"/>
              </a:spcAft>
              <a:buFont typeface="Arial" panose="020B0604020202020204" pitchFamily="34" charset="0"/>
              <a:buChar char="•"/>
            </a:pPr>
            <a:r>
              <a:rPr lang="uk-UA" sz="1317" dirty="0">
                <a:solidFill>
                  <a:srgbClr val="333333"/>
                </a:solidFill>
                <a:latin typeface="Arial" panose="020B0604020202020204" pitchFamily="34" charset="0"/>
                <a:ea typeface="MS PGothic" pitchFamily="34" charset="-128"/>
                <a:cs typeface="Arial" panose="020B0604020202020204" pitchFamily="34" charset="0"/>
              </a:rPr>
              <a:t>оцінки ефективності реалізації зазначених стандартів,</a:t>
            </a:r>
          </a:p>
          <a:p>
            <a:pPr marL="322566" indent="-322566" algn="just" defTabSz="860176" eaLnBrk="0" fontAlgn="base" hangingPunct="0">
              <a:spcBef>
                <a:spcPct val="0"/>
              </a:spcBef>
              <a:spcAft>
                <a:spcPct val="0"/>
              </a:spcAft>
              <a:buFont typeface="Arial" panose="020B0604020202020204" pitchFamily="34" charset="0"/>
              <a:buChar char="•"/>
            </a:pPr>
            <a:r>
              <a:rPr lang="uk-UA" sz="1317" dirty="0">
                <a:solidFill>
                  <a:srgbClr val="333333"/>
                </a:solidFill>
                <a:latin typeface="Arial" panose="020B0604020202020204" pitchFamily="34" charset="0"/>
                <a:ea typeface="MS PGothic" pitchFamily="34" charset="-128"/>
                <a:cs typeface="Arial" panose="020B0604020202020204" pitchFamily="34" charset="0"/>
              </a:rPr>
              <a:t>надання рекомендацій для національних органів щодо необхідного вдосконалення їх систем.</a:t>
            </a:r>
          </a:p>
          <a:p>
            <a:pPr algn="just" defTabSz="860176" eaLnBrk="0" fontAlgn="base" hangingPunct="0">
              <a:spcBef>
                <a:spcPct val="0"/>
              </a:spcBef>
              <a:spcAft>
                <a:spcPct val="0"/>
              </a:spcAft>
            </a:pPr>
            <a:endParaRPr lang="uk-UA" sz="1317" dirty="0">
              <a:solidFill>
                <a:srgbClr val="333333"/>
              </a:solidFill>
              <a:latin typeface="Arial" panose="020B0604020202020204" pitchFamily="34" charset="0"/>
              <a:ea typeface="MS PGothic" pitchFamily="34" charset="-128"/>
              <a:cs typeface="Arial" panose="020B0604020202020204" pitchFamily="34" charset="0"/>
            </a:endParaRPr>
          </a:p>
          <a:p>
            <a:pPr algn="just" defTabSz="860176" eaLnBrk="0" fontAlgn="base" hangingPunct="0">
              <a:spcBef>
                <a:spcPct val="0"/>
              </a:spcBef>
              <a:spcAft>
                <a:spcPct val="0"/>
              </a:spcAft>
            </a:pPr>
            <a:r>
              <a:rPr lang="uk-UA" sz="1317" dirty="0">
                <a:solidFill>
                  <a:srgbClr val="333333"/>
                </a:solidFill>
                <a:latin typeface="Arial" panose="020B0604020202020204" pitchFamily="34" charset="0"/>
                <a:ea typeface="MS PGothic" pitchFamily="34" charset="-128"/>
                <a:cs typeface="Arial" panose="020B0604020202020204" pitchFamily="34" charset="0"/>
              </a:rPr>
              <a:t>            Україна є членом </a:t>
            </a:r>
            <a:r>
              <a:rPr lang="en-US" sz="1317" dirty="0">
                <a:solidFill>
                  <a:srgbClr val="333333"/>
                </a:solidFill>
                <a:latin typeface="Arial" panose="020B0604020202020204" pitchFamily="34" charset="0"/>
                <a:ea typeface="MS PGothic" pitchFamily="34" charset="-128"/>
                <a:cs typeface="Arial" panose="020B0604020202020204" pitchFamily="34" charset="0"/>
              </a:rPr>
              <a:t>MONEYVAL </a:t>
            </a:r>
            <a:r>
              <a:rPr lang="uk-UA" sz="1317" dirty="0">
                <a:solidFill>
                  <a:srgbClr val="333333"/>
                </a:solidFill>
                <a:latin typeface="Arial" panose="020B0604020202020204" pitchFamily="34" charset="0"/>
                <a:ea typeface="MS PGothic" pitchFamily="34" charset="-128"/>
                <a:cs typeface="Arial" panose="020B0604020202020204" pitchFamily="34" charset="0"/>
              </a:rPr>
              <a:t>з 1997 року</a:t>
            </a:r>
            <a:endParaRPr lang="en-US" sz="1317" dirty="0">
              <a:solidFill>
                <a:srgbClr val="333333"/>
              </a:solidFill>
              <a:latin typeface="Arial" panose="020B0604020202020204" pitchFamily="34" charset="0"/>
              <a:ea typeface="MS PGothic" pitchFamily="34" charset="-128"/>
              <a:cs typeface="Arial" panose="020B0604020202020204" pitchFamily="34" charset="0"/>
            </a:endParaRPr>
          </a:p>
          <a:p>
            <a:pPr algn="just" defTabSz="860176" eaLnBrk="0" fontAlgn="base" hangingPunct="0">
              <a:spcBef>
                <a:spcPct val="0"/>
              </a:spcBef>
              <a:spcAft>
                <a:spcPct val="0"/>
              </a:spcAft>
            </a:pPr>
            <a:endParaRPr lang="uk-UA" sz="2258" dirty="0">
              <a:solidFill>
                <a:srgbClr val="333333"/>
              </a:solidFill>
              <a:ea typeface="MS PGothic" pitchFamily="34" charset="-128"/>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92" y="4643058"/>
            <a:ext cx="673844" cy="457411"/>
          </a:xfrm>
          <a:prstGeom prst="rect">
            <a:avLst/>
          </a:prstGeom>
        </p:spPr>
      </p:pic>
      <p:pic>
        <p:nvPicPr>
          <p:cNvPr id="7" name="Рисунок 6">
            <a:hlinkClick r:id="rId3"/>
          </p:cNvPr>
          <p:cNvPicPr>
            <a:picLocks noChangeAspect="1"/>
          </p:cNvPicPr>
          <p:nvPr/>
        </p:nvPicPr>
        <p:blipFill>
          <a:blip r:embed="rId4"/>
          <a:stretch>
            <a:fillRect/>
          </a:stretch>
        </p:blipFill>
        <p:spPr>
          <a:xfrm>
            <a:off x="840364" y="5262477"/>
            <a:ext cx="919529" cy="1255033"/>
          </a:xfrm>
          <a:prstGeom prst="rect">
            <a:avLst/>
          </a:prstGeom>
        </p:spPr>
      </p:pic>
      <p:sp>
        <p:nvSpPr>
          <p:cNvPr id="8" name="Прямокутник 7"/>
          <p:cNvSpPr/>
          <p:nvPr/>
        </p:nvSpPr>
        <p:spPr>
          <a:xfrm>
            <a:off x="2490723" y="1239422"/>
            <a:ext cx="6405547" cy="1308435"/>
          </a:xfrm>
          <a:prstGeom prst="rect">
            <a:avLst/>
          </a:prstGeom>
        </p:spPr>
        <p:txBody>
          <a:bodyPr wrap="square">
            <a:spAutoFit/>
          </a:bodyPr>
          <a:lstStyle/>
          <a:p>
            <a:pPr algn="just" defTabSz="860176" eaLnBrk="0" fontAlgn="base" hangingPunct="0">
              <a:spcBef>
                <a:spcPct val="0"/>
              </a:spcBef>
              <a:spcAft>
                <a:spcPct val="0"/>
              </a:spcAft>
            </a:pPr>
            <a:r>
              <a:rPr lang="uk-UA" sz="1317" dirty="0">
                <a:solidFill>
                  <a:srgbClr val="333333"/>
                </a:solidFill>
                <a:latin typeface="Arial" panose="020B0604020202020204" pitchFamily="34" charset="0"/>
                <a:ea typeface="MS PGothic" pitchFamily="34" charset="-128"/>
                <a:cs typeface="Arial" panose="020B0604020202020204" pitchFamily="34" charset="0"/>
              </a:rPr>
              <a:t>Протягом 2016-2017 років експертами </a:t>
            </a:r>
            <a:r>
              <a:rPr lang="en-US" sz="1317" dirty="0">
                <a:solidFill>
                  <a:srgbClr val="333333"/>
                </a:solidFill>
                <a:latin typeface="Arial" panose="020B0604020202020204" pitchFamily="34" charset="0"/>
                <a:ea typeface="MS PGothic" pitchFamily="34" charset="-128"/>
                <a:cs typeface="Arial" panose="020B0604020202020204" pitchFamily="34" charset="0"/>
              </a:rPr>
              <a:t>MONEYVAL </a:t>
            </a:r>
            <a:r>
              <a:rPr lang="uk-UA" sz="1317" dirty="0">
                <a:solidFill>
                  <a:srgbClr val="333333"/>
                </a:solidFill>
                <a:latin typeface="Arial" panose="020B0604020202020204" pitchFamily="34" charset="0"/>
                <a:ea typeface="MS PGothic" pitchFamily="34" charset="-128"/>
                <a:cs typeface="Arial" panose="020B0604020202020204" pitchFamily="34" charset="0"/>
              </a:rPr>
              <a:t>була здійснена оцінка системи запобігання та протидії відмиванню коштів та фінансуванню тероризму України (5-й раунд).</a:t>
            </a:r>
          </a:p>
          <a:p>
            <a:pPr algn="just" defTabSz="860176" eaLnBrk="0" fontAlgn="base" hangingPunct="0">
              <a:spcBef>
                <a:spcPct val="0"/>
              </a:spcBef>
              <a:spcAft>
                <a:spcPct val="0"/>
              </a:spcAft>
            </a:pPr>
            <a:endParaRPr lang="ru-RU" sz="1317" dirty="0">
              <a:solidFill>
                <a:srgbClr val="333333"/>
              </a:solidFill>
              <a:latin typeface="Arial" panose="020B0604020202020204" pitchFamily="34" charset="0"/>
              <a:ea typeface="MS PGothic" pitchFamily="34" charset="-128"/>
              <a:cs typeface="Arial" panose="020B0604020202020204" pitchFamily="34" charset="0"/>
            </a:endParaRPr>
          </a:p>
          <a:p>
            <a:pPr algn="just" defTabSz="860176" eaLnBrk="0" fontAlgn="base" hangingPunct="0">
              <a:spcBef>
                <a:spcPct val="0"/>
              </a:spcBef>
              <a:spcAft>
                <a:spcPct val="0"/>
              </a:spcAft>
            </a:pPr>
            <a:r>
              <a:rPr lang="ru-RU" sz="1317" dirty="0">
                <a:solidFill>
                  <a:srgbClr val="333333"/>
                </a:solidFill>
                <a:latin typeface="Arial" panose="020B0604020202020204" pitchFamily="34" charset="0"/>
                <a:ea typeface="MS PGothic" pitchFamily="34" charset="-128"/>
                <a:cs typeface="Arial" panose="020B0604020202020204" pitchFamily="34" charset="0"/>
              </a:rPr>
              <a:t>З 27 </a:t>
            </a:r>
            <a:r>
              <a:rPr lang="ru-RU" sz="1317" dirty="0" err="1">
                <a:solidFill>
                  <a:srgbClr val="333333"/>
                </a:solidFill>
                <a:latin typeface="Arial" panose="020B0604020202020204" pitchFamily="34" charset="0"/>
                <a:ea typeface="MS PGothic" pitchFamily="34" charset="-128"/>
                <a:cs typeface="Arial" panose="020B0604020202020204" pitchFamily="34" charset="0"/>
              </a:rPr>
              <a:t>березня</a:t>
            </a:r>
            <a:r>
              <a:rPr lang="ru-RU" sz="1317" dirty="0">
                <a:solidFill>
                  <a:srgbClr val="333333"/>
                </a:solidFill>
                <a:latin typeface="Arial" panose="020B0604020202020204" pitchFamily="34" charset="0"/>
                <a:ea typeface="MS PGothic" pitchFamily="34" charset="-128"/>
                <a:cs typeface="Arial" panose="020B0604020202020204" pitchFamily="34" charset="0"/>
              </a:rPr>
              <a:t> до 8 </a:t>
            </a:r>
            <a:r>
              <a:rPr lang="ru-RU" sz="1317" dirty="0" err="1">
                <a:solidFill>
                  <a:srgbClr val="333333"/>
                </a:solidFill>
                <a:latin typeface="Arial" panose="020B0604020202020204" pitchFamily="34" charset="0"/>
                <a:ea typeface="MS PGothic" pitchFamily="34" charset="-128"/>
                <a:cs typeface="Arial" panose="020B0604020202020204" pitchFamily="34" charset="0"/>
              </a:rPr>
              <a:t>квітня</a:t>
            </a:r>
            <a:r>
              <a:rPr lang="ru-RU" sz="1317" dirty="0">
                <a:solidFill>
                  <a:srgbClr val="333333"/>
                </a:solidFill>
                <a:latin typeface="Arial" panose="020B0604020202020204" pitchFamily="34" charset="0"/>
                <a:ea typeface="MS PGothic" pitchFamily="34" charset="-128"/>
                <a:cs typeface="Arial" panose="020B0604020202020204" pitchFamily="34" charset="0"/>
              </a:rPr>
              <a:t> 2017 року в рамках 5-го раунду </a:t>
            </a:r>
            <a:r>
              <a:rPr lang="ru-RU" sz="1317" dirty="0" err="1">
                <a:solidFill>
                  <a:srgbClr val="333333"/>
                </a:solidFill>
                <a:latin typeface="Arial" panose="020B0604020202020204" pitchFamily="34" charset="0"/>
                <a:ea typeface="MS PGothic" pitchFamily="34" charset="-128"/>
                <a:cs typeface="Arial" panose="020B0604020202020204" pitchFamily="34" charset="0"/>
              </a:rPr>
              <a:t>взаємної</a:t>
            </a:r>
            <a:r>
              <a:rPr lang="ru-RU" sz="1317" dirty="0">
                <a:solidFill>
                  <a:srgbClr val="333333"/>
                </a:solidFill>
                <a:latin typeface="Arial" panose="020B0604020202020204" pitchFamily="34" charset="0"/>
                <a:ea typeface="MS PGothic" pitchFamily="34" charset="-128"/>
                <a:cs typeface="Arial" panose="020B0604020202020204" pitchFamily="34" charset="0"/>
              </a:rPr>
              <a:t> </a:t>
            </a:r>
            <a:r>
              <a:rPr lang="ru-RU" sz="1317" dirty="0" err="1">
                <a:solidFill>
                  <a:srgbClr val="333333"/>
                </a:solidFill>
                <a:latin typeface="Arial" panose="020B0604020202020204" pitchFamily="34" charset="0"/>
                <a:ea typeface="MS PGothic" pitchFamily="34" charset="-128"/>
                <a:cs typeface="Arial" panose="020B0604020202020204" pitchFamily="34" charset="0"/>
              </a:rPr>
              <a:t>оцінки</a:t>
            </a:r>
            <a:r>
              <a:rPr lang="ru-RU" sz="1317" dirty="0">
                <a:solidFill>
                  <a:srgbClr val="333333"/>
                </a:solidFill>
                <a:latin typeface="Arial" panose="020B0604020202020204" pitchFamily="34" charset="0"/>
                <a:ea typeface="MS PGothic" pitchFamily="34" charset="-128"/>
                <a:cs typeface="Arial" panose="020B0604020202020204" pitchFamily="34" charset="0"/>
              </a:rPr>
              <a:t> в </a:t>
            </a:r>
            <a:r>
              <a:rPr lang="ru-RU" sz="1317" dirty="0" err="1">
                <a:solidFill>
                  <a:srgbClr val="333333"/>
                </a:solidFill>
                <a:latin typeface="Arial" panose="020B0604020202020204" pitchFamily="34" charset="0"/>
                <a:ea typeface="MS PGothic" pitchFamily="34" charset="-128"/>
                <a:cs typeface="Arial" panose="020B0604020202020204" pitchFamily="34" charset="0"/>
              </a:rPr>
              <a:t>Україні</a:t>
            </a:r>
            <a:r>
              <a:rPr lang="ru-RU" sz="1317" dirty="0">
                <a:solidFill>
                  <a:srgbClr val="333333"/>
                </a:solidFill>
                <a:latin typeface="Arial" panose="020B0604020202020204" pitchFamily="34" charset="0"/>
                <a:ea typeface="MS PGothic" pitchFamily="34" charset="-128"/>
                <a:cs typeface="Arial" panose="020B0604020202020204" pitchFamily="34" charset="0"/>
              </a:rPr>
              <a:t> </a:t>
            </a:r>
            <a:r>
              <a:rPr lang="ru-RU" sz="1317" dirty="0" err="1">
                <a:solidFill>
                  <a:srgbClr val="333333"/>
                </a:solidFill>
                <a:latin typeface="Arial" panose="020B0604020202020204" pitchFamily="34" charset="0"/>
                <a:ea typeface="MS PGothic" pitchFamily="34" charset="-128"/>
                <a:cs typeface="Arial" panose="020B0604020202020204" pitchFamily="34" charset="0"/>
              </a:rPr>
              <a:t>перебувала</a:t>
            </a:r>
            <a:r>
              <a:rPr lang="ru-RU" sz="1317" dirty="0">
                <a:solidFill>
                  <a:srgbClr val="333333"/>
                </a:solidFill>
                <a:latin typeface="Arial" panose="020B0604020202020204" pitchFamily="34" charset="0"/>
                <a:ea typeface="MS PGothic" pitchFamily="34" charset="-128"/>
                <a:cs typeface="Arial" panose="020B0604020202020204" pitchFamily="34" charset="0"/>
              </a:rPr>
              <a:t> </a:t>
            </a:r>
            <a:r>
              <a:rPr lang="ru-RU" sz="1317" dirty="0" err="1">
                <a:solidFill>
                  <a:srgbClr val="333333"/>
                </a:solidFill>
                <a:latin typeface="Arial" panose="020B0604020202020204" pitchFamily="34" charset="0"/>
                <a:ea typeface="MS PGothic" pitchFamily="34" charset="-128"/>
                <a:cs typeface="Arial" panose="020B0604020202020204" pitchFamily="34" charset="0"/>
              </a:rPr>
              <a:t>оціночна</a:t>
            </a:r>
            <a:r>
              <a:rPr lang="ru-RU" sz="1317" dirty="0">
                <a:solidFill>
                  <a:srgbClr val="333333"/>
                </a:solidFill>
                <a:latin typeface="Arial" panose="020B0604020202020204" pitchFamily="34" charset="0"/>
                <a:ea typeface="MS PGothic" pitchFamily="34" charset="-128"/>
                <a:cs typeface="Arial" panose="020B0604020202020204" pitchFamily="34" charset="0"/>
              </a:rPr>
              <a:t> </a:t>
            </a:r>
            <a:r>
              <a:rPr lang="ru-RU" sz="1317" dirty="0" err="1">
                <a:solidFill>
                  <a:srgbClr val="333333"/>
                </a:solidFill>
                <a:latin typeface="Arial" panose="020B0604020202020204" pitchFamily="34" charset="0"/>
                <a:ea typeface="MS PGothic" pitchFamily="34" charset="-128"/>
                <a:cs typeface="Arial" panose="020B0604020202020204" pitchFamily="34" charset="0"/>
              </a:rPr>
              <a:t>Місія</a:t>
            </a:r>
            <a:r>
              <a:rPr lang="ru-RU" sz="1317" dirty="0">
                <a:solidFill>
                  <a:srgbClr val="333333"/>
                </a:solidFill>
                <a:latin typeface="Arial" panose="020B0604020202020204" pitchFamily="34" charset="0"/>
                <a:ea typeface="MS PGothic" pitchFamily="34" charset="-128"/>
                <a:cs typeface="Arial" panose="020B0604020202020204" pitchFamily="34" charset="0"/>
              </a:rPr>
              <a:t> </a:t>
            </a:r>
            <a:r>
              <a:rPr lang="ru-RU" sz="1317" dirty="0" err="1">
                <a:solidFill>
                  <a:srgbClr val="333333"/>
                </a:solidFill>
                <a:latin typeface="Arial" panose="020B0604020202020204" pitchFamily="34" charset="0"/>
                <a:ea typeface="MS PGothic" pitchFamily="34" charset="-128"/>
                <a:cs typeface="Arial" panose="020B0604020202020204" pitchFamily="34" charset="0"/>
              </a:rPr>
              <a:t>експертів</a:t>
            </a:r>
            <a:r>
              <a:rPr lang="ru-RU" sz="1317" dirty="0">
                <a:solidFill>
                  <a:srgbClr val="333333"/>
                </a:solidFill>
                <a:latin typeface="Arial" panose="020B0604020202020204" pitchFamily="34" charset="0"/>
                <a:ea typeface="MS PGothic" pitchFamily="34" charset="-128"/>
                <a:cs typeface="Arial" panose="020B0604020202020204" pitchFamily="34" charset="0"/>
              </a:rPr>
              <a:t> </a:t>
            </a:r>
            <a:r>
              <a:rPr lang="en-US" sz="1317" dirty="0">
                <a:solidFill>
                  <a:srgbClr val="333333"/>
                </a:solidFill>
                <a:latin typeface="Arial" panose="020B0604020202020204" pitchFamily="34" charset="0"/>
                <a:ea typeface="MS PGothic" pitchFamily="34" charset="-128"/>
                <a:cs typeface="Arial" panose="020B0604020202020204" pitchFamily="34" charset="0"/>
              </a:rPr>
              <a:t>MONEYVAL.</a:t>
            </a:r>
            <a:r>
              <a:rPr lang="ru-RU" sz="1317" dirty="0">
                <a:solidFill>
                  <a:srgbClr val="333333"/>
                </a:solidFill>
                <a:latin typeface="Arial" panose="020B0604020202020204" pitchFamily="34" charset="0"/>
                <a:ea typeface="MS PGothic" pitchFamily="34" charset="-128"/>
                <a:cs typeface="Arial" panose="020B0604020202020204" pitchFamily="34" charset="0"/>
              </a:rPr>
              <a:t> </a:t>
            </a:r>
            <a:endParaRPr lang="uk-UA" sz="1317" dirty="0">
              <a:solidFill>
                <a:srgbClr val="333333"/>
              </a:solidFill>
              <a:latin typeface="Arial" panose="020B0604020202020204" pitchFamily="34" charset="0"/>
              <a:ea typeface="MS PGothic" pitchFamily="34" charset="-128"/>
              <a:cs typeface="Arial" panose="020B0604020202020204" pitchFamily="34" charset="0"/>
            </a:endParaRPr>
          </a:p>
        </p:txBody>
      </p:sp>
      <p:sp>
        <p:nvSpPr>
          <p:cNvPr id="9" name="Прямокутник 8"/>
          <p:cNvSpPr/>
          <p:nvPr/>
        </p:nvSpPr>
        <p:spPr>
          <a:xfrm>
            <a:off x="1778028" y="5487602"/>
            <a:ext cx="7047289" cy="928588"/>
          </a:xfrm>
          <a:prstGeom prst="rect">
            <a:avLst/>
          </a:prstGeom>
        </p:spPr>
        <p:txBody>
          <a:bodyPr wrap="square">
            <a:spAutoFit/>
          </a:bodyPr>
          <a:lstStyle/>
          <a:p>
            <a:pPr algn="just" defTabSz="860176" eaLnBrk="0" fontAlgn="base" hangingPunct="0">
              <a:spcBef>
                <a:spcPct val="0"/>
              </a:spcBef>
              <a:spcAft>
                <a:spcPct val="0"/>
              </a:spcAft>
            </a:pPr>
            <a:r>
              <a:rPr lang="ru-RU" sz="1317" b="1" dirty="0" err="1">
                <a:solidFill>
                  <a:srgbClr val="333333"/>
                </a:solidFill>
                <a:latin typeface="Arial" panose="020B0604020202020204" pitchFamily="34" charset="0"/>
                <a:ea typeface="MS PGothic" pitchFamily="34" charset="-128"/>
                <a:cs typeface="Arial" panose="020B0604020202020204" pitchFamily="34" charset="0"/>
              </a:rPr>
              <a:t>Звіт</a:t>
            </a:r>
            <a:r>
              <a:rPr lang="ru-RU" sz="1317" b="1" dirty="0">
                <a:solidFill>
                  <a:srgbClr val="333333"/>
                </a:solidFill>
                <a:latin typeface="Arial" panose="020B0604020202020204" pitchFamily="34" charset="0"/>
                <a:ea typeface="MS PGothic" pitchFamily="34" charset="-128"/>
                <a:cs typeface="Arial" panose="020B0604020202020204" pitchFamily="34" charset="0"/>
              </a:rPr>
              <a:t> за результатами </a:t>
            </a:r>
            <a:r>
              <a:rPr lang="ru-RU" sz="1317" b="1" dirty="0" err="1">
                <a:solidFill>
                  <a:srgbClr val="333333"/>
                </a:solidFill>
                <a:latin typeface="Arial" panose="020B0604020202020204" pitchFamily="34" charset="0"/>
                <a:ea typeface="MS PGothic" pitchFamily="34" charset="-128"/>
                <a:cs typeface="Arial" panose="020B0604020202020204" pitchFamily="34" charset="0"/>
              </a:rPr>
              <a:t>п’ятого</a:t>
            </a:r>
            <a:r>
              <a:rPr lang="ru-RU" sz="1317" b="1" dirty="0">
                <a:solidFill>
                  <a:srgbClr val="333333"/>
                </a:solidFill>
                <a:latin typeface="Arial" panose="020B0604020202020204" pitchFamily="34" charset="0"/>
                <a:ea typeface="MS PGothic" pitchFamily="34" charset="-128"/>
                <a:cs typeface="Arial" panose="020B0604020202020204" pitchFamily="34" charset="0"/>
              </a:rPr>
              <a:t> раунду </a:t>
            </a:r>
            <a:r>
              <a:rPr lang="ru-RU" sz="1317" b="1" dirty="0" err="1">
                <a:solidFill>
                  <a:srgbClr val="333333"/>
                </a:solidFill>
                <a:latin typeface="Arial" panose="020B0604020202020204" pitchFamily="34" charset="0"/>
                <a:ea typeface="MS PGothic" pitchFamily="34" charset="-128"/>
                <a:cs typeface="Arial" panose="020B0604020202020204" pitchFamily="34" charset="0"/>
              </a:rPr>
              <a:t>оцінки</a:t>
            </a:r>
            <a:r>
              <a:rPr lang="ru-RU" sz="1317" b="1" dirty="0">
                <a:solidFill>
                  <a:srgbClr val="333333"/>
                </a:solidFill>
                <a:latin typeface="Arial" panose="020B0604020202020204" pitchFamily="34" charset="0"/>
                <a:ea typeface="MS PGothic" pitchFamily="34" charset="-128"/>
                <a:cs typeface="Arial" panose="020B0604020202020204" pitchFamily="34" charset="0"/>
              </a:rPr>
              <a:t> </a:t>
            </a:r>
            <a:r>
              <a:rPr lang="ru-RU" sz="1317" b="1" dirty="0" err="1">
                <a:solidFill>
                  <a:srgbClr val="333333"/>
                </a:solidFill>
                <a:latin typeface="Arial" panose="020B0604020202020204" pitchFamily="34" charset="0"/>
                <a:ea typeface="MS PGothic" pitchFamily="34" charset="-128"/>
                <a:cs typeface="Arial" panose="020B0604020202020204" pitchFamily="34" charset="0"/>
              </a:rPr>
              <a:t>України</a:t>
            </a:r>
            <a:r>
              <a:rPr lang="ru-RU" sz="1400" b="1" dirty="0" smtClean="0"/>
              <a:t> </a:t>
            </a:r>
            <a:r>
              <a:rPr lang="ru-RU" sz="1317" dirty="0" err="1">
                <a:solidFill>
                  <a:srgbClr val="333333"/>
                </a:solidFill>
                <a:latin typeface="Arial" panose="020B0604020202020204" pitchFamily="34" charset="0"/>
                <a:ea typeface="MS PGothic" pitchFamily="34" charset="-128"/>
                <a:cs typeface="Arial" panose="020B0604020202020204" pitchFamily="34" charset="0"/>
              </a:rPr>
              <a:t>оприлюднено</a:t>
            </a:r>
            <a:r>
              <a:rPr lang="ru-RU" sz="1317" dirty="0">
                <a:solidFill>
                  <a:srgbClr val="333333"/>
                </a:solidFill>
                <a:latin typeface="Arial" panose="020B0604020202020204" pitchFamily="34" charset="0"/>
                <a:ea typeface="MS PGothic" pitchFamily="34" charset="-128"/>
                <a:cs typeface="Arial" panose="020B0604020202020204" pitchFamily="34" charset="0"/>
              </a:rPr>
              <a:t> </a:t>
            </a:r>
            <a:r>
              <a:rPr lang="uk-UA" sz="1317" dirty="0">
                <a:solidFill>
                  <a:srgbClr val="333333"/>
                </a:solidFill>
                <a:latin typeface="Arial" panose="020B0604020202020204" pitchFamily="34" charset="0"/>
                <a:ea typeface="MS PGothic" pitchFamily="34" charset="-128"/>
                <a:cs typeface="Arial" panose="020B0604020202020204" pitchFamily="34" charset="0"/>
              </a:rPr>
              <a:t>30 січня </a:t>
            </a:r>
            <a:r>
              <a:rPr lang="uk-UA" sz="1317" dirty="0">
                <a:solidFill>
                  <a:srgbClr val="333333"/>
                </a:solidFill>
                <a:latin typeface="Arial" panose="020B0604020202020204" pitchFamily="34" charset="0"/>
                <a:ea typeface="MS PGothic" pitchFamily="34" charset="-128"/>
                <a:cs typeface="Arial" panose="020B0604020202020204" pitchFamily="34" charset="0"/>
              </a:rPr>
              <a:t>2018 року і доступний за посиланнями:</a:t>
            </a:r>
          </a:p>
          <a:p>
            <a:pPr algn="just" defTabSz="860176" eaLnBrk="0" fontAlgn="base" hangingPunct="0">
              <a:spcBef>
                <a:spcPct val="0"/>
              </a:spcBef>
              <a:spcAft>
                <a:spcPct val="0"/>
              </a:spcAft>
            </a:pPr>
            <a:r>
              <a:rPr lang="en-US" sz="1317" dirty="0">
                <a:solidFill>
                  <a:srgbClr val="333333"/>
                </a:solidFill>
                <a:latin typeface="Arial" panose="020B0604020202020204" pitchFamily="34" charset="0"/>
                <a:ea typeface="MS PGothic" pitchFamily="34" charset="-128"/>
                <a:cs typeface="Arial" panose="020B0604020202020204" pitchFamily="34" charset="0"/>
                <a:hlinkClick r:id="rId5"/>
              </a:rPr>
              <a:t>https://</a:t>
            </a:r>
            <a:r>
              <a:rPr lang="en-US" sz="1317" dirty="0" smtClean="0">
                <a:solidFill>
                  <a:srgbClr val="333333"/>
                </a:solidFill>
                <a:latin typeface="Arial" panose="020B0604020202020204" pitchFamily="34" charset="0"/>
                <a:ea typeface="MS PGothic" pitchFamily="34" charset="-128"/>
                <a:cs typeface="Arial" panose="020B0604020202020204" pitchFamily="34" charset="0"/>
                <a:hlinkClick r:id="rId5"/>
              </a:rPr>
              <a:t>rm.coe.int/fifth-round-mutual-evaluation-report-on-ukraine/1680782396</a:t>
            </a:r>
            <a:r>
              <a:rPr lang="uk-UA" sz="1317" dirty="0" smtClean="0">
                <a:solidFill>
                  <a:srgbClr val="333333"/>
                </a:solidFill>
                <a:latin typeface="Arial" panose="020B0604020202020204" pitchFamily="34" charset="0"/>
                <a:ea typeface="MS PGothic" pitchFamily="34" charset="-128"/>
                <a:cs typeface="Arial" panose="020B0604020202020204" pitchFamily="34" charset="0"/>
              </a:rPr>
              <a:t> (</a:t>
            </a:r>
            <a:r>
              <a:rPr lang="uk-UA" sz="1317" dirty="0" err="1" smtClean="0">
                <a:solidFill>
                  <a:srgbClr val="333333"/>
                </a:solidFill>
                <a:latin typeface="Arial" panose="020B0604020202020204" pitchFamily="34" charset="0"/>
                <a:ea typeface="MS PGothic" pitchFamily="34" charset="-128"/>
                <a:cs typeface="Arial" panose="020B0604020202020204" pitchFamily="34" charset="0"/>
              </a:rPr>
              <a:t>англ</a:t>
            </a:r>
            <a:r>
              <a:rPr lang="uk-UA" sz="1317" dirty="0" smtClean="0">
                <a:solidFill>
                  <a:srgbClr val="333333"/>
                </a:solidFill>
                <a:latin typeface="Arial" panose="020B0604020202020204" pitchFamily="34" charset="0"/>
                <a:ea typeface="MS PGothic" pitchFamily="34" charset="-128"/>
                <a:cs typeface="Arial" panose="020B0604020202020204" pitchFamily="34" charset="0"/>
              </a:rPr>
              <a:t>. версія)</a:t>
            </a:r>
          </a:p>
          <a:p>
            <a:pPr algn="just" defTabSz="860176" eaLnBrk="0" fontAlgn="base" hangingPunct="0">
              <a:spcBef>
                <a:spcPct val="0"/>
              </a:spcBef>
              <a:spcAft>
                <a:spcPct val="0"/>
              </a:spcAft>
            </a:pPr>
            <a:r>
              <a:rPr lang="en-US" sz="1317" dirty="0">
                <a:solidFill>
                  <a:srgbClr val="333333"/>
                </a:solidFill>
                <a:latin typeface="Arial" panose="020B0604020202020204" pitchFamily="34" charset="0"/>
                <a:ea typeface="MS PGothic" pitchFamily="34" charset="-128"/>
                <a:cs typeface="Arial" panose="020B0604020202020204" pitchFamily="34" charset="0"/>
                <a:hlinkClick r:id="rId6"/>
              </a:rPr>
              <a:t>http://</a:t>
            </a:r>
            <a:r>
              <a:rPr lang="en-US" sz="1317" dirty="0" smtClean="0">
                <a:solidFill>
                  <a:srgbClr val="333333"/>
                </a:solidFill>
                <a:latin typeface="Arial" panose="020B0604020202020204" pitchFamily="34" charset="0"/>
                <a:ea typeface="MS PGothic" pitchFamily="34" charset="-128"/>
                <a:cs typeface="Arial" panose="020B0604020202020204" pitchFamily="34" charset="0"/>
                <a:hlinkClick r:id="rId6"/>
              </a:rPr>
              <a:t>www.sdfm.gov.ua/articles.php?cat_id=575&amp;lang=uk</a:t>
            </a:r>
            <a:r>
              <a:rPr lang="uk-UA" sz="1317" dirty="0" smtClean="0">
                <a:solidFill>
                  <a:srgbClr val="333333"/>
                </a:solidFill>
                <a:latin typeface="Arial" panose="020B0604020202020204" pitchFamily="34" charset="0"/>
                <a:ea typeface="MS PGothic" pitchFamily="34" charset="-128"/>
                <a:cs typeface="Arial" panose="020B0604020202020204" pitchFamily="34" charset="0"/>
              </a:rPr>
              <a:t> (</a:t>
            </a:r>
            <a:r>
              <a:rPr lang="uk-UA" sz="1317" dirty="0" err="1" smtClean="0">
                <a:solidFill>
                  <a:srgbClr val="333333"/>
                </a:solidFill>
                <a:latin typeface="Arial" panose="020B0604020202020204" pitchFamily="34" charset="0"/>
                <a:ea typeface="MS PGothic" pitchFamily="34" charset="-128"/>
                <a:cs typeface="Arial" panose="020B0604020202020204" pitchFamily="34" charset="0"/>
              </a:rPr>
              <a:t>укр</a:t>
            </a:r>
            <a:r>
              <a:rPr lang="uk-UA" sz="1317" dirty="0" smtClean="0">
                <a:solidFill>
                  <a:srgbClr val="333333"/>
                </a:solidFill>
                <a:latin typeface="Arial" panose="020B0604020202020204" pitchFamily="34" charset="0"/>
                <a:ea typeface="MS PGothic" pitchFamily="34" charset="-128"/>
                <a:cs typeface="Arial" panose="020B0604020202020204" pitchFamily="34" charset="0"/>
              </a:rPr>
              <a:t>. </a:t>
            </a:r>
            <a:r>
              <a:rPr lang="uk-UA" sz="1317" dirty="0">
                <a:solidFill>
                  <a:srgbClr val="333333"/>
                </a:solidFill>
                <a:latin typeface="Arial" panose="020B0604020202020204" pitchFamily="34" charset="0"/>
                <a:ea typeface="MS PGothic" pitchFamily="34" charset="-128"/>
                <a:cs typeface="Arial" panose="020B0604020202020204" pitchFamily="34" charset="0"/>
              </a:rPr>
              <a:t>версія</a:t>
            </a:r>
            <a:r>
              <a:rPr lang="uk-UA" sz="1317" dirty="0" smtClean="0">
                <a:solidFill>
                  <a:srgbClr val="333333"/>
                </a:solidFill>
                <a:latin typeface="Arial" panose="020B0604020202020204" pitchFamily="34" charset="0"/>
                <a:ea typeface="MS PGothic" pitchFamily="34" charset="-128"/>
                <a:cs typeface="Arial" panose="020B0604020202020204" pitchFamily="34" charset="0"/>
              </a:rPr>
              <a:t>)</a:t>
            </a:r>
            <a:endParaRPr lang="uk-UA" sz="1317" dirty="0">
              <a:solidFill>
                <a:srgbClr val="333333"/>
              </a:solidFill>
              <a:latin typeface="Arial" panose="020B0604020202020204" pitchFamily="34" charset="0"/>
              <a:ea typeface="MS PGothic" pitchFamily="34" charset="-128"/>
              <a:cs typeface="Arial" panose="020B0604020202020204" pitchFamily="34" charset="0"/>
            </a:endParaRPr>
          </a:p>
        </p:txBody>
      </p:sp>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6" y="1340767"/>
            <a:ext cx="1622131" cy="680894"/>
          </a:xfrm>
          <a:prstGeom prst="rect">
            <a:avLst/>
          </a:prstGeom>
        </p:spPr>
      </p:pic>
    </p:spTree>
    <p:extLst>
      <p:ext uri="{BB962C8B-B14F-4D97-AF65-F5344CB8AC3E}">
        <p14:creationId xmlns:p14="http://schemas.microsoft.com/office/powerpoint/2010/main" val="3180685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1056" y="221031"/>
            <a:ext cx="7603627" cy="589121"/>
          </a:xfrm>
        </p:spPr>
        <p:txBody>
          <a:bodyPr/>
          <a:lstStyle/>
          <a:p>
            <a:r>
              <a:rPr lang="uk-UA" sz="1579" cap="all" dirty="0">
                <a:cs typeface="Arial" panose="020B0604020202020204" pitchFamily="34" charset="0"/>
              </a:rPr>
              <a:t>ОСНОВНІ Національні ризики України, </a:t>
            </a:r>
            <a:r>
              <a:rPr lang="en-US" sz="1579" cap="all" dirty="0">
                <a:cs typeface="Arial" panose="020B0604020202020204" pitchFamily="34" charset="0"/>
              </a:rPr>
              <a:t/>
            </a:r>
            <a:br>
              <a:rPr lang="en-US" sz="1579" cap="all" dirty="0">
                <a:cs typeface="Arial" panose="020B0604020202020204" pitchFamily="34" charset="0"/>
              </a:rPr>
            </a:br>
            <a:r>
              <a:rPr lang="uk-UA" sz="1579" cap="all" dirty="0">
                <a:cs typeface="Arial" panose="020B0604020202020204" pitchFamily="34" charset="0"/>
              </a:rPr>
              <a:t>зафіксовані експертами </a:t>
            </a:r>
            <a:r>
              <a:rPr lang="en-US" sz="1579" cap="all" dirty="0">
                <a:cs typeface="Arial" panose="020B0604020202020204" pitchFamily="34" charset="0"/>
              </a:rPr>
              <a:t>MONEYVAL</a:t>
            </a:r>
            <a:r>
              <a:rPr lang="uk-UA" sz="2369" i="1" dirty="0">
                <a:solidFill>
                  <a:srgbClr val="9BBB59">
                    <a:lumMod val="50000"/>
                  </a:srgbClr>
                </a:solidFill>
              </a:rPr>
              <a:t> </a:t>
            </a:r>
            <a:endParaRPr lang="ru-RU" sz="2369" dirty="0"/>
          </a:p>
        </p:txBody>
      </p:sp>
      <p:sp>
        <p:nvSpPr>
          <p:cNvPr id="4" name="Місце для номера слайда 3"/>
          <p:cNvSpPr>
            <a:spLocks noGrp="1"/>
          </p:cNvSpPr>
          <p:nvPr>
            <p:ph type="sldNum" sz="quarter" idx="10"/>
          </p:nvPr>
        </p:nvSpPr>
        <p:spPr>
          <a:xfrm>
            <a:off x="8197026" y="6077362"/>
            <a:ext cx="599464" cy="451002"/>
          </a:xfrm>
        </p:spPr>
        <p:txBody>
          <a:bodyPr/>
          <a:lstStyle/>
          <a:p>
            <a:pPr>
              <a:defRPr/>
            </a:pPr>
            <a:fld id="{CC96D23F-4230-4315-AA9F-B31F5338F8EB}" type="slidenum">
              <a:rPr lang="uk-UA" smtClean="0"/>
              <a:pPr>
                <a:defRPr/>
              </a:pPr>
              <a:t>3</a:t>
            </a:fld>
            <a:endParaRPr lang="uk-UA" dirty="0"/>
          </a:p>
        </p:txBody>
      </p:sp>
      <p:sp>
        <p:nvSpPr>
          <p:cNvPr id="3" name="Прямокутник 2"/>
          <p:cNvSpPr/>
          <p:nvPr/>
        </p:nvSpPr>
        <p:spPr>
          <a:xfrm>
            <a:off x="335104" y="1354156"/>
            <a:ext cx="4177042" cy="700192"/>
          </a:xfrm>
          <a:prstGeom prst="rect">
            <a:avLst/>
          </a:prstGeom>
        </p:spPr>
        <p:txBody>
          <a:bodyPr wrap="square">
            <a:spAutoFit/>
          </a:bodyPr>
          <a:lstStyle/>
          <a:p>
            <a:pPr algn="ctr" defTabSz="900494"/>
            <a:r>
              <a:rPr lang="ru-RU" sz="1975" b="1" cap="all" dirty="0" err="1">
                <a:solidFill>
                  <a:srgbClr val="C00000"/>
                </a:solidFill>
                <a:latin typeface="Cambria" panose="02040503050406030204" pitchFamily="18" charset="0"/>
                <a:ea typeface="MS PGothic" pitchFamily="34" charset="-128"/>
              </a:rPr>
              <a:t>основні</a:t>
            </a:r>
            <a:r>
              <a:rPr lang="ru-RU" sz="1975" b="1" cap="all" dirty="0">
                <a:solidFill>
                  <a:srgbClr val="C00000"/>
                </a:solidFill>
                <a:latin typeface="Cambria" panose="02040503050406030204" pitchFamily="18" charset="0"/>
                <a:ea typeface="MS PGothic" pitchFamily="34" charset="-128"/>
              </a:rPr>
              <a:t> </a:t>
            </a:r>
            <a:r>
              <a:rPr lang="ru-RU" sz="1975" b="1" cap="all" dirty="0" err="1">
                <a:solidFill>
                  <a:srgbClr val="C00000"/>
                </a:solidFill>
                <a:latin typeface="Cambria" panose="02040503050406030204" pitchFamily="18" charset="0"/>
                <a:ea typeface="MS PGothic" pitchFamily="34" charset="-128"/>
              </a:rPr>
              <a:t>національні</a:t>
            </a:r>
            <a:r>
              <a:rPr lang="ru-RU" sz="1975" b="1" cap="all" dirty="0">
                <a:solidFill>
                  <a:srgbClr val="C00000"/>
                </a:solidFill>
                <a:latin typeface="Cambria" panose="02040503050406030204" pitchFamily="18" charset="0"/>
                <a:ea typeface="MS PGothic" pitchFamily="34" charset="-128"/>
              </a:rPr>
              <a:t> </a:t>
            </a:r>
            <a:r>
              <a:rPr lang="ru-RU" sz="1975" b="1" cap="all" dirty="0" err="1">
                <a:solidFill>
                  <a:srgbClr val="C00000"/>
                </a:solidFill>
                <a:latin typeface="Cambria" panose="02040503050406030204" pitchFamily="18" charset="0"/>
                <a:ea typeface="MS PGothic" pitchFamily="34" charset="-128"/>
              </a:rPr>
              <a:t>ризики</a:t>
            </a:r>
            <a:r>
              <a:rPr lang="ru-RU" sz="1382" b="1" cap="all" dirty="0">
                <a:solidFill>
                  <a:prstClr val="black"/>
                </a:solidFill>
                <a:latin typeface="Cambria" panose="02040503050406030204" pitchFamily="18" charset="0"/>
                <a:ea typeface="MS PGothic" pitchFamily="34" charset="-128"/>
              </a:rPr>
              <a:t>:</a:t>
            </a:r>
            <a:r>
              <a:rPr lang="ru-RU" sz="1382" b="1" cap="all" dirty="0">
                <a:solidFill>
                  <a:prstClr val="black"/>
                </a:solidFill>
                <a:latin typeface="Cambria-Bold"/>
                <a:ea typeface="MS PGothic" pitchFamily="34" charset="-128"/>
              </a:rPr>
              <a:t> </a:t>
            </a:r>
            <a:endParaRPr lang="uk-UA" sz="1382" b="1" dirty="0">
              <a:solidFill>
                <a:prstClr val="black"/>
              </a:solidFill>
              <a:latin typeface="Cambria-Bold"/>
              <a:ea typeface="MS PGothic" pitchFamily="34" charset="-128"/>
            </a:endParaRPr>
          </a:p>
        </p:txBody>
      </p:sp>
      <p:sp>
        <p:nvSpPr>
          <p:cNvPr id="9" name="Прямокутник 8"/>
          <p:cNvSpPr/>
          <p:nvPr/>
        </p:nvSpPr>
        <p:spPr bwMode="auto">
          <a:xfrm>
            <a:off x="203071" y="800960"/>
            <a:ext cx="781868" cy="497553"/>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61" tIns="45130" rIns="90261" bIns="45130" numCol="1" rtlCol="0" anchor="t" anchorCtr="0" compatLnSpc="1">
            <a:prstTxWarp prst="textNoShape">
              <a:avLst/>
            </a:prstTxWarp>
          </a:bodyPr>
          <a:lstStyle/>
          <a:p>
            <a:pPr defTabSz="860176" eaLnBrk="0" fontAlgn="base" hangingPunct="0">
              <a:spcBef>
                <a:spcPct val="0"/>
              </a:spcBef>
              <a:spcAft>
                <a:spcPct val="0"/>
              </a:spcAft>
            </a:pPr>
            <a:endParaRPr lang="uk-UA" sz="987" u="sng">
              <a:solidFill>
                <a:prstClr val="black"/>
              </a:solidFill>
              <a:latin typeface="Arial" pitchFamily="34" charset="0"/>
              <a:ea typeface="MS PGothic" pitchFamily="34" charset="-128"/>
            </a:endParaRPr>
          </a:p>
        </p:txBody>
      </p:sp>
      <p:pic>
        <p:nvPicPr>
          <p:cNvPr id="11" name="Рисунок 10"/>
          <p:cNvPicPr>
            <a:picLocks noChangeAspect="1"/>
          </p:cNvPicPr>
          <p:nvPr/>
        </p:nvPicPr>
        <p:blipFill>
          <a:blip r:embed="rId3"/>
          <a:stretch>
            <a:fillRect/>
          </a:stretch>
        </p:blipFill>
        <p:spPr>
          <a:xfrm>
            <a:off x="96954" y="800961"/>
            <a:ext cx="968417" cy="366682"/>
          </a:xfrm>
          <a:prstGeom prst="rect">
            <a:avLst/>
          </a:prstGeom>
        </p:spPr>
      </p:pic>
      <p:sp>
        <p:nvSpPr>
          <p:cNvPr id="23" name="Прямокутник 22"/>
          <p:cNvSpPr/>
          <p:nvPr/>
        </p:nvSpPr>
        <p:spPr>
          <a:xfrm>
            <a:off x="644298" y="2009303"/>
            <a:ext cx="1687554" cy="335348"/>
          </a:xfrm>
          <a:prstGeom prst="rect">
            <a:avLst/>
          </a:prstGeom>
        </p:spPr>
        <p:txBody>
          <a:bodyPr wrap="square">
            <a:spAutoFit/>
          </a:bodyPr>
          <a:lstStyle/>
          <a:p>
            <a:pPr defTabSz="900494" fontAlgn="base"/>
            <a:r>
              <a:rPr lang="uk-UA" sz="1579" b="1"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Корупція </a:t>
            </a:r>
            <a:endParaRPr lang="uk-UA" sz="1579" u="sng"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endParaRPr>
          </a:p>
        </p:txBody>
      </p:sp>
      <p:sp>
        <p:nvSpPr>
          <p:cNvPr id="10" name="Прямокутник 9"/>
          <p:cNvSpPr/>
          <p:nvPr/>
        </p:nvSpPr>
        <p:spPr>
          <a:xfrm>
            <a:off x="592663" y="5709555"/>
            <a:ext cx="2711417" cy="335348"/>
          </a:xfrm>
          <a:prstGeom prst="rect">
            <a:avLst/>
          </a:prstGeom>
        </p:spPr>
        <p:txBody>
          <a:bodyPr wrap="square">
            <a:spAutoFit/>
          </a:bodyPr>
          <a:lstStyle/>
          <a:p>
            <a:pPr defTabSz="900494"/>
            <a:r>
              <a:rPr lang="uk-UA" sz="1579" b="1"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Тіньова економіка</a:t>
            </a:r>
          </a:p>
        </p:txBody>
      </p:sp>
      <p:sp>
        <p:nvSpPr>
          <p:cNvPr id="12" name="Прямокутник 11"/>
          <p:cNvSpPr/>
          <p:nvPr/>
        </p:nvSpPr>
        <p:spPr>
          <a:xfrm>
            <a:off x="649001" y="2309350"/>
            <a:ext cx="4016580" cy="973408"/>
          </a:xfrm>
          <a:prstGeom prst="rect">
            <a:avLst/>
          </a:prstGeom>
        </p:spPr>
        <p:txBody>
          <a:bodyPr wrap="square">
            <a:spAutoFit/>
          </a:bodyPr>
          <a:lstStyle/>
          <a:p>
            <a:pPr defTabSz="900494" fontAlgn="base"/>
            <a:r>
              <a:rPr lang="uk-UA" sz="1579" b="1"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Незаконна економічна діяльність </a:t>
            </a:r>
            <a:r>
              <a:rPr lang="uk-UA" sz="1382" b="1"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(включно з фіктивним підприємництвом, ухиленням від сплати податків та шахрайством)</a:t>
            </a:r>
          </a:p>
        </p:txBody>
      </p:sp>
      <p:sp>
        <p:nvSpPr>
          <p:cNvPr id="13" name="Прямокутник 12"/>
          <p:cNvSpPr/>
          <p:nvPr/>
        </p:nvSpPr>
        <p:spPr>
          <a:xfrm>
            <a:off x="614572" y="3211508"/>
            <a:ext cx="4384496" cy="578363"/>
          </a:xfrm>
          <a:prstGeom prst="rect">
            <a:avLst/>
          </a:prstGeom>
        </p:spPr>
        <p:txBody>
          <a:bodyPr wrap="square">
            <a:spAutoFit/>
          </a:bodyPr>
          <a:lstStyle/>
          <a:p>
            <a:pPr defTabSz="900494"/>
            <a:r>
              <a:rPr lang="uk-UA" sz="1579" b="1"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Зростання організованої злочинності</a:t>
            </a:r>
          </a:p>
        </p:txBody>
      </p:sp>
      <p:sp>
        <p:nvSpPr>
          <p:cNvPr id="14" name="Прямокутник 13"/>
          <p:cNvSpPr/>
          <p:nvPr/>
        </p:nvSpPr>
        <p:spPr>
          <a:xfrm>
            <a:off x="628727" y="3670634"/>
            <a:ext cx="4298668" cy="335348"/>
          </a:xfrm>
          <a:prstGeom prst="rect">
            <a:avLst/>
          </a:prstGeom>
        </p:spPr>
        <p:txBody>
          <a:bodyPr wrap="square">
            <a:spAutoFit/>
          </a:bodyPr>
          <a:lstStyle/>
          <a:p>
            <a:pPr defTabSz="900494" fontAlgn="base"/>
            <a:r>
              <a:rPr lang="uk-UA" sz="1579" b="1"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Діяльність конвертаційних центрів</a:t>
            </a:r>
          </a:p>
        </p:txBody>
      </p:sp>
      <p:sp>
        <p:nvSpPr>
          <p:cNvPr id="6" name="AutoShape 2" descr="Картинки по запросу красный флажок png"/>
          <p:cNvSpPr>
            <a:spLocks noChangeAspect="1" noChangeArrowheads="1"/>
          </p:cNvSpPr>
          <p:nvPr/>
        </p:nvSpPr>
        <p:spPr bwMode="auto">
          <a:xfrm>
            <a:off x="212557" y="-98357"/>
            <a:ext cx="300867" cy="3008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261" tIns="45130" rIns="90261" bIns="45130" numCol="1" anchor="t" anchorCtr="0" compatLnSpc="1">
            <a:prstTxWarp prst="textNoShape">
              <a:avLst/>
            </a:prstTxWarp>
          </a:bodyPr>
          <a:lstStyle/>
          <a:p>
            <a:pPr defTabSz="900494"/>
            <a:endParaRPr lang="uk-UA" sz="1777">
              <a:solidFill>
                <a:prstClr val="black"/>
              </a:solidFill>
              <a:ea typeface="MS PGothic" pitchFamily="34" charset="-128"/>
            </a:endParaRPr>
          </a:p>
        </p:txBody>
      </p:sp>
      <p:pic>
        <p:nvPicPr>
          <p:cNvPr id="1030" name="Picture 6"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54" y="2052805"/>
            <a:ext cx="243876" cy="233579"/>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кутник 20"/>
          <p:cNvSpPr/>
          <p:nvPr/>
        </p:nvSpPr>
        <p:spPr>
          <a:xfrm>
            <a:off x="597217" y="4106146"/>
            <a:ext cx="2729923" cy="335348"/>
          </a:xfrm>
          <a:prstGeom prst="rect">
            <a:avLst/>
          </a:prstGeom>
        </p:spPr>
        <p:txBody>
          <a:bodyPr wrap="square">
            <a:spAutoFit/>
          </a:bodyPr>
          <a:lstStyle/>
          <a:p>
            <a:pPr defTabSz="900494" fontAlgn="base"/>
            <a:r>
              <a:rPr lang="uk-UA" sz="1579" b="1"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Високий обіг готівки</a:t>
            </a:r>
          </a:p>
        </p:txBody>
      </p:sp>
      <p:sp>
        <p:nvSpPr>
          <p:cNvPr id="24" name="Прямокутник 23"/>
          <p:cNvSpPr/>
          <p:nvPr/>
        </p:nvSpPr>
        <p:spPr>
          <a:xfrm>
            <a:off x="594005" y="4506948"/>
            <a:ext cx="3809070" cy="335348"/>
          </a:xfrm>
          <a:prstGeom prst="rect">
            <a:avLst/>
          </a:prstGeom>
        </p:spPr>
        <p:txBody>
          <a:bodyPr wrap="square">
            <a:spAutoFit/>
          </a:bodyPr>
          <a:lstStyle/>
          <a:p>
            <a:pPr defTabSz="900494"/>
            <a:r>
              <a:rPr lang="uk-UA" sz="1579" b="1"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Ризик фінансування тероризму</a:t>
            </a:r>
            <a:endParaRPr lang="uk-UA" sz="1382" b="1" dirty="0">
              <a:solidFill>
                <a:srgbClr val="000000"/>
              </a:solidFill>
              <a:effectLst>
                <a:glow rad="63500">
                  <a:srgbClr val="9BBB59">
                    <a:satMod val="175000"/>
                    <a:alpha val="40000"/>
                  </a:srgbClr>
                </a:glow>
              </a:effectLst>
              <a:latin typeface="Cambria" panose="02040503050406030204" pitchFamily="18" charset="0"/>
              <a:ea typeface="MS PGothic" pitchFamily="34" charset="-128"/>
            </a:endParaRPr>
          </a:p>
        </p:txBody>
      </p:sp>
      <p:sp>
        <p:nvSpPr>
          <p:cNvPr id="8" name="Прямокутник 7"/>
          <p:cNvSpPr/>
          <p:nvPr/>
        </p:nvSpPr>
        <p:spPr>
          <a:xfrm>
            <a:off x="592241" y="4804752"/>
            <a:ext cx="4417905" cy="760721"/>
          </a:xfrm>
          <a:prstGeom prst="rect">
            <a:avLst/>
          </a:prstGeom>
        </p:spPr>
        <p:txBody>
          <a:bodyPr wrap="square">
            <a:spAutoFit/>
          </a:bodyPr>
          <a:lstStyle/>
          <a:p>
            <a:pPr defTabSz="900494"/>
            <a:r>
              <a:rPr lang="uk-UA" sz="1579" b="1"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Неприбуткові організації, </a:t>
            </a:r>
            <a:r>
              <a:rPr lang="uk-UA" sz="1382" b="1"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які можуть використовуватися для передачі коштів терористам та терористичним організаціям</a:t>
            </a:r>
          </a:p>
        </p:txBody>
      </p:sp>
      <p:pic>
        <p:nvPicPr>
          <p:cNvPr id="25" name="Picture 6"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488" y="2668401"/>
            <a:ext cx="243876" cy="2335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489" y="3249564"/>
            <a:ext cx="243876" cy="2335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489" y="3751561"/>
            <a:ext cx="243876" cy="2335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490" y="4172632"/>
            <a:ext cx="243876" cy="23357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852" y="4569649"/>
            <a:ext cx="243876" cy="23357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162" y="5024839"/>
            <a:ext cx="243876" cy="23357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359" y="5741685"/>
            <a:ext cx="243876" cy="233579"/>
          </a:xfrm>
          <a:prstGeom prst="rect">
            <a:avLst/>
          </a:prstGeom>
          <a:noFill/>
          <a:extLst>
            <a:ext uri="{909E8E84-426E-40DD-AFC4-6F175D3DCCD1}">
              <a14:hiddenFill xmlns:a14="http://schemas.microsoft.com/office/drawing/2010/main">
                <a:solidFill>
                  <a:srgbClr val="FFFFFF"/>
                </a:solidFill>
              </a14:hiddenFill>
            </a:ext>
          </a:extLst>
        </p:spPr>
      </p:pic>
      <p:sp>
        <p:nvSpPr>
          <p:cNvPr id="32" name="Округлений прямокутник 31"/>
          <p:cNvSpPr/>
          <p:nvPr/>
        </p:nvSpPr>
        <p:spPr bwMode="auto">
          <a:xfrm>
            <a:off x="117178" y="1298513"/>
            <a:ext cx="4792833" cy="4902566"/>
          </a:xfrm>
          <a:prstGeom prst="roundRect">
            <a:avLst/>
          </a:prstGeom>
          <a:noFill/>
          <a:ln w="19050">
            <a:prstDash val="dash"/>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0261" tIns="45130" rIns="90261" bIns="45130" numCol="1" rtlCol="0" anchor="t" anchorCtr="0" compatLnSpc="1">
            <a:prstTxWarp prst="textNoShape">
              <a:avLst/>
            </a:prstTxWarp>
          </a:bodyPr>
          <a:lstStyle/>
          <a:p>
            <a:pPr defTabSz="860176" eaLnBrk="0" fontAlgn="base" hangingPunct="0">
              <a:spcBef>
                <a:spcPct val="0"/>
              </a:spcBef>
              <a:spcAft>
                <a:spcPct val="0"/>
              </a:spcAft>
            </a:pPr>
            <a:endParaRPr lang="uk-UA" sz="987" u="sng">
              <a:solidFill>
                <a:prstClr val="black"/>
              </a:solidFill>
              <a:latin typeface="Arial" pitchFamily="34" charset="0"/>
              <a:ea typeface="MS PGothic" pitchFamily="34" charset="-128"/>
            </a:endParaRPr>
          </a:p>
        </p:txBody>
      </p:sp>
      <p:sp>
        <p:nvSpPr>
          <p:cNvPr id="33" name="Прямокутник 32"/>
          <p:cNvSpPr/>
          <p:nvPr/>
        </p:nvSpPr>
        <p:spPr>
          <a:xfrm>
            <a:off x="4961977" y="1377808"/>
            <a:ext cx="4122579" cy="578492"/>
          </a:xfrm>
          <a:prstGeom prst="rect">
            <a:avLst/>
          </a:prstGeom>
        </p:spPr>
        <p:txBody>
          <a:bodyPr wrap="square">
            <a:spAutoFit/>
          </a:bodyPr>
          <a:lstStyle/>
          <a:p>
            <a:pPr algn="ctr" defTabSz="900494"/>
            <a:r>
              <a:rPr lang="uk-UA" sz="1777" b="1" cap="all" dirty="0">
                <a:solidFill>
                  <a:srgbClr val="00B050"/>
                </a:solidFill>
                <a:latin typeface="Cambria" panose="02040503050406030204" pitchFamily="18" charset="0"/>
                <a:ea typeface="MS PGothic" pitchFamily="34" charset="-128"/>
              </a:rPr>
              <a:t>НБУ приділяє основну увагу</a:t>
            </a:r>
            <a:endParaRPr lang="ru-RU" sz="1777" b="1" cap="all" dirty="0">
              <a:solidFill>
                <a:srgbClr val="00B050"/>
              </a:solidFill>
              <a:latin typeface="Cambria" panose="02040503050406030204" pitchFamily="18" charset="0"/>
              <a:ea typeface="MS PGothic" pitchFamily="34" charset="-128"/>
            </a:endParaRPr>
          </a:p>
          <a:p>
            <a:pPr algn="ctr" defTabSz="900494"/>
            <a:r>
              <a:rPr lang="uk-UA" sz="1382" b="1" cap="all" dirty="0">
                <a:solidFill>
                  <a:prstClr val="black"/>
                </a:solidFill>
                <a:latin typeface="Cambria" panose="02040503050406030204" pitchFamily="18" charset="0"/>
                <a:ea typeface="MS PGothic" pitchFamily="34" charset="-128"/>
              </a:rPr>
              <a:t>Під час нагляду наступним питанням</a:t>
            </a:r>
            <a:r>
              <a:rPr lang="ru-RU" sz="1382" b="1" cap="all" dirty="0">
                <a:solidFill>
                  <a:prstClr val="black"/>
                </a:solidFill>
                <a:latin typeface="Cambria" panose="02040503050406030204" pitchFamily="18" charset="0"/>
                <a:ea typeface="MS PGothic" pitchFamily="34" charset="-128"/>
              </a:rPr>
              <a:t>:</a:t>
            </a:r>
            <a:r>
              <a:rPr lang="ru-RU" sz="1382" b="1" cap="all" dirty="0">
                <a:solidFill>
                  <a:prstClr val="black"/>
                </a:solidFill>
                <a:latin typeface="Cambria-Bold"/>
                <a:ea typeface="MS PGothic" pitchFamily="34" charset="-128"/>
              </a:rPr>
              <a:t> </a:t>
            </a:r>
            <a:endParaRPr lang="uk-UA" sz="1382" b="1" dirty="0">
              <a:solidFill>
                <a:prstClr val="black"/>
              </a:solidFill>
              <a:latin typeface="Cambria-Bold"/>
              <a:ea typeface="MS PGothic" pitchFamily="34" charset="-128"/>
            </a:endParaRPr>
          </a:p>
        </p:txBody>
      </p:sp>
      <p:sp>
        <p:nvSpPr>
          <p:cNvPr id="34" name="Прямокутник 33"/>
          <p:cNvSpPr/>
          <p:nvPr/>
        </p:nvSpPr>
        <p:spPr>
          <a:xfrm>
            <a:off x="5612470" y="2087397"/>
            <a:ext cx="3073355" cy="365806"/>
          </a:xfrm>
          <a:prstGeom prst="rect">
            <a:avLst/>
          </a:prstGeom>
        </p:spPr>
        <p:txBody>
          <a:bodyPr wrap="square">
            <a:spAutoFit/>
          </a:bodyPr>
          <a:lstStyle/>
          <a:p>
            <a:pPr defTabSz="900494" fontAlgn="base"/>
            <a:r>
              <a:rPr lang="uk-UA" sz="1777" b="1"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Публічні </a:t>
            </a:r>
            <a:r>
              <a:rPr lang="uk-UA" sz="1777" b="1" cap="all" dirty="0" smtClean="0">
                <a:solidFill>
                  <a:srgbClr val="000000"/>
                </a:solidFill>
                <a:effectLst>
                  <a:glow rad="63500">
                    <a:srgbClr val="9BBB59">
                      <a:satMod val="175000"/>
                      <a:alpha val="40000"/>
                    </a:srgbClr>
                  </a:glow>
                </a:effectLst>
                <a:latin typeface="Cambria" panose="02040503050406030204" pitchFamily="18" charset="0"/>
                <a:ea typeface="MS PGothic" pitchFamily="34" charset="-128"/>
              </a:rPr>
              <a:t>діячі</a:t>
            </a:r>
            <a:r>
              <a:rPr lang="en-US" sz="1777" b="1" cap="all" dirty="0" smtClean="0">
                <a:solidFill>
                  <a:srgbClr val="000000"/>
                </a:solidFill>
                <a:effectLst>
                  <a:glow rad="63500">
                    <a:srgbClr val="9BBB59">
                      <a:satMod val="175000"/>
                      <a:alpha val="40000"/>
                    </a:srgbClr>
                  </a:glow>
                </a:effectLst>
                <a:latin typeface="Cambria" panose="02040503050406030204" pitchFamily="18" charset="0"/>
                <a:ea typeface="MS PGothic" pitchFamily="34" charset="-128"/>
              </a:rPr>
              <a:t> (PEP)*</a:t>
            </a:r>
            <a:endParaRPr lang="uk-UA" sz="1975" u="sng"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endParaRPr>
          </a:p>
        </p:txBody>
      </p:sp>
      <p:pic>
        <p:nvPicPr>
          <p:cNvPr id="35" name="Рисунок 34"/>
          <p:cNvPicPr>
            <a:picLocks noChangeAspect="1"/>
          </p:cNvPicPr>
          <p:nvPr/>
        </p:nvPicPr>
        <p:blipFill>
          <a:blip r:embed="rId5"/>
          <a:stretch>
            <a:fillRect/>
          </a:stretch>
        </p:blipFill>
        <p:spPr>
          <a:xfrm>
            <a:off x="5279772" y="2146180"/>
            <a:ext cx="312185" cy="278974"/>
          </a:xfrm>
          <a:prstGeom prst="rect">
            <a:avLst/>
          </a:prstGeom>
        </p:spPr>
      </p:pic>
      <p:pic>
        <p:nvPicPr>
          <p:cNvPr id="36" name="Рисунок 35"/>
          <p:cNvPicPr>
            <a:picLocks noChangeAspect="1"/>
          </p:cNvPicPr>
          <p:nvPr/>
        </p:nvPicPr>
        <p:blipFill>
          <a:blip r:embed="rId5"/>
          <a:stretch>
            <a:fillRect/>
          </a:stretch>
        </p:blipFill>
        <p:spPr>
          <a:xfrm>
            <a:off x="5270436" y="2611447"/>
            <a:ext cx="312185" cy="278974"/>
          </a:xfrm>
          <a:prstGeom prst="rect">
            <a:avLst/>
          </a:prstGeom>
        </p:spPr>
      </p:pic>
      <p:sp>
        <p:nvSpPr>
          <p:cNvPr id="37" name="Прямокутник 36"/>
          <p:cNvSpPr/>
          <p:nvPr/>
        </p:nvSpPr>
        <p:spPr>
          <a:xfrm>
            <a:off x="5580268" y="2499834"/>
            <a:ext cx="2835248" cy="365806"/>
          </a:xfrm>
          <a:prstGeom prst="rect">
            <a:avLst/>
          </a:prstGeom>
        </p:spPr>
        <p:txBody>
          <a:bodyPr wrap="square">
            <a:spAutoFit/>
          </a:bodyPr>
          <a:lstStyle/>
          <a:p>
            <a:pPr defTabSz="900494" fontAlgn="base"/>
            <a:r>
              <a:rPr lang="uk-UA" sz="1777" b="1"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Ідентифікація </a:t>
            </a:r>
            <a:r>
              <a:rPr lang="en-US" sz="1777" b="1" cap="all" dirty="0" smtClean="0">
                <a:solidFill>
                  <a:srgbClr val="000000"/>
                </a:solidFill>
                <a:effectLst>
                  <a:glow rad="63500">
                    <a:srgbClr val="9BBB59">
                      <a:satMod val="175000"/>
                      <a:alpha val="40000"/>
                    </a:srgbClr>
                  </a:glow>
                </a:effectLst>
                <a:latin typeface="Cambria" panose="02040503050406030204" pitchFamily="18" charset="0"/>
                <a:ea typeface="MS PGothic" pitchFamily="34" charset="-128"/>
              </a:rPr>
              <a:t>UBO*</a:t>
            </a:r>
            <a:r>
              <a:rPr lang="uk-UA" sz="1777" b="1" cap="all" dirty="0" smtClean="0">
                <a:solidFill>
                  <a:srgbClr val="000000"/>
                </a:solidFill>
                <a:effectLst>
                  <a:glow rad="63500">
                    <a:srgbClr val="9BBB59">
                      <a:satMod val="175000"/>
                      <a:alpha val="40000"/>
                    </a:srgbClr>
                  </a:glow>
                </a:effectLst>
                <a:latin typeface="Cambria" panose="02040503050406030204" pitchFamily="18" charset="0"/>
                <a:ea typeface="MS PGothic" pitchFamily="34" charset="-128"/>
              </a:rPr>
              <a:t>*</a:t>
            </a:r>
            <a:endParaRPr lang="uk-UA" sz="1975" u="sng"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endParaRPr>
          </a:p>
        </p:txBody>
      </p:sp>
      <p:pic>
        <p:nvPicPr>
          <p:cNvPr id="38" name="Рисунок 37"/>
          <p:cNvPicPr>
            <a:picLocks noChangeAspect="1"/>
          </p:cNvPicPr>
          <p:nvPr/>
        </p:nvPicPr>
        <p:blipFill>
          <a:blip r:embed="rId5"/>
          <a:stretch>
            <a:fillRect/>
          </a:stretch>
        </p:blipFill>
        <p:spPr>
          <a:xfrm>
            <a:off x="5268083" y="3028319"/>
            <a:ext cx="312185" cy="278974"/>
          </a:xfrm>
          <a:prstGeom prst="rect">
            <a:avLst/>
          </a:prstGeom>
        </p:spPr>
      </p:pic>
      <p:sp>
        <p:nvSpPr>
          <p:cNvPr id="39" name="Прямокутник 38"/>
          <p:cNvSpPr/>
          <p:nvPr/>
        </p:nvSpPr>
        <p:spPr>
          <a:xfrm>
            <a:off x="5600658" y="3408296"/>
            <a:ext cx="3558082" cy="639278"/>
          </a:xfrm>
          <a:prstGeom prst="rect">
            <a:avLst/>
          </a:prstGeom>
        </p:spPr>
        <p:txBody>
          <a:bodyPr wrap="square">
            <a:spAutoFit/>
          </a:bodyPr>
          <a:lstStyle/>
          <a:p>
            <a:pPr defTabSz="900494" fontAlgn="base"/>
            <a:r>
              <a:rPr lang="uk-UA" sz="1777" b="1"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Ризики Фіктивного підприємництва</a:t>
            </a:r>
            <a:endParaRPr lang="uk-UA" sz="1777" u="sng"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endParaRPr>
          </a:p>
        </p:txBody>
      </p:sp>
      <p:pic>
        <p:nvPicPr>
          <p:cNvPr id="41" name="Рисунок 40"/>
          <p:cNvPicPr>
            <a:picLocks noChangeAspect="1"/>
          </p:cNvPicPr>
          <p:nvPr/>
        </p:nvPicPr>
        <p:blipFill>
          <a:blip r:embed="rId5"/>
          <a:stretch>
            <a:fillRect/>
          </a:stretch>
        </p:blipFill>
        <p:spPr>
          <a:xfrm>
            <a:off x="5290352" y="3508440"/>
            <a:ext cx="312185" cy="278974"/>
          </a:xfrm>
          <a:prstGeom prst="rect">
            <a:avLst/>
          </a:prstGeom>
        </p:spPr>
      </p:pic>
      <p:sp>
        <p:nvSpPr>
          <p:cNvPr id="42" name="Прямокутник 41"/>
          <p:cNvSpPr/>
          <p:nvPr/>
        </p:nvSpPr>
        <p:spPr>
          <a:xfrm>
            <a:off x="5601568" y="2861884"/>
            <a:ext cx="3082212" cy="639278"/>
          </a:xfrm>
          <a:prstGeom prst="rect">
            <a:avLst/>
          </a:prstGeom>
        </p:spPr>
        <p:txBody>
          <a:bodyPr wrap="square">
            <a:spAutoFit/>
          </a:bodyPr>
          <a:lstStyle/>
          <a:p>
            <a:pPr defTabSz="900494" fontAlgn="base"/>
            <a:r>
              <a:rPr lang="uk-UA" sz="1777" b="1"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Готівкові та схемні операції </a:t>
            </a:r>
            <a:endParaRPr lang="uk-UA" sz="1975" u="sng"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endParaRPr>
          </a:p>
        </p:txBody>
      </p:sp>
      <p:pic>
        <p:nvPicPr>
          <p:cNvPr id="43" name="Рисунок 42"/>
          <p:cNvPicPr>
            <a:picLocks noChangeAspect="1"/>
          </p:cNvPicPr>
          <p:nvPr/>
        </p:nvPicPr>
        <p:blipFill>
          <a:blip r:embed="rId5"/>
          <a:stretch>
            <a:fillRect/>
          </a:stretch>
        </p:blipFill>
        <p:spPr>
          <a:xfrm>
            <a:off x="5304962" y="4055476"/>
            <a:ext cx="312185" cy="278974"/>
          </a:xfrm>
          <a:prstGeom prst="rect">
            <a:avLst/>
          </a:prstGeom>
        </p:spPr>
      </p:pic>
      <p:sp>
        <p:nvSpPr>
          <p:cNvPr id="44" name="Прямокутник 43"/>
          <p:cNvSpPr/>
          <p:nvPr/>
        </p:nvSpPr>
        <p:spPr>
          <a:xfrm>
            <a:off x="5594084" y="3954708"/>
            <a:ext cx="3445347" cy="639278"/>
          </a:xfrm>
          <a:prstGeom prst="rect">
            <a:avLst/>
          </a:prstGeom>
        </p:spPr>
        <p:txBody>
          <a:bodyPr wrap="square">
            <a:spAutoFit/>
          </a:bodyPr>
          <a:lstStyle/>
          <a:p>
            <a:pPr defTabSz="900494" fontAlgn="base"/>
            <a:r>
              <a:rPr lang="uk-UA" sz="1777" b="1"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rPr>
              <a:t>Ризик фінансування тероризму</a:t>
            </a:r>
            <a:endParaRPr lang="uk-UA" sz="1777" u="sng" cap="all" dirty="0">
              <a:solidFill>
                <a:srgbClr val="000000"/>
              </a:solidFill>
              <a:effectLst>
                <a:glow rad="63500">
                  <a:srgbClr val="9BBB59">
                    <a:satMod val="175000"/>
                    <a:alpha val="40000"/>
                  </a:srgbClr>
                </a:glow>
              </a:effectLst>
              <a:latin typeface="Cambria" panose="02040503050406030204" pitchFamily="18" charset="0"/>
              <a:ea typeface="MS PGothic" pitchFamily="34" charset="-128"/>
            </a:endParaRPr>
          </a:p>
        </p:txBody>
      </p:sp>
      <p:sp>
        <p:nvSpPr>
          <p:cNvPr id="47" name="Прямокутний трикутник 46"/>
          <p:cNvSpPr/>
          <p:nvPr/>
        </p:nvSpPr>
        <p:spPr bwMode="auto">
          <a:xfrm rot="16200000">
            <a:off x="7769463" y="5478711"/>
            <a:ext cx="1182097" cy="1518176"/>
          </a:xfrm>
          <a:prstGeom prst="rtTriangle">
            <a:avLst/>
          </a:prstGeom>
          <a:solidFill>
            <a:srgbClr val="339933">
              <a:alpha val="67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1" tIns="45130" rIns="90261" bIns="45130" numCol="1" rtlCol="0" anchor="t" anchorCtr="0" compatLnSpc="1">
            <a:prstTxWarp prst="textNoShape">
              <a:avLst/>
            </a:prstTxWarp>
          </a:bodyPr>
          <a:lstStyle/>
          <a:p>
            <a:pPr defTabSz="860176" eaLnBrk="0" fontAlgn="base" hangingPunct="0">
              <a:spcBef>
                <a:spcPct val="0"/>
              </a:spcBef>
              <a:spcAft>
                <a:spcPct val="0"/>
              </a:spcAft>
            </a:pPr>
            <a:endParaRPr lang="uk-UA" sz="987" u="sng">
              <a:solidFill>
                <a:prstClr val="black"/>
              </a:solidFill>
              <a:latin typeface="Arial" pitchFamily="34" charset="0"/>
              <a:ea typeface="MS PGothic" pitchFamily="34" charset="-128"/>
            </a:endParaRPr>
          </a:p>
        </p:txBody>
      </p:sp>
      <p:sp>
        <p:nvSpPr>
          <p:cNvPr id="48" name="Прямокутник 47"/>
          <p:cNvSpPr/>
          <p:nvPr/>
        </p:nvSpPr>
        <p:spPr>
          <a:xfrm rot="19442001">
            <a:off x="7924688" y="6088605"/>
            <a:ext cx="1301646" cy="517706"/>
          </a:xfrm>
          <a:prstGeom prst="rect">
            <a:avLst/>
          </a:prstGeom>
        </p:spPr>
        <p:txBody>
          <a:bodyPr wrap="square">
            <a:spAutoFit/>
          </a:bodyPr>
          <a:lstStyle/>
          <a:p>
            <a:pPr algn="ctr" defTabSz="900494"/>
            <a:r>
              <a:rPr lang="uk-UA" sz="1382" b="1" cap="all" dirty="0">
                <a:solidFill>
                  <a:prstClr val="black"/>
                </a:solidFill>
                <a:latin typeface="Cambria" panose="02040503050406030204" pitchFamily="18" charset="0"/>
                <a:ea typeface="MS PGothic" pitchFamily="34" charset="-128"/>
              </a:rPr>
              <a:t>Р.</a:t>
            </a:r>
            <a:r>
              <a:rPr lang="en-US" sz="1382" b="1" cap="all" dirty="0">
                <a:solidFill>
                  <a:prstClr val="black"/>
                </a:solidFill>
                <a:latin typeface="Cambria" panose="02040503050406030204" pitchFamily="18" charset="0"/>
                <a:ea typeface="MS PGothic" pitchFamily="34" charset="-128"/>
              </a:rPr>
              <a:t>1</a:t>
            </a:r>
            <a:r>
              <a:rPr lang="uk-UA" sz="1382" b="1" cap="all" dirty="0">
                <a:solidFill>
                  <a:prstClr val="black"/>
                </a:solidFill>
                <a:latin typeface="Cambria" panose="02040503050406030204" pitchFamily="18" charset="0"/>
                <a:ea typeface="MS PGothic" pitchFamily="34" charset="-128"/>
              </a:rPr>
              <a:t> </a:t>
            </a:r>
            <a:r>
              <a:rPr lang="en-US" sz="1382" b="1" cap="all" dirty="0">
                <a:solidFill>
                  <a:prstClr val="black"/>
                </a:solidFill>
                <a:latin typeface="Cambria" panose="02040503050406030204" pitchFamily="18" charset="0"/>
                <a:ea typeface="MS PGothic" pitchFamily="34" charset="-128"/>
              </a:rPr>
              <a:t>FATF</a:t>
            </a:r>
            <a:r>
              <a:rPr lang="ru-RU" sz="1382" b="1" cap="all" dirty="0">
                <a:solidFill>
                  <a:prstClr val="black"/>
                </a:solidFill>
                <a:latin typeface="Cambria" panose="02040503050406030204" pitchFamily="18" charset="0"/>
                <a:ea typeface="MS PGothic" pitchFamily="34" charset="-128"/>
              </a:rPr>
              <a:t>:</a:t>
            </a:r>
            <a:r>
              <a:rPr lang="en-US" sz="1382" b="1" cap="all" dirty="0">
                <a:solidFill>
                  <a:prstClr val="black"/>
                </a:solidFill>
                <a:latin typeface="Cambria" panose="02040503050406030204" pitchFamily="18" charset="0"/>
                <a:ea typeface="MS PGothic" pitchFamily="34" charset="-128"/>
              </a:rPr>
              <a:t> </a:t>
            </a:r>
          </a:p>
          <a:p>
            <a:pPr algn="ctr" defTabSz="900494"/>
            <a:r>
              <a:rPr lang="uk-UA" sz="1382" b="1" cap="all" dirty="0">
                <a:solidFill>
                  <a:prstClr val="black"/>
                </a:solidFill>
                <a:latin typeface="Cambria" panose="02040503050406030204" pitchFamily="18" charset="0"/>
                <a:ea typeface="MS PGothic" pitchFamily="34" charset="-128"/>
              </a:rPr>
              <a:t>ВИКОНАНО</a:t>
            </a:r>
            <a:r>
              <a:rPr lang="en-US" sz="1382" b="1" cap="all" dirty="0">
                <a:solidFill>
                  <a:prstClr val="black"/>
                </a:solidFill>
                <a:latin typeface="Cambria" panose="02040503050406030204" pitchFamily="18" charset="0"/>
                <a:ea typeface="MS PGothic" pitchFamily="34" charset="-128"/>
              </a:rPr>
              <a:t>! </a:t>
            </a:r>
            <a:r>
              <a:rPr lang="ru-RU" sz="1382" b="1" cap="all" dirty="0">
                <a:solidFill>
                  <a:prstClr val="black"/>
                </a:solidFill>
                <a:latin typeface="Cambria-Bold"/>
                <a:ea typeface="MS PGothic" pitchFamily="34" charset="-128"/>
              </a:rPr>
              <a:t> </a:t>
            </a:r>
            <a:endParaRPr lang="uk-UA" sz="1382" b="1" dirty="0">
              <a:solidFill>
                <a:prstClr val="black"/>
              </a:solidFill>
              <a:latin typeface="Cambria-Bold"/>
              <a:ea typeface="MS PGothic" pitchFamily="34" charset="-128"/>
            </a:endParaRPr>
          </a:p>
        </p:txBody>
      </p:sp>
      <p:sp>
        <p:nvSpPr>
          <p:cNvPr id="40" name="Прямокутник 39"/>
          <p:cNvSpPr/>
          <p:nvPr/>
        </p:nvSpPr>
        <p:spPr>
          <a:xfrm>
            <a:off x="5257564" y="5141757"/>
            <a:ext cx="38864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r>
              <a:rPr lang="uk-UA" sz="1050" b="1" i="1" dirty="0" smtClean="0">
                <a:solidFill>
                  <a:prstClr val="black"/>
                </a:solidFill>
                <a:latin typeface="Times New Roman" panose="02020603050405020304" pitchFamily="18" charset="0"/>
                <a:cs typeface="Times New Roman" panose="02020603050405020304" pitchFamily="18" charset="0"/>
              </a:rPr>
              <a:t>*</a:t>
            </a:r>
            <a:r>
              <a:rPr lang="en-US" sz="1050" b="1" i="1" dirty="0" smtClean="0">
                <a:solidFill>
                  <a:prstClr val="black"/>
                </a:solidFill>
                <a:latin typeface="Times New Roman" panose="02020603050405020304" pitchFamily="18" charset="0"/>
                <a:cs typeface="Times New Roman" panose="02020603050405020304" pitchFamily="18" charset="0"/>
              </a:rPr>
              <a:t>PEP</a:t>
            </a:r>
            <a:r>
              <a:rPr lang="uk-UA" sz="1050" b="1" i="1" dirty="0" smtClean="0">
                <a:solidFill>
                  <a:prstClr val="black"/>
                </a:solidFill>
                <a:latin typeface="Times New Roman" panose="02020603050405020304" pitchFamily="18" charset="0"/>
                <a:cs typeface="Times New Roman" panose="02020603050405020304" pitchFamily="18" charset="0"/>
              </a:rPr>
              <a:t> (</a:t>
            </a:r>
            <a:r>
              <a:rPr lang="uk-UA" sz="1050" b="1" i="1" dirty="0" err="1" smtClean="0">
                <a:solidFill>
                  <a:prstClr val="black"/>
                </a:solidFill>
                <a:latin typeface="Times New Roman" panose="02020603050405020304" pitchFamily="18" charset="0"/>
                <a:cs typeface="Times New Roman" panose="02020603050405020304" pitchFamily="18" charset="0"/>
              </a:rPr>
              <a:t>англ</a:t>
            </a:r>
            <a:r>
              <a:rPr lang="uk-UA" sz="1050" b="1" i="1" dirty="0" smtClean="0">
                <a:solidFill>
                  <a:prstClr val="black"/>
                </a:solidFill>
                <a:latin typeface="Times New Roman" panose="02020603050405020304" pitchFamily="18" charset="0"/>
                <a:cs typeface="Times New Roman" panose="02020603050405020304" pitchFamily="18" charset="0"/>
              </a:rPr>
              <a:t>. </a:t>
            </a:r>
            <a:r>
              <a:rPr lang="en-US" sz="1050" b="1" i="1" dirty="0" smtClean="0">
                <a:solidFill>
                  <a:prstClr val="black"/>
                </a:solidFill>
                <a:latin typeface="Times New Roman" panose="02020603050405020304" pitchFamily="18" charset="0"/>
                <a:cs typeface="Times New Roman" panose="02020603050405020304" pitchFamily="18" charset="0"/>
              </a:rPr>
              <a:t>Politically Exposed Person)</a:t>
            </a:r>
            <a:r>
              <a:rPr lang="uk-UA" sz="1050" b="1" i="1" dirty="0" smtClean="0">
                <a:solidFill>
                  <a:prstClr val="black"/>
                </a:solidFill>
                <a:latin typeface="Times New Roman" panose="02020603050405020304" pitchFamily="18" charset="0"/>
                <a:cs typeface="Times New Roman" panose="02020603050405020304" pitchFamily="18" charset="0"/>
              </a:rPr>
              <a:t> – </a:t>
            </a:r>
            <a:r>
              <a:rPr lang="uk-UA" sz="1050" i="1" dirty="0" smtClean="0">
                <a:solidFill>
                  <a:prstClr val="black"/>
                </a:solidFill>
                <a:latin typeface="Times New Roman" panose="02020603050405020304" pitchFamily="18" charset="0"/>
                <a:cs typeface="Times New Roman" panose="02020603050405020304" pitchFamily="18" charset="0"/>
              </a:rPr>
              <a:t>публічний діяч</a:t>
            </a:r>
            <a:endParaRPr lang="uk-UA" sz="1050" i="1" dirty="0">
              <a:solidFill>
                <a:prstClr val="black"/>
              </a:solidFill>
              <a:latin typeface="Times New Roman" panose="02020603050405020304" pitchFamily="18" charset="0"/>
              <a:cs typeface="Times New Roman" panose="02020603050405020304" pitchFamily="18" charset="0"/>
            </a:endParaRPr>
          </a:p>
          <a:p>
            <a:pPr defTabSz="685800"/>
            <a:r>
              <a:rPr lang="uk-UA" sz="1050" b="1" i="1" dirty="0" smtClean="0">
                <a:solidFill>
                  <a:prstClr val="black"/>
                </a:solidFill>
                <a:latin typeface="Times New Roman" panose="02020603050405020304" pitchFamily="18" charset="0"/>
                <a:cs typeface="Times New Roman" panose="02020603050405020304" pitchFamily="18" charset="0"/>
              </a:rPr>
              <a:t>**</a:t>
            </a:r>
            <a:r>
              <a:rPr lang="en-US" sz="1050" b="1" i="1" dirty="0" smtClean="0">
                <a:solidFill>
                  <a:prstClr val="black"/>
                </a:solidFill>
                <a:latin typeface="Times New Roman" panose="02020603050405020304" pitchFamily="18" charset="0"/>
                <a:cs typeface="Times New Roman" panose="02020603050405020304" pitchFamily="18" charset="0"/>
              </a:rPr>
              <a:t>UBO </a:t>
            </a:r>
            <a:r>
              <a:rPr lang="en-US" sz="1050" b="1" i="1" dirty="0" smtClean="0">
                <a:solidFill>
                  <a:prstClr val="black"/>
                </a:solidFill>
                <a:latin typeface="Times New Roman" panose="02020603050405020304" pitchFamily="18" charset="0"/>
                <a:cs typeface="Times New Roman" panose="02020603050405020304" pitchFamily="18" charset="0"/>
              </a:rPr>
              <a:t>(</a:t>
            </a:r>
            <a:r>
              <a:rPr lang="uk-UA" sz="1050" b="1" i="1" dirty="0" err="1" smtClean="0">
                <a:solidFill>
                  <a:prstClr val="black"/>
                </a:solidFill>
                <a:latin typeface="Times New Roman" panose="02020603050405020304" pitchFamily="18" charset="0"/>
                <a:cs typeface="Times New Roman" panose="02020603050405020304" pitchFamily="18" charset="0"/>
              </a:rPr>
              <a:t>англ</a:t>
            </a:r>
            <a:r>
              <a:rPr lang="uk-UA" sz="1050" b="1" i="1" dirty="0" smtClean="0">
                <a:solidFill>
                  <a:prstClr val="black"/>
                </a:solidFill>
                <a:latin typeface="Times New Roman" panose="02020603050405020304" pitchFamily="18" charset="0"/>
                <a:cs typeface="Times New Roman" panose="02020603050405020304" pitchFamily="18" charset="0"/>
              </a:rPr>
              <a:t>.</a:t>
            </a:r>
            <a:r>
              <a:rPr lang="en-US" sz="1050" b="1" i="1" dirty="0" smtClean="0">
                <a:solidFill>
                  <a:prstClr val="black"/>
                </a:solidFill>
                <a:latin typeface="Times New Roman" panose="02020603050405020304" pitchFamily="18" charset="0"/>
                <a:cs typeface="Times New Roman" panose="02020603050405020304" pitchFamily="18" charset="0"/>
              </a:rPr>
              <a:t> Ultimate Beneficial Owner) </a:t>
            </a:r>
            <a:r>
              <a:rPr lang="en-US" sz="1050" i="1" dirty="0" smtClean="0">
                <a:solidFill>
                  <a:prstClr val="black"/>
                </a:solidFill>
                <a:latin typeface="Times New Roman" panose="02020603050405020304" pitchFamily="18" charset="0"/>
                <a:cs typeface="Times New Roman" panose="02020603050405020304" pitchFamily="18" charset="0"/>
              </a:rPr>
              <a:t>– </a:t>
            </a:r>
            <a:r>
              <a:rPr lang="uk-UA" sz="1050" i="1" dirty="0" smtClean="0">
                <a:solidFill>
                  <a:prstClr val="black"/>
                </a:solidFill>
                <a:latin typeface="Times New Roman" panose="02020603050405020304" pitchFamily="18" charset="0"/>
                <a:cs typeface="Times New Roman" panose="02020603050405020304" pitchFamily="18" charset="0"/>
              </a:rPr>
              <a:t>кінцевий </a:t>
            </a:r>
            <a:r>
              <a:rPr lang="uk-UA" sz="1050" i="1" dirty="0" err="1" smtClean="0">
                <a:solidFill>
                  <a:prstClr val="black"/>
                </a:solidFill>
                <a:latin typeface="Times New Roman" panose="02020603050405020304" pitchFamily="18" charset="0"/>
                <a:cs typeface="Times New Roman" panose="02020603050405020304" pitchFamily="18" charset="0"/>
              </a:rPr>
              <a:t>бенефіціарний</a:t>
            </a:r>
            <a:r>
              <a:rPr lang="uk-UA" sz="1050" i="1" dirty="0" smtClean="0">
                <a:solidFill>
                  <a:prstClr val="black"/>
                </a:solidFill>
                <a:latin typeface="Times New Roman" panose="02020603050405020304" pitchFamily="18" charset="0"/>
                <a:cs typeface="Times New Roman" panose="02020603050405020304" pitchFamily="18" charset="0"/>
              </a:rPr>
              <a:t> власник</a:t>
            </a:r>
            <a:endParaRPr lang="uk-UA" sz="1050" i="1" dirty="0">
              <a:solidFill>
                <a:prstClr val="black"/>
              </a:solidFill>
              <a:latin typeface="Times New Roman" panose="02020603050405020304" pitchFamily="18" charset="0"/>
              <a:cs typeface="Times New Roman" panose="02020603050405020304" pitchFamily="18" charset="0"/>
            </a:endParaRPr>
          </a:p>
        </p:txBody>
      </p:sp>
      <p:sp>
        <p:nvSpPr>
          <p:cNvPr id="5" name="Прямокутник 4"/>
          <p:cNvSpPr/>
          <p:nvPr/>
        </p:nvSpPr>
        <p:spPr bwMode="auto">
          <a:xfrm>
            <a:off x="5304962" y="5024839"/>
            <a:ext cx="3360842" cy="580419"/>
          </a:xfrm>
          <a:prstGeom prst="rect">
            <a:avLst/>
          </a:prstGeom>
          <a:no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Tree>
    <p:extLst>
      <p:ext uri="{BB962C8B-B14F-4D97-AF65-F5344CB8AC3E}">
        <p14:creationId xmlns:p14="http://schemas.microsoft.com/office/powerpoint/2010/main" val="3387257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8038" y="44245"/>
            <a:ext cx="7671521" cy="894538"/>
          </a:xfrm>
        </p:spPr>
        <p:txBody>
          <a:bodyPr/>
          <a:lstStyle/>
          <a:p>
            <a:r>
              <a:rPr lang="uk-UA" sz="1881" dirty="0"/>
              <a:t>Ключові результати оцінки, зафіксовані експертами у </a:t>
            </a:r>
            <a:r>
              <a:rPr lang="uk-UA" sz="1881" dirty="0" smtClean="0"/>
              <a:t>Звіті</a:t>
            </a:r>
            <a:endParaRPr lang="uk-UA" sz="1881" dirty="0"/>
          </a:p>
        </p:txBody>
      </p:sp>
      <p:sp>
        <p:nvSpPr>
          <p:cNvPr id="4" name="Місце для номера слайда 3"/>
          <p:cNvSpPr>
            <a:spLocks noGrp="1"/>
          </p:cNvSpPr>
          <p:nvPr>
            <p:ph type="sldNum" sz="quarter" idx="10"/>
          </p:nvPr>
        </p:nvSpPr>
        <p:spPr/>
        <p:txBody>
          <a:bodyPr/>
          <a:lstStyle/>
          <a:p>
            <a:pPr algn="r"/>
            <a:fld id="{53400EF4-D14B-4B3E-8643-5A6D23594193}" type="slidenum">
              <a:rPr lang="uk-UA" smtClean="0">
                <a:solidFill>
                  <a:prstClr val="black">
                    <a:tint val="75000"/>
                  </a:prstClr>
                </a:solidFill>
              </a:rPr>
              <a:pPr algn="r"/>
              <a:t>4</a:t>
            </a:fld>
            <a:endParaRPr lang="uk-UA" dirty="0">
              <a:solidFill>
                <a:prstClr val="black">
                  <a:tint val="75000"/>
                </a:prstClr>
              </a:solidFill>
            </a:endParaRPr>
          </a:p>
        </p:txBody>
      </p:sp>
      <p:sp>
        <p:nvSpPr>
          <p:cNvPr id="7" name="Округлена прямокутна виноска 6"/>
          <p:cNvSpPr/>
          <p:nvPr/>
        </p:nvSpPr>
        <p:spPr bwMode="auto">
          <a:xfrm>
            <a:off x="4436522" y="864857"/>
            <a:ext cx="4581893" cy="864481"/>
          </a:xfrm>
          <a:prstGeom prst="wedgeRoundRectCallout">
            <a:avLst>
              <a:gd name="adj1" fmla="val -36334"/>
              <a:gd name="adj2" fmla="val 71230"/>
              <a:gd name="adj3" fmla="val 16667"/>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algn="r" defTabSz="860176" eaLnBrk="0" fontAlgn="base" hangingPunct="0">
              <a:spcBef>
                <a:spcPct val="0"/>
              </a:spcBef>
              <a:spcAft>
                <a:spcPct val="0"/>
              </a:spcAft>
            </a:pPr>
            <a:r>
              <a:rPr lang="uk-UA" sz="1223" i="1" dirty="0">
                <a:solidFill>
                  <a:srgbClr val="00B050"/>
                </a:solidFill>
              </a:rPr>
              <a:t>Безпосередній результат 3. Ключові висновки</a:t>
            </a:r>
          </a:p>
          <a:p>
            <a:pPr defTabSz="860176" eaLnBrk="0" fontAlgn="base" hangingPunct="0">
              <a:spcBef>
                <a:spcPct val="0"/>
              </a:spcBef>
              <a:spcAft>
                <a:spcPct val="0"/>
              </a:spcAft>
            </a:pPr>
            <a:r>
              <a:rPr lang="uk-UA" sz="1223" i="1" dirty="0">
                <a:solidFill>
                  <a:prstClr val="black"/>
                </a:solidFill>
              </a:rPr>
              <a:t>НБУ здійснює комплексний виїзний та безвиїзний нагляд за банками та використовує переважно ризик-орієнтований підхід до нагляду у сфері ПВК/ФТ</a:t>
            </a:r>
            <a:endParaRPr lang="uk-UA" sz="1223" b="1" dirty="0">
              <a:solidFill>
                <a:prstClr val="black"/>
              </a:solidFill>
              <a:latin typeface="Arial" pitchFamily="34" charset="0"/>
              <a:ea typeface="MS PGothic" pitchFamily="34" charset="-128"/>
            </a:endParaRPr>
          </a:p>
        </p:txBody>
      </p:sp>
      <p:sp>
        <p:nvSpPr>
          <p:cNvPr id="9" name="Округлена прямокутна виноска 8"/>
          <p:cNvSpPr/>
          <p:nvPr/>
        </p:nvSpPr>
        <p:spPr bwMode="auto">
          <a:xfrm>
            <a:off x="596316" y="938783"/>
            <a:ext cx="3682269" cy="980566"/>
          </a:xfrm>
          <a:prstGeom prst="wedgeRoundRectCallout">
            <a:avLst>
              <a:gd name="adj1" fmla="val 37798"/>
              <a:gd name="adj2" fmla="val 60349"/>
              <a:gd name="adj3" fmla="val 16667"/>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algn="r" defTabSz="860176" eaLnBrk="0" fontAlgn="base" hangingPunct="0">
              <a:spcBef>
                <a:spcPct val="0"/>
              </a:spcBef>
              <a:spcAft>
                <a:spcPct val="0"/>
              </a:spcAft>
            </a:pPr>
            <a:r>
              <a:rPr lang="uk-UA" sz="1300" i="1" dirty="0">
                <a:solidFill>
                  <a:srgbClr val="00B050"/>
                </a:solidFill>
              </a:rPr>
              <a:t>Безпосередній результат 3. Ключові висновки</a:t>
            </a:r>
          </a:p>
          <a:p>
            <a:pPr defTabSz="860176" eaLnBrk="0" fontAlgn="base" hangingPunct="0">
              <a:spcBef>
                <a:spcPct val="0"/>
              </a:spcBef>
              <a:spcAft>
                <a:spcPct val="0"/>
              </a:spcAft>
            </a:pPr>
            <a:r>
              <a:rPr lang="ru-RU" sz="1300" i="1" dirty="0">
                <a:solidFill>
                  <a:prstClr val="black"/>
                </a:solidFill>
              </a:rPr>
              <a:t>Заходи НБУ </a:t>
            </a:r>
            <a:r>
              <a:rPr lang="uk-UA" sz="1300" i="1" dirty="0">
                <a:solidFill>
                  <a:prstClr val="black"/>
                </a:solidFill>
              </a:rPr>
              <a:t>мають помітний позитивний вплив на рівень дотримання банківським сектором законодавства у сфері</a:t>
            </a:r>
            <a:r>
              <a:rPr lang="ru-RU" sz="1300" i="1" dirty="0">
                <a:solidFill>
                  <a:prstClr val="black"/>
                </a:solidFill>
              </a:rPr>
              <a:t> ПВК/ФТ</a:t>
            </a:r>
          </a:p>
        </p:txBody>
      </p:sp>
      <p:sp>
        <p:nvSpPr>
          <p:cNvPr id="10" name="Округлена прямокутна виноска 9"/>
          <p:cNvSpPr/>
          <p:nvPr/>
        </p:nvSpPr>
        <p:spPr bwMode="auto">
          <a:xfrm>
            <a:off x="3894609" y="1992466"/>
            <a:ext cx="5156541" cy="1604495"/>
          </a:xfrm>
          <a:prstGeom prst="wedgeRoundRectCallout">
            <a:avLst>
              <a:gd name="adj1" fmla="val 35000"/>
              <a:gd name="adj2" fmla="val 55732"/>
              <a:gd name="adj3" fmla="val 16667"/>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algn="r" defTabSz="860176" eaLnBrk="0" fontAlgn="base" hangingPunct="0">
              <a:spcBef>
                <a:spcPct val="0"/>
              </a:spcBef>
              <a:spcAft>
                <a:spcPct val="0"/>
              </a:spcAft>
            </a:pPr>
            <a:r>
              <a:rPr lang="uk-UA" sz="1223" i="1" dirty="0">
                <a:solidFill>
                  <a:srgbClr val="00B050"/>
                </a:solidFill>
              </a:rPr>
              <a:t>Безпосередній результат 3. п.477</a:t>
            </a:r>
          </a:p>
          <a:p>
            <a:pPr algn="just" defTabSz="860176" eaLnBrk="0" fontAlgn="base" hangingPunct="0">
              <a:spcBef>
                <a:spcPct val="0"/>
              </a:spcBef>
              <a:spcAft>
                <a:spcPct val="0"/>
              </a:spcAft>
            </a:pPr>
            <a:r>
              <a:rPr lang="uk-UA" sz="1223" i="1" dirty="0">
                <a:solidFill>
                  <a:prstClr val="black"/>
                </a:solidFill>
              </a:rPr>
              <a:t>НБУ отримує значні обсяги інформації, що сприяє широкому розумінню ним ризиків ФТ, ризиків кожного банку та банківського сектору, враховуючи його обізнаність із процедурами перевірки банками списків терористів, безвиїзний та виїзний нагляд, опубліковані індикатори ризикових операцій з переказу коштів за кордон, а також участь працівників НБУ у відповідних тренінгах. Проте подальше дослідження ризиків є необхідним.      </a:t>
            </a:r>
          </a:p>
        </p:txBody>
      </p:sp>
      <p:sp>
        <p:nvSpPr>
          <p:cNvPr id="11" name="Округлена прямокутна виноска 10"/>
          <p:cNvSpPr/>
          <p:nvPr/>
        </p:nvSpPr>
        <p:spPr bwMode="auto">
          <a:xfrm>
            <a:off x="101224" y="2098392"/>
            <a:ext cx="3522430" cy="856435"/>
          </a:xfrm>
          <a:prstGeom prst="wedgeRoundRectCallout">
            <a:avLst>
              <a:gd name="adj1" fmla="val -36076"/>
              <a:gd name="adj2" fmla="val 61071"/>
              <a:gd name="adj3" fmla="val 16667"/>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algn="r" defTabSz="860176" eaLnBrk="0" fontAlgn="base" hangingPunct="0">
              <a:spcBef>
                <a:spcPct val="0"/>
              </a:spcBef>
              <a:spcAft>
                <a:spcPct val="0"/>
              </a:spcAft>
            </a:pPr>
            <a:r>
              <a:rPr lang="uk-UA" sz="1223" i="1" dirty="0">
                <a:solidFill>
                  <a:srgbClr val="00B050"/>
                </a:solidFill>
              </a:rPr>
              <a:t>Безпосередній результат 3. п.479</a:t>
            </a:r>
          </a:p>
          <a:p>
            <a:pPr algn="just" defTabSz="860176" eaLnBrk="0" fontAlgn="base" hangingPunct="0">
              <a:spcBef>
                <a:spcPct val="0"/>
              </a:spcBef>
              <a:spcAft>
                <a:spcPct val="0"/>
              </a:spcAft>
            </a:pPr>
            <a:r>
              <a:rPr lang="uk-UA" sz="1223" i="1" dirty="0">
                <a:solidFill>
                  <a:prstClr val="black"/>
                </a:solidFill>
              </a:rPr>
              <a:t>НБУ докладає зусиль для розуміння всіх ризиків, що можуть бути пов'язані із ситуацією на сході України.</a:t>
            </a:r>
          </a:p>
        </p:txBody>
      </p:sp>
      <p:sp>
        <p:nvSpPr>
          <p:cNvPr id="12" name="Округлена прямокутна виноска 11"/>
          <p:cNvSpPr/>
          <p:nvPr/>
        </p:nvSpPr>
        <p:spPr bwMode="auto">
          <a:xfrm>
            <a:off x="198387" y="3133870"/>
            <a:ext cx="3590169" cy="2032171"/>
          </a:xfrm>
          <a:prstGeom prst="wedgeRoundRectCallout">
            <a:avLst>
              <a:gd name="adj1" fmla="val 41627"/>
              <a:gd name="adj2" fmla="val 56513"/>
              <a:gd name="adj3" fmla="val 16667"/>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algn="r" defTabSz="860176" eaLnBrk="0" fontAlgn="base" hangingPunct="0">
              <a:spcBef>
                <a:spcPct val="0"/>
              </a:spcBef>
              <a:spcAft>
                <a:spcPct val="0"/>
              </a:spcAft>
            </a:pPr>
            <a:r>
              <a:rPr lang="uk-UA" sz="1223" i="1" dirty="0">
                <a:solidFill>
                  <a:srgbClr val="00B050"/>
                </a:solidFill>
              </a:rPr>
              <a:t>Безпосередній результат 3. п.476</a:t>
            </a:r>
          </a:p>
          <a:p>
            <a:pPr algn="just" defTabSz="860176" eaLnBrk="0" fontAlgn="base" hangingPunct="0">
              <a:spcBef>
                <a:spcPct val="0"/>
              </a:spcBef>
              <a:spcAft>
                <a:spcPct val="0"/>
              </a:spcAft>
            </a:pPr>
            <a:r>
              <a:rPr lang="uk-UA" sz="1223" i="1" dirty="0">
                <a:solidFill>
                  <a:prstClr val="black"/>
                </a:solidFill>
              </a:rPr>
              <a:t>НБУ докладає зусиль для забезпечення розуміння банками суті операцій та отримує значні обсяги інформації щодо банків з метою забезпечення розуміння та виявлення ризиків ВК. Роль НБУ щодо валютного регулювання та встановлення вимог щодо валютного контролю сприяє процесу з'ясування банками суті операцій. НБУ має повне уявлення щодо ризиків ВК кожного банку та добре розуміння ризиків банківського сектору</a:t>
            </a:r>
            <a:endParaRPr lang="uk-UA" sz="1223" i="1" dirty="0">
              <a:solidFill>
                <a:srgbClr val="00B050"/>
              </a:solidFill>
            </a:endParaRPr>
          </a:p>
        </p:txBody>
      </p:sp>
      <p:sp>
        <p:nvSpPr>
          <p:cNvPr id="13" name="Округлена прямокутна виноска 12"/>
          <p:cNvSpPr/>
          <p:nvPr/>
        </p:nvSpPr>
        <p:spPr bwMode="auto">
          <a:xfrm>
            <a:off x="201402" y="5381974"/>
            <a:ext cx="3590169" cy="1298020"/>
          </a:xfrm>
          <a:prstGeom prst="wedgeRoundRectCallout">
            <a:avLst>
              <a:gd name="adj1" fmla="val -41760"/>
              <a:gd name="adj2" fmla="val 62443"/>
              <a:gd name="adj3" fmla="val 16667"/>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algn="r" defTabSz="860176" eaLnBrk="0" fontAlgn="base" hangingPunct="0">
              <a:spcBef>
                <a:spcPct val="0"/>
              </a:spcBef>
              <a:spcAft>
                <a:spcPct val="0"/>
              </a:spcAft>
            </a:pPr>
            <a:r>
              <a:rPr lang="uk-UA" sz="1317" i="1" dirty="0">
                <a:solidFill>
                  <a:srgbClr val="00B050"/>
                </a:solidFill>
              </a:rPr>
              <a:t>Безпосередній результат </a:t>
            </a:r>
            <a:r>
              <a:rPr lang="en-US" sz="1317" i="1" dirty="0">
                <a:solidFill>
                  <a:srgbClr val="00B050"/>
                </a:solidFill>
              </a:rPr>
              <a:t>4</a:t>
            </a:r>
            <a:r>
              <a:rPr lang="uk-UA" sz="1317" i="1" dirty="0">
                <a:solidFill>
                  <a:srgbClr val="00B050"/>
                </a:solidFill>
              </a:rPr>
              <a:t>. п.4</a:t>
            </a:r>
            <a:r>
              <a:rPr lang="en-US" sz="1317" i="1" dirty="0">
                <a:solidFill>
                  <a:srgbClr val="00B050"/>
                </a:solidFill>
              </a:rPr>
              <a:t>00</a:t>
            </a:r>
            <a:endParaRPr lang="uk-UA" sz="1317" i="1" dirty="0">
              <a:solidFill>
                <a:srgbClr val="00B050"/>
              </a:solidFill>
            </a:endParaRPr>
          </a:p>
          <a:p>
            <a:pPr algn="just" defTabSz="860176" eaLnBrk="0" fontAlgn="base" hangingPunct="0">
              <a:spcBef>
                <a:spcPct val="0"/>
              </a:spcBef>
              <a:spcAft>
                <a:spcPct val="0"/>
              </a:spcAft>
            </a:pPr>
            <a:r>
              <a:rPr lang="uk-UA" sz="1317" i="1" dirty="0">
                <a:solidFill>
                  <a:prstClr val="black"/>
                </a:solidFill>
              </a:rPr>
              <a:t>Банківський сектор має комплексне розуміння ризиків ВК/ФТ, на які вони наражаються, та демонструє чітке розуміння щодо обґрунтування факторів ризику, визначених у Законі про ПВК/ФТ та під час НОР.  </a:t>
            </a:r>
          </a:p>
        </p:txBody>
      </p:sp>
      <p:sp>
        <p:nvSpPr>
          <p:cNvPr id="14" name="Округлена прямокутна виноска 13"/>
          <p:cNvSpPr/>
          <p:nvPr/>
        </p:nvSpPr>
        <p:spPr bwMode="auto">
          <a:xfrm>
            <a:off x="3894609" y="3688382"/>
            <a:ext cx="5249391" cy="1477659"/>
          </a:xfrm>
          <a:prstGeom prst="wedgeRoundRectCallout">
            <a:avLst>
              <a:gd name="adj1" fmla="val 3093"/>
              <a:gd name="adj2" fmla="val 58916"/>
              <a:gd name="adj3" fmla="val 16667"/>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algn="r" defTabSz="860176" eaLnBrk="0" fontAlgn="base" hangingPunct="0">
              <a:spcBef>
                <a:spcPct val="0"/>
              </a:spcBef>
              <a:spcAft>
                <a:spcPct val="0"/>
              </a:spcAft>
            </a:pPr>
            <a:r>
              <a:rPr lang="uk-UA" sz="1223" i="1" dirty="0">
                <a:solidFill>
                  <a:srgbClr val="00B050"/>
                </a:solidFill>
              </a:rPr>
              <a:t>Безпосередній результат </a:t>
            </a:r>
            <a:r>
              <a:rPr lang="en-US" sz="1223" i="1" dirty="0">
                <a:solidFill>
                  <a:srgbClr val="00B050"/>
                </a:solidFill>
              </a:rPr>
              <a:t>4</a:t>
            </a:r>
            <a:r>
              <a:rPr lang="uk-UA" sz="1223" i="1" dirty="0">
                <a:solidFill>
                  <a:srgbClr val="00B050"/>
                </a:solidFill>
              </a:rPr>
              <a:t>. п.4</a:t>
            </a:r>
            <a:r>
              <a:rPr lang="en-US" sz="1223" i="1" dirty="0">
                <a:solidFill>
                  <a:srgbClr val="00B050"/>
                </a:solidFill>
              </a:rPr>
              <a:t>11</a:t>
            </a:r>
            <a:endParaRPr lang="uk-UA" sz="1223" i="1" dirty="0">
              <a:solidFill>
                <a:srgbClr val="00B050"/>
              </a:solidFill>
            </a:endParaRPr>
          </a:p>
          <a:p>
            <a:pPr algn="just" defTabSz="860176" eaLnBrk="0" fontAlgn="base" hangingPunct="0">
              <a:spcBef>
                <a:spcPct val="0"/>
              </a:spcBef>
              <a:spcAft>
                <a:spcPct val="0"/>
              </a:spcAft>
            </a:pPr>
            <a:r>
              <a:rPr lang="uk-UA" sz="1223" i="1" dirty="0">
                <a:solidFill>
                  <a:prstClr val="black"/>
                </a:solidFill>
              </a:rPr>
              <a:t>Банківський сектор демонструє більш детальне розуміння ризиків, визначених у Законі про ПВК/ФТ. Таким чином, загалом банки застосовують більш комплексні заходи контролю, які будучи різними для кожного банку, краще забезпечують виявлення та контроль відповідних загроз. Небанківські СПФМ продемонстрували вужче коло заходів, які застосовуються ними для мінімізації виявлених ризиків.  </a:t>
            </a:r>
          </a:p>
        </p:txBody>
      </p:sp>
      <p:sp>
        <p:nvSpPr>
          <p:cNvPr id="15" name="Округлена прямокутна виноска 14"/>
          <p:cNvSpPr/>
          <p:nvPr/>
        </p:nvSpPr>
        <p:spPr bwMode="auto">
          <a:xfrm>
            <a:off x="3913704" y="5448017"/>
            <a:ext cx="5086771" cy="1165934"/>
          </a:xfrm>
          <a:prstGeom prst="wedgeRoundRectCallout">
            <a:avLst>
              <a:gd name="adj1" fmla="val 37968"/>
              <a:gd name="adj2" fmla="val 57196"/>
              <a:gd name="adj3" fmla="val 16667"/>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algn="r"/>
            <a:r>
              <a:rPr lang="uk-UA" sz="1300" i="1" u="none" dirty="0" smtClean="0">
                <a:solidFill>
                  <a:srgbClr val="00B050"/>
                </a:solidFill>
              </a:rPr>
              <a:t>Безпосередній </a:t>
            </a:r>
            <a:r>
              <a:rPr lang="uk-UA" sz="1300" i="1" u="none" dirty="0">
                <a:solidFill>
                  <a:srgbClr val="00B050"/>
                </a:solidFill>
              </a:rPr>
              <a:t>результат 3. Ключові </a:t>
            </a:r>
            <a:r>
              <a:rPr lang="uk-UA" sz="1300" i="1" u="none" dirty="0" smtClean="0">
                <a:solidFill>
                  <a:srgbClr val="00B050"/>
                </a:solidFill>
              </a:rPr>
              <a:t>висновки</a:t>
            </a:r>
          </a:p>
          <a:p>
            <a:pPr algn="just"/>
            <a:r>
              <a:rPr lang="uk-UA" sz="1300" i="1" u="none" dirty="0" smtClean="0">
                <a:solidFill>
                  <a:schemeClr val="tx1"/>
                </a:solidFill>
              </a:rPr>
              <a:t>НБУ застосовує ряд </a:t>
            </a:r>
            <a:r>
              <a:rPr lang="uk-UA" sz="1300" i="1" u="none" dirty="0">
                <a:solidFill>
                  <a:schemeClr val="tx1"/>
                </a:solidFill>
              </a:rPr>
              <a:t>заходів впливу </a:t>
            </a:r>
            <a:r>
              <a:rPr lang="uk-UA" sz="1300" i="1" u="none" dirty="0" smtClean="0">
                <a:solidFill>
                  <a:schemeClr val="tx1"/>
                </a:solidFill>
              </a:rPr>
              <a:t>до банків, включно з відкликанням ліцензій</a:t>
            </a:r>
            <a:r>
              <a:rPr lang="uk-UA" sz="1300" i="1" u="none" dirty="0">
                <a:solidFill>
                  <a:schemeClr val="tx1"/>
                </a:solidFill>
              </a:rPr>
              <a:t>.</a:t>
            </a:r>
            <a:r>
              <a:rPr lang="uk-UA" sz="1300" i="1" u="none" dirty="0" smtClean="0">
                <a:solidFill>
                  <a:schemeClr val="tx1"/>
                </a:solidFill>
              </a:rPr>
              <a:t> Також НБУ застосовує ряд суворих заходів впливу (заборон) до фізичних осіб, проте не застосовує штрафів. Поза банківським сектором розмір штрафів є занадто низьким.</a:t>
            </a:r>
          </a:p>
          <a:p>
            <a:pPr algn="r"/>
            <a:r>
              <a:rPr lang="uk-UA" sz="1400" i="1" u="none" dirty="0" smtClean="0">
                <a:solidFill>
                  <a:srgbClr val="00B050"/>
                </a:solidFill>
              </a:rPr>
              <a:t> </a:t>
            </a:r>
          </a:p>
          <a:p>
            <a:pPr algn="r"/>
            <a:endParaRPr lang="uk-UA" sz="1400" b="1" i="1" u="none" dirty="0">
              <a:solidFill>
                <a:srgbClr val="00B050"/>
              </a:solidFill>
            </a:endParaRPr>
          </a:p>
        </p:txBody>
      </p:sp>
    </p:spTree>
    <p:extLst>
      <p:ext uri="{BB962C8B-B14F-4D97-AF65-F5344CB8AC3E}">
        <p14:creationId xmlns:p14="http://schemas.microsoft.com/office/powerpoint/2010/main" val="230543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17303"/>
            <a:ext cx="7541991" cy="580552"/>
          </a:xfrm>
        </p:spPr>
        <p:txBody>
          <a:bodyPr/>
          <a:lstStyle/>
          <a:p>
            <a:r>
              <a:rPr lang="uk-UA" sz="1600" i="1" dirty="0" smtClean="0">
                <a:solidFill>
                  <a:srgbClr val="9BBB59">
                    <a:lumMod val="50000"/>
                  </a:srgbClr>
                </a:solidFill>
              </a:rPr>
              <a:t/>
            </a:r>
            <a:br>
              <a:rPr lang="uk-UA" sz="1600" i="1" dirty="0" smtClean="0">
                <a:solidFill>
                  <a:srgbClr val="9BBB59">
                    <a:lumMod val="50000"/>
                  </a:srgbClr>
                </a:solidFill>
              </a:rPr>
            </a:br>
            <a:r>
              <a:rPr lang="uk-UA" sz="1600" cap="all" dirty="0" smtClean="0">
                <a:cs typeface="Arial" panose="020B0604020202020204" pitchFamily="34" charset="0"/>
              </a:rPr>
              <a:t>Ризик-орієнтований підхід у міжнародних документах</a:t>
            </a:r>
            <a:endParaRPr lang="ru-RU" sz="2400" cap="all" dirty="0"/>
          </a:p>
        </p:txBody>
      </p:sp>
      <p:sp>
        <p:nvSpPr>
          <p:cNvPr id="4" name="Місце для номера слайда 3"/>
          <p:cNvSpPr>
            <a:spLocks noGrp="1"/>
          </p:cNvSpPr>
          <p:nvPr>
            <p:ph type="sldNum" sz="quarter" idx="10"/>
          </p:nvPr>
        </p:nvSpPr>
        <p:spPr>
          <a:xfrm>
            <a:off x="8316416" y="6356956"/>
            <a:ext cx="644492" cy="382414"/>
          </a:xfrm>
        </p:spPr>
        <p:txBody>
          <a:bodyPr/>
          <a:lstStyle/>
          <a:p>
            <a:pPr>
              <a:defRPr/>
            </a:pPr>
            <a:fld id="{CC96D23F-4230-4315-AA9F-B31F5338F8EB}" type="slidenum">
              <a:rPr lang="uk-UA" smtClean="0"/>
              <a:pPr>
                <a:defRPr/>
              </a:pPr>
              <a:t>5</a:t>
            </a:fld>
            <a:endParaRPr lang="uk-UA" dirty="0"/>
          </a:p>
        </p:txBody>
      </p:sp>
      <p:sp>
        <p:nvSpPr>
          <p:cNvPr id="11" name="Прямокутник 10"/>
          <p:cNvSpPr/>
          <p:nvPr/>
        </p:nvSpPr>
        <p:spPr bwMode="auto">
          <a:xfrm>
            <a:off x="145965" y="766609"/>
            <a:ext cx="792088" cy="5040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pic>
        <p:nvPicPr>
          <p:cNvPr id="12" name="Рисунок 11"/>
          <p:cNvPicPr>
            <a:picLocks noChangeAspect="1"/>
          </p:cNvPicPr>
          <p:nvPr/>
        </p:nvPicPr>
        <p:blipFill>
          <a:blip r:embed="rId3"/>
          <a:stretch>
            <a:fillRect/>
          </a:stretch>
        </p:blipFill>
        <p:spPr>
          <a:xfrm>
            <a:off x="38461" y="766609"/>
            <a:ext cx="981075" cy="371475"/>
          </a:xfrm>
          <a:prstGeom prst="rect">
            <a:avLst/>
          </a:prstGeom>
        </p:spPr>
      </p:pic>
      <p:sp>
        <p:nvSpPr>
          <p:cNvPr id="3" name="Прямокутник 2"/>
          <p:cNvSpPr/>
          <p:nvPr/>
        </p:nvSpPr>
        <p:spPr>
          <a:xfrm>
            <a:off x="2378399" y="1027211"/>
            <a:ext cx="6514080" cy="861774"/>
          </a:xfrm>
          <a:prstGeom prst="rect">
            <a:avLst/>
          </a:prstGeom>
        </p:spPr>
        <p:txBody>
          <a:bodyPr wrap="square">
            <a:spAutoFit/>
          </a:bodyPr>
          <a:lstStyle/>
          <a:p>
            <a:pPr marL="285750" indent="-285750">
              <a:buFont typeface="Wingdings" panose="05000000000000000000" pitchFamily="2" charset="2"/>
              <a:buChar char="Ø"/>
            </a:pPr>
            <a:r>
              <a:rPr lang="ru-RU" sz="1400" dirty="0" err="1" smtClean="0">
                <a:latin typeface="Cambria" panose="02040503050406030204" pitchFamily="18" charset="0"/>
              </a:rPr>
              <a:t>ризик-орієнтований</a:t>
            </a:r>
            <a:r>
              <a:rPr lang="ru-RU" sz="1400" dirty="0" smtClean="0">
                <a:latin typeface="Cambria" panose="02040503050406030204" pitchFamily="18" charset="0"/>
              </a:rPr>
              <a:t> </a:t>
            </a:r>
            <a:r>
              <a:rPr lang="ru-RU" sz="1400" dirty="0">
                <a:latin typeface="Cambria" panose="02040503050406030204" pitchFamily="18" charset="0"/>
              </a:rPr>
              <a:t>п</a:t>
            </a:r>
            <a:r>
              <a:rPr lang="uk-UA" sz="1400" dirty="0">
                <a:latin typeface="Cambria" panose="02040503050406030204" pitchFamily="18" charset="0"/>
              </a:rPr>
              <a:t>і</a:t>
            </a:r>
            <a:r>
              <a:rPr lang="ru-RU" sz="1400" dirty="0" err="1" smtClean="0">
                <a:latin typeface="Cambria" panose="02040503050406030204" pitchFamily="18" charset="0"/>
              </a:rPr>
              <a:t>дхід</a:t>
            </a:r>
            <a:r>
              <a:rPr lang="en-US" sz="1400" dirty="0" smtClean="0">
                <a:latin typeface="Cambria" panose="02040503050406030204" pitchFamily="18" charset="0"/>
              </a:rPr>
              <a:t> </a:t>
            </a:r>
            <a:r>
              <a:rPr lang="ru-RU" sz="1400" dirty="0">
                <a:latin typeface="Cambria" panose="02040503050406030204" pitchFamily="18" charset="0"/>
              </a:rPr>
              <a:t>повинен бути </a:t>
            </a:r>
            <a:r>
              <a:rPr lang="ru-RU" sz="1400" b="1" dirty="0" err="1">
                <a:effectLst>
                  <a:glow rad="50800">
                    <a:schemeClr val="accent2">
                      <a:satMod val="175000"/>
                      <a:alpha val="40000"/>
                    </a:schemeClr>
                  </a:glow>
                </a:effectLst>
                <a:latin typeface="Cambria" panose="02040503050406030204" pitchFamily="18" charset="0"/>
              </a:rPr>
              <a:t>основним</a:t>
            </a:r>
            <a:r>
              <a:rPr lang="ru-RU" sz="1400" b="1" dirty="0">
                <a:effectLst>
                  <a:glow rad="50800">
                    <a:schemeClr val="accent2">
                      <a:satMod val="175000"/>
                      <a:alpha val="40000"/>
                    </a:schemeClr>
                  </a:glow>
                </a:effectLst>
                <a:latin typeface="Cambria" panose="02040503050406030204" pitchFamily="18" charset="0"/>
              </a:rPr>
              <a:t> </a:t>
            </a:r>
            <a:r>
              <a:rPr lang="ru-RU" sz="1400" b="1" dirty="0" err="1">
                <a:effectLst>
                  <a:glow rad="50800">
                    <a:schemeClr val="accent2">
                      <a:satMod val="175000"/>
                      <a:alpha val="40000"/>
                    </a:schemeClr>
                  </a:glow>
                </a:effectLst>
                <a:latin typeface="Cambria" panose="02040503050406030204" pitchFamily="18" charset="0"/>
              </a:rPr>
              <a:t>підґрунтям</a:t>
            </a:r>
            <a:r>
              <a:rPr lang="ru-RU" sz="1400" b="1" dirty="0">
                <a:effectLst>
                  <a:glow rad="50800">
                    <a:schemeClr val="accent2">
                      <a:satMod val="175000"/>
                      <a:alpha val="40000"/>
                    </a:schemeClr>
                  </a:glow>
                </a:effectLst>
                <a:latin typeface="Cambria" panose="02040503050406030204" pitchFamily="18" charset="0"/>
              </a:rPr>
              <a:t> </a:t>
            </a:r>
            <a:r>
              <a:rPr lang="ru-RU" sz="1400" dirty="0">
                <a:latin typeface="Cambria" panose="02040503050406030204" pitchFamily="18" charset="0"/>
              </a:rPr>
              <a:t>для </a:t>
            </a:r>
            <a:r>
              <a:rPr lang="ru-RU" sz="1400" dirty="0" err="1">
                <a:latin typeface="Cambria" panose="02040503050406030204" pitchFamily="18" charset="0"/>
              </a:rPr>
              <a:t>ефективно</a:t>
            </a:r>
            <a:r>
              <a:rPr lang="uk-UA" sz="1400" dirty="0">
                <a:latin typeface="Cambria" panose="02040503050406030204" pitchFamily="18" charset="0"/>
              </a:rPr>
              <a:t>ї імплементації всіх рекомендацій </a:t>
            </a:r>
            <a:r>
              <a:rPr lang="en-US" sz="1400" dirty="0" smtClean="0">
                <a:latin typeface="Cambria" panose="02040503050406030204" pitchFamily="18" charset="0"/>
              </a:rPr>
              <a:t>FATF</a:t>
            </a:r>
            <a:r>
              <a:rPr lang="uk-UA" sz="1400" dirty="0" smtClean="0">
                <a:latin typeface="Cambria" panose="02040503050406030204" pitchFamily="18" charset="0"/>
              </a:rPr>
              <a:t> </a:t>
            </a:r>
          </a:p>
          <a:p>
            <a:pPr algn="r"/>
            <a:endParaRPr lang="uk-UA" sz="800" b="1" i="1" dirty="0" smtClean="0">
              <a:latin typeface="Cambria" panose="02040503050406030204" pitchFamily="18" charset="0"/>
            </a:endParaRPr>
          </a:p>
          <a:p>
            <a:pPr algn="r"/>
            <a:r>
              <a:rPr lang="uk-UA" sz="1400" b="1" i="1" dirty="0" smtClean="0">
                <a:latin typeface="Cambria" panose="02040503050406030204" pitchFamily="18" charset="0"/>
              </a:rPr>
              <a:t>(1 Рекомендація </a:t>
            </a:r>
            <a:r>
              <a:rPr lang="en-US" sz="1400" b="1" i="1" dirty="0" smtClean="0">
                <a:latin typeface="Cambria" panose="02040503050406030204" pitchFamily="18" charset="0"/>
              </a:rPr>
              <a:t>FATF</a:t>
            </a:r>
            <a:r>
              <a:rPr lang="uk-UA" sz="1400" b="1" i="1" dirty="0" smtClean="0">
                <a:latin typeface="Cambria" panose="02040503050406030204" pitchFamily="18" charset="0"/>
              </a:rPr>
              <a:t>)</a:t>
            </a:r>
            <a:endParaRPr lang="uk-UA" sz="1400" b="1" i="1" dirty="0">
              <a:latin typeface="Cambria" panose="02040503050406030204" pitchFamily="18" charset="0"/>
            </a:endParaRPr>
          </a:p>
        </p:txBody>
      </p:sp>
      <p:pic>
        <p:nvPicPr>
          <p:cNvPr id="9" name="Рисунок 8"/>
          <p:cNvPicPr>
            <a:picLocks noChangeAspect="1"/>
          </p:cNvPicPr>
          <p:nvPr/>
        </p:nvPicPr>
        <p:blipFill>
          <a:blip r:embed="rId4"/>
          <a:stretch>
            <a:fillRect/>
          </a:stretch>
        </p:blipFill>
        <p:spPr>
          <a:xfrm>
            <a:off x="438173" y="1199761"/>
            <a:ext cx="1067590" cy="1434761"/>
          </a:xfrm>
          <a:prstGeom prst="rect">
            <a:avLst/>
          </a:prstGeom>
        </p:spPr>
      </p:pic>
      <p:pic>
        <p:nvPicPr>
          <p:cNvPr id="10" name="Рисунок 9"/>
          <p:cNvPicPr>
            <a:picLocks noChangeAspect="1"/>
          </p:cNvPicPr>
          <p:nvPr/>
        </p:nvPicPr>
        <p:blipFill>
          <a:blip r:embed="rId5"/>
          <a:stretch>
            <a:fillRect/>
          </a:stretch>
        </p:blipFill>
        <p:spPr>
          <a:xfrm>
            <a:off x="467544" y="2993037"/>
            <a:ext cx="1059779" cy="1624828"/>
          </a:xfrm>
          <a:prstGeom prst="rect">
            <a:avLst/>
          </a:prstGeom>
          <a:gradFill>
            <a:gsLst>
              <a:gs pos="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pic>
      <p:pic>
        <p:nvPicPr>
          <p:cNvPr id="15" name="Рисунок 14"/>
          <p:cNvPicPr>
            <a:picLocks noChangeAspect="1"/>
          </p:cNvPicPr>
          <p:nvPr/>
        </p:nvPicPr>
        <p:blipFill>
          <a:blip r:embed="rId6"/>
          <a:stretch>
            <a:fillRect/>
          </a:stretch>
        </p:blipFill>
        <p:spPr>
          <a:xfrm>
            <a:off x="284699" y="5015454"/>
            <a:ext cx="1469673" cy="1452073"/>
          </a:xfrm>
          <a:prstGeom prst="rect">
            <a:avLst/>
          </a:prstGeom>
        </p:spPr>
      </p:pic>
      <p:sp>
        <p:nvSpPr>
          <p:cNvPr id="16" name="Прямокутник 15"/>
          <p:cNvSpPr/>
          <p:nvPr/>
        </p:nvSpPr>
        <p:spPr>
          <a:xfrm>
            <a:off x="167501" y="2586202"/>
            <a:ext cx="1977763" cy="307777"/>
          </a:xfrm>
          <a:prstGeom prst="rect">
            <a:avLst/>
          </a:prstGeom>
        </p:spPr>
        <p:txBody>
          <a:bodyPr wrap="square">
            <a:spAutoFit/>
          </a:bodyPr>
          <a:lstStyle/>
          <a:p>
            <a:r>
              <a:rPr lang="uk-UA" sz="1400" dirty="0" smtClean="0">
                <a:latin typeface="Cambria" panose="02040503050406030204" pitchFamily="18" charset="0"/>
              </a:rPr>
              <a:t>Рекомендації </a:t>
            </a:r>
            <a:r>
              <a:rPr lang="en-US" sz="1400" dirty="0" smtClean="0">
                <a:latin typeface="Cambria" panose="02040503050406030204" pitchFamily="18" charset="0"/>
              </a:rPr>
              <a:t>FATF</a:t>
            </a:r>
            <a:endParaRPr lang="uk-UA" sz="1400" cap="all" dirty="0" smtClean="0">
              <a:latin typeface="Cambria" panose="02040503050406030204" pitchFamily="18" charset="0"/>
            </a:endParaRPr>
          </a:p>
        </p:txBody>
      </p:sp>
      <p:sp>
        <p:nvSpPr>
          <p:cNvPr id="17" name="Прямокутник 16"/>
          <p:cNvSpPr/>
          <p:nvPr/>
        </p:nvSpPr>
        <p:spPr>
          <a:xfrm>
            <a:off x="183449" y="4617865"/>
            <a:ext cx="1713443" cy="307777"/>
          </a:xfrm>
          <a:prstGeom prst="rect">
            <a:avLst/>
          </a:prstGeom>
        </p:spPr>
        <p:txBody>
          <a:bodyPr wrap="square">
            <a:spAutoFit/>
          </a:bodyPr>
          <a:lstStyle/>
          <a:p>
            <a:r>
              <a:rPr lang="ru-RU" sz="1400" dirty="0" err="1" smtClean="0">
                <a:latin typeface="Cambria" panose="02040503050406030204" pitchFamily="18" charset="0"/>
              </a:rPr>
              <a:t>Стандарти</a:t>
            </a:r>
            <a:r>
              <a:rPr lang="ru-RU" sz="1400" dirty="0" smtClean="0">
                <a:latin typeface="Cambria" panose="02040503050406030204" pitchFamily="18" charset="0"/>
              </a:rPr>
              <a:t> </a:t>
            </a:r>
            <a:r>
              <a:rPr lang="en-US" sz="1400" dirty="0" smtClean="0">
                <a:latin typeface="Cambria" panose="02040503050406030204" pitchFamily="18" charset="0"/>
              </a:rPr>
              <a:t>BCBS</a:t>
            </a:r>
            <a:endParaRPr lang="uk-UA" sz="1400" cap="all" dirty="0" smtClean="0">
              <a:latin typeface="Cambria" panose="02040503050406030204" pitchFamily="18" charset="0"/>
            </a:endParaRPr>
          </a:p>
        </p:txBody>
      </p:sp>
      <p:sp>
        <p:nvSpPr>
          <p:cNvPr id="18" name="Прямокутник 17"/>
          <p:cNvSpPr/>
          <p:nvPr/>
        </p:nvSpPr>
        <p:spPr>
          <a:xfrm>
            <a:off x="45669" y="6467527"/>
            <a:ext cx="2018557" cy="307777"/>
          </a:xfrm>
          <a:prstGeom prst="rect">
            <a:avLst/>
          </a:prstGeom>
        </p:spPr>
        <p:txBody>
          <a:bodyPr wrap="square">
            <a:spAutoFit/>
          </a:bodyPr>
          <a:lstStyle/>
          <a:p>
            <a:r>
              <a:rPr lang="en-US" sz="1400" dirty="0" smtClean="0">
                <a:latin typeface="Cambria" panose="02040503050406030204" pitchFamily="18" charset="0"/>
              </a:rPr>
              <a:t>4-</a:t>
            </a:r>
            <a:r>
              <a:rPr lang="ru-RU" sz="1400" dirty="0" smtClean="0">
                <a:latin typeface="Cambria" panose="02040503050406030204" pitchFamily="18" charset="0"/>
              </a:rPr>
              <a:t>а </a:t>
            </a:r>
            <a:r>
              <a:rPr lang="en-US" sz="1400" dirty="0" smtClean="0">
                <a:latin typeface="Cambria" panose="02040503050406030204" pitchFamily="18" charset="0"/>
              </a:rPr>
              <a:t>AML-</a:t>
            </a:r>
            <a:r>
              <a:rPr lang="ru-RU" sz="1400" dirty="0" smtClean="0">
                <a:latin typeface="Cambria" panose="02040503050406030204" pitchFamily="18" charset="0"/>
              </a:rPr>
              <a:t>Директива </a:t>
            </a:r>
            <a:r>
              <a:rPr lang="uk-UA" sz="1400" dirty="0" smtClean="0">
                <a:latin typeface="Cambria" panose="02040503050406030204" pitchFamily="18" charset="0"/>
              </a:rPr>
              <a:t>ЄС</a:t>
            </a:r>
            <a:endParaRPr lang="uk-UA" sz="1400" cap="all" dirty="0" smtClean="0">
              <a:latin typeface="Cambria" panose="02040503050406030204" pitchFamily="18" charset="0"/>
            </a:endParaRPr>
          </a:p>
        </p:txBody>
      </p:sp>
      <p:sp>
        <p:nvSpPr>
          <p:cNvPr id="6" name="Прямокутник 5"/>
          <p:cNvSpPr/>
          <p:nvPr/>
        </p:nvSpPr>
        <p:spPr>
          <a:xfrm>
            <a:off x="2415936" y="2042606"/>
            <a:ext cx="6514079" cy="1508105"/>
          </a:xfrm>
          <a:prstGeom prst="rect">
            <a:avLst/>
          </a:prstGeom>
        </p:spPr>
        <p:txBody>
          <a:bodyPr wrap="square">
            <a:spAutoFit/>
          </a:bodyPr>
          <a:lstStyle/>
          <a:p>
            <a:pPr marL="285750" indent="-285750">
              <a:buFont typeface="Wingdings" panose="05000000000000000000" pitchFamily="2" charset="2"/>
              <a:buChar char="Ø"/>
            </a:pPr>
            <a:r>
              <a:rPr lang="uk-UA" sz="1400" dirty="0" smtClean="0">
                <a:latin typeface="Cambria" panose="02040503050406030204" pitchFamily="18" charset="0"/>
              </a:rPr>
              <a:t>в </a:t>
            </a:r>
            <a:r>
              <a:rPr lang="uk-UA" sz="1400" dirty="0">
                <a:latin typeface="Cambria" panose="02040503050406030204" pitchFamily="18" charset="0"/>
              </a:rPr>
              <a:t>цілях боротьби з відмиванням коштів та фінансуванням тероризму </a:t>
            </a:r>
            <a:r>
              <a:rPr lang="uk-UA" sz="1400" dirty="0" smtClean="0">
                <a:latin typeface="Cambria" panose="02040503050406030204" pitchFamily="18" charset="0"/>
              </a:rPr>
              <a:t>застосування ризик-орієнтованого підходу передбачає, </a:t>
            </a:r>
            <a:r>
              <a:rPr lang="uk-UA" sz="1400" dirty="0">
                <a:latin typeface="Cambria" panose="02040503050406030204" pitchFamily="18" charset="0"/>
              </a:rPr>
              <a:t>що </a:t>
            </a:r>
            <a:r>
              <a:rPr lang="uk-UA" sz="1400" b="1" dirty="0">
                <a:effectLst>
                  <a:glow rad="63500">
                    <a:schemeClr val="accent3">
                      <a:satMod val="175000"/>
                      <a:alpha val="40000"/>
                    </a:schemeClr>
                  </a:glow>
                </a:effectLst>
                <a:latin typeface="Cambria" panose="02040503050406030204" pitchFamily="18" charset="0"/>
              </a:rPr>
              <a:t>країни, компетентні органи та </a:t>
            </a:r>
            <a:r>
              <a:rPr lang="uk-UA" sz="1400" b="1" dirty="0" smtClean="0">
                <a:effectLst>
                  <a:glow rad="63500">
                    <a:schemeClr val="accent3">
                      <a:satMod val="175000"/>
                      <a:alpha val="40000"/>
                    </a:schemeClr>
                  </a:glow>
                </a:effectLst>
                <a:latin typeface="Cambria" panose="02040503050406030204" pitchFamily="18" charset="0"/>
              </a:rPr>
              <a:t>зобов'язані суб'єкти</a:t>
            </a:r>
            <a:r>
              <a:rPr lang="uk-UA" sz="1400" dirty="0" smtClean="0">
                <a:latin typeface="Cambria" panose="02040503050406030204" pitchFamily="18" charset="0"/>
              </a:rPr>
              <a:t> </a:t>
            </a:r>
            <a:r>
              <a:rPr lang="uk-UA" sz="1400" dirty="0">
                <a:effectLst>
                  <a:outerShdw blurRad="50800" dist="38100" dir="2700000" algn="tl" rotWithShape="0">
                    <a:prstClr val="black">
                      <a:alpha val="40000"/>
                    </a:prstClr>
                  </a:outerShdw>
                </a:effectLst>
                <a:latin typeface="Cambria" panose="02040503050406030204" pitchFamily="18" charset="0"/>
              </a:rPr>
              <a:t>повинні ідентифікувати, оцінити та зрозуміти ризики, на які вони наражаються, та </a:t>
            </a:r>
            <a:r>
              <a:rPr lang="uk-UA" sz="1400" u="sng" dirty="0">
                <a:effectLst>
                  <a:outerShdw blurRad="50800" dist="38100" dir="2700000" algn="tl" rotWithShape="0">
                    <a:prstClr val="black">
                      <a:alpha val="40000"/>
                    </a:prstClr>
                  </a:outerShdw>
                </a:effectLst>
                <a:latin typeface="Cambria" panose="02040503050406030204" pitchFamily="18" charset="0"/>
              </a:rPr>
              <a:t>вжити заходів, відповідних цим ризикам, для їх ефективного </a:t>
            </a:r>
            <a:r>
              <a:rPr lang="uk-UA" sz="1400" u="sng" dirty="0" smtClean="0">
                <a:effectLst>
                  <a:outerShdw blurRad="50800" dist="38100" dir="2700000" algn="tl" rotWithShape="0">
                    <a:prstClr val="black">
                      <a:alpha val="40000"/>
                    </a:prstClr>
                  </a:outerShdw>
                </a:effectLst>
                <a:latin typeface="Cambria" panose="02040503050406030204" pitchFamily="18" charset="0"/>
              </a:rPr>
              <a:t>зниження</a:t>
            </a:r>
            <a:r>
              <a:rPr lang="en-US" sz="1400" u="sng" dirty="0" smtClean="0">
                <a:effectLst>
                  <a:outerShdw blurRad="50800" dist="38100" dir="2700000" algn="tl" rotWithShape="0">
                    <a:prstClr val="black">
                      <a:alpha val="40000"/>
                    </a:prstClr>
                  </a:outerShdw>
                </a:effectLst>
                <a:latin typeface="Cambria" panose="02040503050406030204" pitchFamily="18" charset="0"/>
              </a:rPr>
              <a:t> </a:t>
            </a:r>
            <a:endParaRPr lang="uk-UA" sz="1400" u="sng" dirty="0" smtClean="0">
              <a:effectLst>
                <a:outerShdw blurRad="50800" dist="38100" dir="2700000" algn="tl" rotWithShape="0">
                  <a:prstClr val="black">
                    <a:alpha val="40000"/>
                  </a:prstClr>
                </a:outerShdw>
              </a:effectLst>
              <a:latin typeface="Cambria" panose="02040503050406030204" pitchFamily="18" charset="0"/>
            </a:endParaRPr>
          </a:p>
          <a:p>
            <a:pPr algn="r"/>
            <a:endParaRPr lang="uk-UA" sz="800" b="1" i="1" dirty="0" smtClean="0">
              <a:latin typeface="Cambria" panose="02040503050406030204" pitchFamily="18" charset="0"/>
            </a:endParaRPr>
          </a:p>
          <a:p>
            <a:pPr algn="r"/>
            <a:r>
              <a:rPr lang="uk-UA" sz="1400" b="1" i="1" dirty="0" smtClean="0">
                <a:latin typeface="Cambria" panose="02040503050406030204" pitchFamily="18" charset="0"/>
              </a:rPr>
              <a:t>(</a:t>
            </a:r>
            <a:r>
              <a:rPr lang="uk-UA" sz="1400" b="1" i="1" dirty="0">
                <a:latin typeface="Cambria" panose="02040503050406030204" pitchFamily="18" charset="0"/>
              </a:rPr>
              <a:t>1 Рекомендація </a:t>
            </a:r>
            <a:r>
              <a:rPr lang="en-US" sz="1400" b="1" i="1" dirty="0">
                <a:latin typeface="Cambria" panose="02040503050406030204" pitchFamily="18" charset="0"/>
              </a:rPr>
              <a:t>FATF</a:t>
            </a:r>
            <a:r>
              <a:rPr lang="uk-UA" sz="1400" b="1" i="1" dirty="0">
                <a:latin typeface="Cambria" panose="02040503050406030204" pitchFamily="18" charset="0"/>
              </a:rPr>
              <a:t>)</a:t>
            </a:r>
            <a:endParaRPr lang="uk-UA" sz="1400" dirty="0">
              <a:latin typeface="Cambria" panose="02040503050406030204" pitchFamily="18" charset="0"/>
            </a:endParaRPr>
          </a:p>
        </p:txBody>
      </p:sp>
      <p:sp>
        <p:nvSpPr>
          <p:cNvPr id="7" name="Прямокутник 6"/>
          <p:cNvSpPr/>
          <p:nvPr/>
        </p:nvSpPr>
        <p:spPr>
          <a:xfrm>
            <a:off x="2470323" y="3698923"/>
            <a:ext cx="6475980" cy="1723549"/>
          </a:xfrm>
          <a:prstGeom prst="rect">
            <a:avLst/>
          </a:prstGeom>
        </p:spPr>
        <p:txBody>
          <a:bodyPr wrap="square">
            <a:spAutoFit/>
          </a:bodyPr>
          <a:lstStyle/>
          <a:p>
            <a:pPr marL="285750" indent="-285750">
              <a:buFont typeface="Wingdings" panose="05000000000000000000" pitchFamily="2" charset="2"/>
              <a:buChar char="Ø"/>
            </a:pPr>
            <a:r>
              <a:rPr lang="uk-UA" sz="1400" dirty="0">
                <a:effectLst>
                  <a:outerShdw blurRad="50800" dist="38100" dir="2700000" algn="tl" rotWithShape="0">
                    <a:prstClr val="black">
                      <a:alpha val="40000"/>
                    </a:prstClr>
                  </a:outerShdw>
                </a:effectLst>
                <a:latin typeface="Cambria" panose="02040503050406030204" pitchFamily="18" charset="0"/>
              </a:rPr>
              <a:t>недостатність або відсутність належного управління ризиками відмивання коштів/фінансування тероризму </a:t>
            </a:r>
            <a:r>
              <a:rPr lang="uk-UA" sz="1400" dirty="0">
                <a:effectLst>
                  <a:glow rad="50800">
                    <a:schemeClr val="accent2">
                      <a:satMod val="175000"/>
                      <a:alpha val="40000"/>
                    </a:schemeClr>
                  </a:glow>
                </a:effectLst>
                <a:latin typeface="Cambria" panose="02040503050406030204" pitchFamily="18" charset="0"/>
              </a:rPr>
              <a:t>наражає банки на серйозні ризики</a:t>
            </a:r>
            <a:r>
              <a:rPr lang="uk-UA" sz="1400" dirty="0">
                <a:latin typeface="Cambria" panose="02040503050406030204" pitchFamily="18" charset="0"/>
              </a:rPr>
              <a:t>, особливо репутаційні, операційні, </a:t>
            </a:r>
            <a:r>
              <a:rPr lang="uk-UA" sz="1400" dirty="0" err="1">
                <a:latin typeface="Cambria" panose="02040503050406030204" pitchFamily="18" charset="0"/>
              </a:rPr>
              <a:t>комплаєнсу</a:t>
            </a:r>
            <a:r>
              <a:rPr lang="uk-UA" sz="1400" dirty="0">
                <a:latin typeface="Cambria" panose="02040503050406030204" pitchFamily="18" charset="0"/>
              </a:rPr>
              <a:t>  та концентраційні </a:t>
            </a:r>
            <a:r>
              <a:rPr lang="uk-UA" sz="1400" dirty="0" smtClean="0">
                <a:latin typeface="Cambria" panose="02040503050406030204" pitchFamily="18" charset="0"/>
              </a:rPr>
              <a:t>ризики. </a:t>
            </a:r>
            <a:r>
              <a:rPr lang="uk-UA" sz="1400" dirty="0" smtClean="0">
                <a:solidFill>
                  <a:srgbClr val="000000"/>
                </a:solidFill>
                <a:effectLst>
                  <a:glow rad="63500">
                    <a:schemeClr val="accent3">
                      <a:satMod val="175000"/>
                      <a:alpha val="40000"/>
                    </a:schemeClr>
                  </a:glow>
                </a:effectLst>
                <a:latin typeface="Cambria" panose="02040503050406030204" pitchFamily="18" charset="0"/>
              </a:rPr>
              <a:t>Всі </a:t>
            </a:r>
            <a:r>
              <a:rPr lang="uk-UA" sz="1400" dirty="0">
                <a:solidFill>
                  <a:srgbClr val="000000"/>
                </a:solidFill>
                <a:effectLst>
                  <a:glow rad="63500">
                    <a:schemeClr val="accent3">
                      <a:satMod val="175000"/>
                      <a:alpha val="40000"/>
                    </a:schemeClr>
                  </a:glow>
                </a:effectLst>
                <a:latin typeface="Cambria" panose="02040503050406030204" pitchFamily="18" charset="0"/>
              </a:rPr>
              <a:t>ці ризики </a:t>
            </a:r>
            <a:r>
              <a:rPr lang="uk-UA" sz="1400" dirty="0" smtClean="0">
                <a:solidFill>
                  <a:srgbClr val="000000"/>
                </a:solidFill>
                <a:effectLst>
                  <a:glow rad="63500">
                    <a:schemeClr val="accent3">
                      <a:satMod val="175000"/>
                      <a:alpha val="40000"/>
                    </a:schemeClr>
                  </a:glow>
                </a:effectLst>
                <a:latin typeface="Cambria" panose="02040503050406030204" pitchFamily="18" charset="0"/>
              </a:rPr>
              <a:t>взаємопов'язані. </a:t>
            </a:r>
            <a:r>
              <a:rPr lang="uk-UA" sz="1400" dirty="0" smtClean="0">
                <a:effectLst>
                  <a:glow rad="63500">
                    <a:schemeClr val="accent3">
                      <a:satMod val="175000"/>
                      <a:alpha val="40000"/>
                    </a:schemeClr>
                  </a:glow>
                </a:effectLst>
                <a:latin typeface="Cambria" panose="02040503050406030204" pitchFamily="18" charset="0"/>
              </a:rPr>
              <a:t>Будь-який </a:t>
            </a:r>
            <a:r>
              <a:rPr lang="uk-UA" sz="1400" dirty="0">
                <a:effectLst>
                  <a:glow rad="63500">
                    <a:schemeClr val="accent3">
                      <a:satMod val="175000"/>
                      <a:alpha val="40000"/>
                    </a:schemeClr>
                  </a:glow>
                </a:effectLst>
                <a:latin typeface="Cambria" panose="02040503050406030204" pitchFamily="18" charset="0"/>
              </a:rPr>
              <a:t>з ризиків може призвести до значних фінансових витрат банку </a:t>
            </a:r>
            <a:endParaRPr lang="uk-UA" sz="1400" dirty="0" smtClean="0">
              <a:effectLst>
                <a:glow rad="63500">
                  <a:schemeClr val="accent3">
                    <a:satMod val="175000"/>
                    <a:alpha val="40000"/>
                  </a:schemeClr>
                </a:glow>
              </a:effectLst>
              <a:latin typeface="Cambria" panose="02040503050406030204" pitchFamily="18" charset="0"/>
            </a:endParaRPr>
          </a:p>
          <a:p>
            <a:pPr algn="r"/>
            <a:endParaRPr lang="uk-UA" sz="800" b="1" i="1" dirty="0" smtClean="0"/>
          </a:p>
          <a:p>
            <a:pPr algn="r"/>
            <a:r>
              <a:rPr lang="uk-UA" sz="1400" b="1" i="1" dirty="0">
                <a:latin typeface="Cambria" panose="02040503050406030204" pitchFamily="18" charset="0"/>
              </a:rPr>
              <a:t>(Рекомендації Базельського</a:t>
            </a:r>
            <a:r>
              <a:rPr lang="en-US" sz="1400" b="1" i="1" dirty="0">
                <a:latin typeface="Cambria" panose="02040503050406030204" pitchFamily="18" charset="0"/>
              </a:rPr>
              <a:t> </a:t>
            </a:r>
            <a:r>
              <a:rPr lang="uk-UA" sz="1400" b="1" i="1" dirty="0">
                <a:latin typeface="Cambria" panose="02040503050406030204" pitchFamily="18" charset="0"/>
              </a:rPr>
              <a:t>комітету щодо управління ризиками ВК/ФТ)</a:t>
            </a:r>
          </a:p>
        </p:txBody>
      </p:sp>
      <p:sp>
        <p:nvSpPr>
          <p:cNvPr id="8" name="Права фігурна дужка 7"/>
          <p:cNvSpPr/>
          <p:nvPr/>
        </p:nvSpPr>
        <p:spPr bwMode="auto">
          <a:xfrm>
            <a:off x="1841749" y="1006949"/>
            <a:ext cx="576557" cy="5794575"/>
          </a:xfrm>
          <a:prstGeom prst="rightBrace">
            <a:avLst>
              <a:gd name="adj1" fmla="val 8333"/>
              <a:gd name="adj2" fmla="val 48224"/>
            </a:avLst>
          </a:prstGeom>
          <a:noFill/>
          <a:ln w="28575" cap="flat" cmpd="sng" algn="ctr">
            <a:solidFill>
              <a:srgbClr val="336600">
                <a:alpha val="44000"/>
              </a:srgb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uk-UA"/>
          </a:p>
        </p:txBody>
      </p:sp>
      <p:sp>
        <p:nvSpPr>
          <p:cNvPr id="20" name="Прямокутник 19"/>
          <p:cNvSpPr/>
          <p:nvPr/>
        </p:nvSpPr>
        <p:spPr>
          <a:xfrm>
            <a:off x="2454035" y="5385324"/>
            <a:ext cx="6475980" cy="1292662"/>
          </a:xfrm>
          <a:prstGeom prst="rect">
            <a:avLst/>
          </a:prstGeom>
        </p:spPr>
        <p:txBody>
          <a:bodyPr wrap="square">
            <a:spAutoFit/>
          </a:bodyPr>
          <a:lstStyle/>
          <a:p>
            <a:pPr marL="285750" indent="-285750">
              <a:buFont typeface="Wingdings" panose="05000000000000000000" pitchFamily="2" charset="2"/>
              <a:buChar char="Ø"/>
            </a:pPr>
            <a:r>
              <a:rPr lang="uk-UA" sz="1400" dirty="0">
                <a:latin typeface="Cambria" panose="02040503050406030204" pitchFamily="18" charset="0"/>
              </a:rPr>
              <a:t>зобов'язані суб'єкти </a:t>
            </a:r>
            <a:r>
              <a:rPr lang="uk-UA" sz="1400" u="sng" dirty="0" smtClean="0">
                <a:latin typeface="Cambria" panose="02040503050406030204" pitchFamily="18" charset="0"/>
              </a:rPr>
              <a:t>реалізують </a:t>
            </a:r>
            <a:r>
              <a:rPr lang="uk-UA" sz="1400" u="sng" dirty="0">
                <a:latin typeface="Cambria" panose="02040503050406030204" pitchFamily="18" charset="0"/>
              </a:rPr>
              <a:t>політику, </a:t>
            </a:r>
            <a:r>
              <a:rPr lang="uk-UA" sz="1400" u="sng" dirty="0" smtClean="0">
                <a:latin typeface="Cambria" panose="02040503050406030204" pitchFamily="18" charset="0"/>
              </a:rPr>
              <a:t>здійснюють контроль </a:t>
            </a:r>
            <a:r>
              <a:rPr lang="uk-UA" sz="1400" u="sng" dirty="0">
                <a:latin typeface="Cambria" panose="02040503050406030204" pitchFamily="18" charset="0"/>
              </a:rPr>
              <a:t>і мають процедури</a:t>
            </a:r>
            <a:r>
              <a:rPr lang="uk-UA" sz="1400" dirty="0">
                <a:latin typeface="Cambria" panose="02040503050406030204" pitchFamily="18" charset="0"/>
              </a:rPr>
              <a:t> </a:t>
            </a:r>
            <a:r>
              <a:rPr lang="uk-UA" sz="1400" b="1" dirty="0">
                <a:effectLst>
                  <a:outerShdw blurRad="38100" dist="38100" dir="2700000" algn="tl">
                    <a:srgbClr val="000000">
                      <a:alpha val="43137"/>
                    </a:srgbClr>
                  </a:outerShdw>
                </a:effectLst>
                <a:latin typeface="Cambria" panose="02040503050406030204" pitchFamily="18" charset="0"/>
              </a:rPr>
              <a:t>для мінімізації та ефективного управління ризиками </a:t>
            </a:r>
            <a:r>
              <a:rPr lang="uk-UA" sz="1400" b="1" dirty="0" smtClean="0">
                <a:effectLst>
                  <a:outerShdw blurRad="38100" dist="38100" dir="2700000" algn="tl">
                    <a:srgbClr val="000000">
                      <a:alpha val="43137"/>
                    </a:srgbClr>
                  </a:outerShdw>
                </a:effectLst>
                <a:latin typeface="Cambria" panose="02040503050406030204" pitchFamily="18" charset="0"/>
              </a:rPr>
              <a:t>відмивання коштів/фінансування тероризму</a:t>
            </a:r>
            <a:r>
              <a:rPr lang="uk-UA" sz="1400" dirty="0" smtClean="0">
                <a:latin typeface="Cambria" panose="02040503050406030204" pitchFamily="18" charset="0"/>
              </a:rPr>
              <a:t>, </a:t>
            </a:r>
            <a:r>
              <a:rPr lang="uk-UA" sz="1400" dirty="0" smtClean="0">
                <a:effectLst>
                  <a:glow rad="101600">
                    <a:schemeClr val="accent3">
                      <a:satMod val="175000"/>
                      <a:alpha val="40000"/>
                    </a:schemeClr>
                  </a:glow>
                </a:effectLst>
                <a:latin typeface="Cambria" panose="02040503050406030204" pitchFamily="18" charset="0"/>
              </a:rPr>
              <a:t>які </a:t>
            </a:r>
            <a:r>
              <a:rPr lang="uk-UA" sz="1400" i="1" dirty="0" smtClean="0">
                <a:solidFill>
                  <a:srgbClr val="000000"/>
                </a:solidFill>
                <a:effectLst>
                  <a:glow rad="101600">
                    <a:schemeClr val="accent3">
                      <a:satMod val="175000"/>
                      <a:alpha val="40000"/>
                    </a:schemeClr>
                  </a:glow>
                </a:effectLst>
                <a:latin typeface="Cambria" panose="02040503050406030204" pitchFamily="18" charset="0"/>
              </a:rPr>
              <a:t>повинні </a:t>
            </a:r>
            <a:r>
              <a:rPr lang="uk-UA" sz="1400" i="1" dirty="0">
                <a:solidFill>
                  <a:srgbClr val="000000"/>
                </a:solidFill>
                <a:effectLst>
                  <a:glow rad="101600">
                    <a:schemeClr val="accent3">
                      <a:satMod val="175000"/>
                      <a:alpha val="40000"/>
                    </a:schemeClr>
                  </a:glow>
                </a:effectLst>
                <a:latin typeface="Cambria" panose="02040503050406030204" pitchFamily="18" charset="0"/>
              </a:rPr>
              <a:t>бути пропорційними характеру </a:t>
            </a:r>
            <a:r>
              <a:rPr lang="uk-UA" sz="1400" i="1" dirty="0" smtClean="0">
                <a:solidFill>
                  <a:srgbClr val="000000"/>
                </a:solidFill>
                <a:effectLst>
                  <a:glow rad="101600">
                    <a:schemeClr val="accent3">
                      <a:satMod val="175000"/>
                      <a:alpha val="40000"/>
                    </a:schemeClr>
                  </a:glow>
                </a:effectLst>
                <a:latin typeface="Cambria" panose="02040503050406030204" pitchFamily="18" charset="0"/>
              </a:rPr>
              <a:t>діяльності і </a:t>
            </a:r>
            <a:r>
              <a:rPr lang="uk-UA" sz="1400" i="1" dirty="0">
                <a:solidFill>
                  <a:srgbClr val="000000"/>
                </a:solidFill>
                <a:effectLst>
                  <a:glow rad="101600">
                    <a:schemeClr val="accent3">
                      <a:satMod val="175000"/>
                      <a:alpha val="40000"/>
                    </a:schemeClr>
                  </a:glow>
                </a:effectLst>
                <a:latin typeface="Cambria" panose="02040503050406030204" pitchFamily="18" charset="0"/>
              </a:rPr>
              <a:t>розміру зобов'язаної </a:t>
            </a:r>
            <a:r>
              <a:rPr lang="uk-UA" sz="1400" i="1" dirty="0" smtClean="0">
                <a:solidFill>
                  <a:srgbClr val="000000"/>
                </a:solidFill>
                <a:effectLst>
                  <a:glow rad="101600">
                    <a:schemeClr val="accent3">
                      <a:satMod val="175000"/>
                      <a:alpha val="40000"/>
                    </a:schemeClr>
                  </a:glow>
                </a:effectLst>
                <a:latin typeface="Cambria" panose="02040503050406030204" pitchFamily="18" charset="0"/>
              </a:rPr>
              <a:t>особи</a:t>
            </a:r>
          </a:p>
          <a:p>
            <a:endParaRPr lang="uk-UA" sz="800" b="1" dirty="0" smtClean="0">
              <a:latin typeface="Cambria" panose="02040503050406030204" pitchFamily="18" charset="0"/>
            </a:endParaRPr>
          </a:p>
          <a:p>
            <a:pPr algn="r"/>
            <a:r>
              <a:rPr lang="en-US" sz="1400" b="1" i="1" dirty="0" smtClean="0">
                <a:latin typeface="Cambria" panose="02040503050406030204" pitchFamily="18" charset="0"/>
              </a:rPr>
              <a:t>4-</a:t>
            </a:r>
            <a:r>
              <a:rPr lang="ru-RU" sz="1400" b="1" i="1" dirty="0">
                <a:latin typeface="Cambria" panose="02040503050406030204" pitchFamily="18" charset="0"/>
              </a:rPr>
              <a:t>а </a:t>
            </a:r>
            <a:r>
              <a:rPr lang="en-US" sz="1400" b="1" i="1" dirty="0">
                <a:latin typeface="Cambria" panose="02040503050406030204" pitchFamily="18" charset="0"/>
              </a:rPr>
              <a:t>AML-</a:t>
            </a:r>
            <a:r>
              <a:rPr lang="ru-RU" sz="1400" b="1" i="1" dirty="0">
                <a:latin typeface="Cambria" panose="02040503050406030204" pitchFamily="18" charset="0"/>
              </a:rPr>
              <a:t>Директива </a:t>
            </a:r>
            <a:r>
              <a:rPr lang="uk-UA" sz="1400" b="1" i="1" dirty="0" smtClean="0">
                <a:latin typeface="Cambria" panose="02040503050406030204" pitchFamily="18" charset="0"/>
              </a:rPr>
              <a:t>ЄС</a:t>
            </a:r>
            <a:endParaRPr lang="uk-UA" sz="1400" i="1" dirty="0">
              <a:effectLst>
                <a:glow rad="101600">
                  <a:schemeClr val="accent3">
                    <a:satMod val="175000"/>
                    <a:alpha val="40000"/>
                  </a:schemeClr>
                </a:glow>
              </a:effectLst>
              <a:latin typeface="Cambria" panose="02040503050406030204" pitchFamily="18" charset="0"/>
            </a:endParaRPr>
          </a:p>
        </p:txBody>
      </p:sp>
    </p:spTree>
    <p:extLst>
      <p:ext uri="{BB962C8B-B14F-4D97-AF65-F5344CB8AC3E}">
        <p14:creationId xmlns:p14="http://schemas.microsoft.com/office/powerpoint/2010/main" val="1496404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21713" y="925646"/>
            <a:ext cx="6284217" cy="3429399"/>
          </a:xfrm>
        </p:spPr>
        <p:txBody>
          <a:bodyPr/>
          <a:lstStyle/>
          <a:p>
            <a:pPr marL="0" indent="0" algn="just">
              <a:buNone/>
            </a:pPr>
            <a:r>
              <a:rPr lang="uk-UA" sz="1400" b="1" dirty="0" smtClean="0">
                <a:solidFill>
                  <a:srgbClr val="333300"/>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rPr>
              <a:t>Ризик-орієнтований підхід </a:t>
            </a:r>
            <a:r>
              <a:rPr lang="uk-UA" sz="1400" dirty="0" smtClean="0">
                <a:latin typeface="Cambria" panose="02040503050406030204" pitchFamily="18" charset="0"/>
                <a:cs typeface="Arial" panose="020B0604020202020204" pitchFamily="34" charset="0"/>
              </a:rPr>
              <a:t>- це визначена банком </a:t>
            </a:r>
            <a:r>
              <a:rPr lang="uk-UA" sz="1400" b="1" dirty="0" smtClean="0">
                <a:latin typeface="Cambria" panose="02040503050406030204" pitchFamily="18" charset="0"/>
                <a:cs typeface="Arial" panose="020B0604020202020204" pitchFamily="34" charset="0"/>
              </a:rPr>
              <a:t>система з управління ризиками </a:t>
            </a:r>
            <a:r>
              <a:rPr lang="uk-UA" sz="1400" dirty="0" smtClean="0">
                <a:latin typeface="Cambria" panose="02040503050406030204" pitchFamily="18" charset="0"/>
                <a:cs typeface="Arial" panose="020B0604020202020204" pitchFamily="34" charset="0"/>
              </a:rPr>
              <a:t>легалізації кримінальних доходів / фінансування тероризму </a:t>
            </a:r>
            <a:r>
              <a:rPr lang="uk-UA" sz="1400" i="1" u="sng" dirty="0" smtClean="0">
                <a:latin typeface="Cambria" panose="02040503050406030204" pitchFamily="18" charset="0"/>
                <a:cs typeface="Arial" panose="020B0604020202020204" pitchFamily="34" charset="0"/>
              </a:rPr>
              <a:t>та вжиття ним відповідних заходів у спосіб та обсяги, які забезпечують ефективну мінімізацію таких ризиків </a:t>
            </a:r>
            <a:r>
              <a:rPr lang="uk-UA" sz="1400" dirty="0" smtClean="0">
                <a:latin typeface="Cambria" panose="02040503050406030204" pitchFamily="18" charset="0"/>
                <a:cs typeface="Arial" panose="020B0604020202020204" pitchFamily="34" charset="0"/>
              </a:rPr>
              <a:t>залежно від їх рівня</a:t>
            </a:r>
          </a:p>
          <a:p>
            <a:pPr marL="0" indent="0" algn="just">
              <a:buNone/>
            </a:pPr>
            <a:endParaRPr lang="uk-UA" sz="1800" dirty="0">
              <a:latin typeface="Cambria" panose="02040503050406030204" pitchFamily="18" charset="0"/>
              <a:cs typeface="Arial" panose="020B0604020202020204" pitchFamily="34" charset="0"/>
            </a:endParaRPr>
          </a:p>
          <a:p>
            <a:pPr marL="0" indent="0" algn="just">
              <a:buNone/>
            </a:pPr>
            <a:r>
              <a:rPr lang="uk-UA" sz="1400" dirty="0" smtClean="0">
                <a:latin typeface="Cambria" panose="02040503050406030204" pitchFamily="18" charset="0"/>
                <a:cs typeface="Arial" panose="020B0604020202020204" pitchFamily="34" charset="0"/>
              </a:rPr>
              <a:t>Метою запровадження ризик-орієнтованого підходу є</a:t>
            </a:r>
            <a:r>
              <a:rPr lang="ru-RU" sz="1400" dirty="0" smtClean="0">
                <a:latin typeface="Cambria" panose="02040503050406030204" pitchFamily="18" charset="0"/>
                <a:cs typeface="Arial" panose="020B0604020202020204" pitchFamily="34" charset="0"/>
              </a:rPr>
              <a:t>:</a:t>
            </a:r>
          </a:p>
          <a:p>
            <a:pPr marL="452438" indent="-452438" algn="just">
              <a:buFont typeface="Wingdings" panose="05000000000000000000" pitchFamily="2" charset="2"/>
              <a:buChar char="Ø"/>
            </a:pPr>
            <a:r>
              <a:rPr lang="uk-UA" sz="1400" dirty="0" smtClean="0">
                <a:latin typeface="Cambria" panose="02040503050406030204" pitchFamily="18" charset="0"/>
                <a:cs typeface="Arial" panose="020B0604020202020204" pitchFamily="34" charset="0"/>
              </a:rPr>
              <a:t>оптимізація використання ресурсів банку; </a:t>
            </a:r>
          </a:p>
          <a:p>
            <a:pPr marL="452438" indent="-452438" algn="just">
              <a:buFont typeface="Wingdings" panose="05000000000000000000" pitchFamily="2" charset="2"/>
              <a:buChar char="Ø"/>
            </a:pPr>
            <a:r>
              <a:rPr lang="uk-UA" sz="1400" dirty="0" smtClean="0">
                <a:latin typeface="Cambria" panose="02040503050406030204" pitchFamily="18" charset="0"/>
                <a:cs typeface="Arial" panose="020B0604020202020204" pitchFamily="34" charset="0"/>
              </a:rPr>
              <a:t>підвищення ефективності та результативності заходів; </a:t>
            </a:r>
          </a:p>
          <a:p>
            <a:pPr marL="452438" indent="-452438" algn="just">
              <a:buFont typeface="Wingdings" panose="05000000000000000000" pitchFamily="2" charset="2"/>
              <a:buChar char="Ø"/>
            </a:pPr>
            <a:r>
              <a:rPr lang="uk-UA" sz="1400" dirty="0" smtClean="0">
                <a:latin typeface="Cambria" panose="02040503050406030204" pitchFamily="18" charset="0"/>
                <a:cs typeface="Arial" panose="020B0604020202020204" pitchFamily="34" charset="0"/>
              </a:rPr>
              <a:t>раціональне налаштування внутрішніх процедур з фінансового моніторингу; </a:t>
            </a:r>
          </a:p>
          <a:p>
            <a:pPr marL="452438" indent="-452438" algn="just">
              <a:buFont typeface="Wingdings" panose="05000000000000000000" pitchFamily="2" charset="2"/>
              <a:buChar char="Ø"/>
            </a:pPr>
            <a:r>
              <a:rPr lang="uk-UA" sz="1400" dirty="0" smtClean="0">
                <a:latin typeface="Cambria" panose="02040503050406030204" pitchFamily="18" charset="0"/>
                <a:cs typeface="Arial" panose="020B0604020202020204" pitchFamily="34" charset="0"/>
              </a:rPr>
              <a:t>регулювання інтенсивності вжиття превентивних заходів </a:t>
            </a:r>
            <a:r>
              <a:rPr lang="uk-UA" sz="1400" dirty="0" err="1" smtClean="0">
                <a:latin typeface="Cambria" panose="02040503050406030204" pitchFamily="18" charset="0"/>
                <a:cs typeface="Arial" panose="020B0604020202020204" pitchFamily="34" charset="0"/>
              </a:rPr>
              <a:t>пропорційно</a:t>
            </a:r>
            <a:r>
              <a:rPr lang="uk-UA" sz="1400" dirty="0" smtClean="0">
                <a:latin typeface="Cambria" panose="02040503050406030204" pitchFamily="18" charset="0"/>
                <a:cs typeface="Arial" panose="020B0604020202020204" pitchFamily="34" charset="0"/>
              </a:rPr>
              <a:t> виявленим ризикам. </a:t>
            </a:r>
            <a:endParaRPr lang="uk-UA" sz="1400" dirty="0">
              <a:latin typeface="Cambria" panose="02040503050406030204" pitchFamily="18" charset="0"/>
              <a:cs typeface="Arial" panose="020B0604020202020204" pitchFamily="34" charset="0"/>
            </a:endParaRPr>
          </a:p>
        </p:txBody>
      </p:sp>
      <p:sp>
        <p:nvSpPr>
          <p:cNvPr id="4" name="Місце для номера слайда 3"/>
          <p:cNvSpPr>
            <a:spLocks noGrp="1"/>
          </p:cNvSpPr>
          <p:nvPr>
            <p:ph type="sldNum" sz="quarter" idx="10"/>
          </p:nvPr>
        </p:nvSpPr>
        <p:spPr/>
        <p:txBody>
          <a:bodyPr/>
          <a:lstStyle/>
          <a:p>
            <a:pPr>
              <a:defRPr/>
            </a:pPr>
            <a:fld id="{CC96D23F-4230-4315-AA9F-B31F5338F8EB}" type="slidenum">
              <a:rPr lang="uk-UA" smtClean="0"/>
              <a:pPr>
                <a:defRPr/>
              </a:pPr>
              <a:t>6</a:t>
            </a:fld>
            <a:endParaRPr lang="uk-UA"/>
          </a:p>
        </p:txBody>
      </p:sp>
      <p:sp>
        <p:nvSpPr>
          <p:cNvPr id="6" name="Заголовок 1"/>
          <p:cNvSpPr>
            <a:spLocks noGrp="1"/>
          </p:cNvSpPr>
          <p:nvPr>
            <p:ph type="title"/>
          </p:nvPr>
        </p:nvSpPr>
        <p:spPr>
          <a:xfrm>
            <a:off x="1139481" y="146772"/>
            <a:ext cx="7671521" cy="620662"/>
          </a:xfrm>
        </p:spPr>
        <p:txBody>
          <a:bodyPr/>
          <a:lstStyle/>
          <a:p>
            <a:r>
              <a:rPr lang="uk-UA" sz="1600" i="1" dirty="0" smtClean="0">
                <a:solidFill>
                  <a:srgbClr val="9BBB59">
                    <a:lumMod val="50000"/>
                  </a:srgbClr>
                </a:solidFill>
              </a:rPr>
              <a:t/>
            </a:r>
            <a:br>
              <a:rPr lang="uk-UA" sz="1600" i="1" dirty="0" smtClean="0">
                <a:solidFill>
                  <a:srgbClr val="9BBB59">
                    <a:lumMod val="50000"/>
                  </a:srgbClr>
                </a:solidFill>
              </a:rPr>
            </a:br>
            <a:r>
              <a:rPr lang="uk-UA" sz="1600" i="1" dirty="0" smtClean="0">
                <a:solidFill>
                  <a:srgbClr val="9BBB59">
                    <a:lumMod val="50000"/>
                  </a:srgbClr>
                </a:solidFill>
              </a:rPr>
              <a:t/>
            </a:r>
            <a:br>
              <a:rPr lang="uk-UA" sz="1600" i="1" dirty="0" smtClean="0">
                <a:solidFill>
                  <a:srgbClr val="9BBB59">
                    <a:lumMod val="50000"/>
                  </a:srgbClr>
                </a:solidFill>
              </a:rPr>
            </a:br>
            <a:r>
              <a:rPr lang="uk-UA" sz="1600" cap="all" dirty="0">
                <a:cs typeface="Arial" panose="020B0604020202020204" pitchFamily="34" charset="0"/>
              </a:rPr>
              <a:t>Вимоги 417 Постанови Національного банку</a:t>
            </a:r>
            <a:br>
              <a:rPr lang="uk-UA" sz="1600" cap="all" dirty="0">
                <a:cs typeface="Arial" panose="020B0604020202020204" pitchFamily="34" charset="0"/>
              </a:rPr>
            </a:br>
            <a:r>
              <a:rPr lang="uk-UA" sz="2400" i="1" dirty="0" smtClean="0">
                <a:solidFill>
                  <a:srgbClr val="9BBB59">
                    <a:lumMod val="50000"/>
                  </a:srgbClr>
                </a:solidFill>
              </a:rPr>
              <a:t> </a:t>
            </a:r>
            <a:endParaRPr lang="ru-RU" sz="2400" dirty="0"/>
          </a:p>
        </p:txBody>
      </p:sp>
      <p:sp>
        <p:nvSpPr>
          <p:cNvPr id="5" name="Прямокутник 4"/>
          <p:cNvSpPr/>
          <p:nvPr/>
        </p:nvSpPr>
        <p:spPr bwMode="auto">
          <a:xfrm>
            <a:off x="107504" y="764704"/>
            <a:ext cx="792088" cy="5040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pic>
        <p:nvPicPr>
          <p:cNvPr id="7" name="Рисунок 6"/>
          <p:cNvPicPr>
            <a:picLocks noChangeAspect="1"/>
          </p:cNvPicPr>
          <p:nvPr/>
        </p:nvPicPr>
        <p:blipFill>
          <a:blip r:embed="rId2"/>
          <a:stretch>
            <a:fillRect/>
          </a:stretch>
        </p:blipFill>
        <p:spPr>
          <a:xfrm>
            <a:off x="0" y="764704"/>
            <a:ext cx="981075" cy="371475"/>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37" y="1116050"/>
            <a:ext cx="938431" cy="109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394" y="2179068"/>
            <a:ext cx="1399937" cy="75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amp;Kcy;&amp;acy;&amp;rcy;&amp;tcy;&amp;icy;&amp;ncy;&amp;kcy;&amp;icy; &amp;pcy;&amp;ocy; &amp;zcy;&amp;acy;&amp;pcy;&amp;rcy;&amp;ocy;&amp;scy;&amp;ucy; money lo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964" y="5157192"/>
            <a:ext cx="1299890"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01" y="2957653"/>
            <a:ext cx="1053393" cy="87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descr="&amp;Kcy;&amp;acy;&amp;rcy;&amp;tcy;&amp;icy;&amp;ncy;&amp;kcy;&amp;icy; &amp;pcy;&amp;ocy; &amp;zcy;&amp;acy;&amp;pcy;&amp;rcy;&amp;ocy;&amp;scy;&amp;ucy; &amp;fcy;&amp;icy;&amp;ncy;&amp;acy;&amp;ncy;&amp;scy;&amp;ocy;&amp;vcy;&amp;ycy;&amp;jcy; &amp;rcy;&amp;icy;&amp;scy;&amp;kc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394" y="3971329"/>
            <a:ext cx="1264593" cy="911051"/>
          </a:xfrm>
          <a:prstGeom prst="rect">
            <a:avLst/>
          </a:prstGeom>
          <a:noFill/>
          <a:extLst>
            <a:ext uri="{909E8E84-426E-40DD-AFC4-6F175D3DCCD1}">
              <a14:hiddenFill xmlns:a14="http://schemas.microsoft.com/office/drawing/2010/main">
                <a:solidFill>
                  <a:srgbClr val="FFFFFF"/>
                </a:solidFill>
              </a14:hiddenFill>
            </a:ext>
          </a:extLst>
        </p:spPr>
      </p:pic>
      <p:sp>
        <p:nvSpPr>
          <p:cNvPr id="2" name="Стрілка кутом 1"/>
          <p:cNvSpPr/>
          <p:nvPr/>
        </p:nvSpPr>
        <p:spPr bwMode="auto">
          <a:xfrm rot="5400000">
            <a:off x="1121555" y="1478566"/>
            <a:ext cx="563779" cy="504056"/>
          </a:xfrm>
          <a:prstGeom prst="bentArrow">
            <a:avLst>
              <a:gd name="adj1" fmla="val 15033"/>
              <a:gd name="adj2" fmla="val 25000"/>
              <a:gd name="adj3" fmla="val 25000"/>
              <a:gd name="adj4" fmla="val 43750"/>
            </a:avLst>
          </a:prstGeom>
          <a:noFill/>
          <a:ln w="9525" cap="flat" cmpd="sng" algn="ctr">
            <a:solidFill>
              <a:srgbClr val="008000"/>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
        <p:nvSpPr>
          <p:cNvPr id="14" name="Стрілка кутом 13"/>
          <p:cNvSpPr/>
          <p:nvPr/>
        </p:nvSpPr>
        <p:spPr bwMode="auto">
          <a:xfrm rot="10800000">
            <a:off x="1213284" y="3052091"/>
            <a:ext cx="571478" cy="504056"/>
          </a:xfrm>
          <a:prstGeom prst="bentArrow">
            <a:avLst>
              <a:gd name="adj1" fmla="val 15033"/>
              <a:gd name="adj2" fmla="val 25000"/>
              <a:gd name="adj3" fmla="val 25000"/>
              <a:gd name="adj4" fmla="val 43750"/>
            </a:avLst>
          </a:prstGeom>
          <a:noFill/>
          <a:ln w="9525" cap="flat" cmpd="sng" algn="ctr">
            <a:solidFill>
              <a:srgbClr val="008000"/>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
        <p:nvSpPr>
          <p:cNvPr id="15" name="Стрілка кутом 14"/>
          <p:cNvSpPr/>
          <p:nvPr/>
        </p:nvSpPr>
        <p:spPr bwMode="auto">
          <a:xfrm flipV="1">
            <a:off x="211667" y="3956524"/>
            <a:ext cx="608335" cy="773664"/>
          </a:xfrm>
          <a:prstGeom prst="bentArrow">
            <a:avLst>
              <a:gd name="adj1" fmla="val 15033"/>
              <a:gd name="adj2" fmla="val 25000"/>
              <a:gd name="adj3" fmla="val 25000"/>
              <a:gd name="adj4" fmla="val 33503"/>
            </a:avLst>
          </a:prstGeom>
          <a:noFill/>
          <a:ln w="9525" cap="flat" cmpd="sng" algn="ctr">
            <a:solidFill>
              <a:srgbClr val="008000"/>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
        <p:nvSpPr>
          <p:cNvPr id="17" name="Стрілка вправо з вирізом 16"/>
          <p:cNvSpPr/>
          <p:nvPr/>
        </p:nvSpPr>
        <p:spPr bwMode="auto">
          <a:xfrm rot="5400000">
            <a:off x="802244" y="4733015"/>
            <a:ext cx="501534" cy="573542"/>
          </a:xfrm>
          <a:prstGeom prst="notchedRightArrow">
            <a:avLst/>
          </a:prstGeom>
          <a:noFill/>
          <a:ln w="28575" cap="flat" cmpd="sng" algn="ctr">
            <a:solidFill>
              <a:srgbClr val="008000"/>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
        <p:nvSpPr>
          <p:cNvPr id="18" name="Місце для вмісту 2"/>
          <p:cNvSpPr txBox="1">
            <a:spLocks/>
          </p:cNvSpPr>
          <p:nvPr/>
        </p:nvSpPr>
        <p:spPr bwMode="auto">
          <a:xfrm>
            <a:off x="2799330" y="4446009"/>
            <a:ext cx="6006600" cy="18658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1270" indent="-181270" algn="l" defTabSz="912364" rtl="0" eaLnBrk="0" fontAlgn="base" hangingPunct="0">
              <a:spcBef>
                <a:spcPct val="20000"/>
              </a:spcBef>
              <a:spcAft>
                <a:spcPct val="0"/>
              </a:spcAft>
              <a:buClr>
                <a:srgbClr val="007236"/>
              </a:buClr>
              <a:buFont typeface="Wingdings" pitchFamily="2" charset="2"/>
              <a:buChar char="n"/>
              <a:defRPr sz="1500">
                <a:solidFill>
                  <a:schemeClr val="tx1"/>
                </a:solidFill>
                <a:latin typeface="+mn-lt"/>
                <a:ea typeface="+mn-ea"/>
                <a:cs typeface="+mn-cs"/>
              </a:defRPr>
            </a:lvl1pPr>
            <a:lvl2pPr marL="539329" indent="-179778"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2pPr>
            <a:lvl3pPr marL="900383" indent="-179778"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3pPr>
            <a:lvl4pPr marL="1256942" indent="-175280"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4pPr>
            <a:lvl5pPr marL="1617992" indent="-181270" algn="l" defTabSz="912364" rtl="0" eaLnBrk="0" fontAlgn="base" hangingPunct="0">
              <a:spcBef>
                <a:spcPct val="20000"/>
              </a:spcBef>
              <a:spcAft>
                <a:spcPct val="0"/>
              </a:spcAft>
              <a:buClr>
                <a:srgbClr val="007236"/>
              </a:buClr>
              <a:buFont typeface="Wingdings" pitchFamily="2" charset="2"/>
              <a:buChar char="§"/>
              <a:defRPr sz="1300">
                <a:solidFill>
                  <a:schemeClr val="tx1"/>
                </a:solidFill>
                <a:latin typeface="+mn-lt"/>
                <a:ea typeface="+mn-ea"/>
              </a:defRPr>
            </a:lvl5pPr>
            <a:lvl6pPr marL="2049456"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6pPr>
            <a:lvl7pPr marL="2480922"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7pPr>
            <a:lvl8pPr marL="2912387"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8pPr>
            <a:lvl9pPr marL="3343857" indent="-181270" algn="l" defTabSz="912364" rtl="0" fontAlgn="base">
              <a:spcBef>
                <a:spcPct val="20000"/>
              </a:spcBef>
              <a:spcAft>
                <a:spcPct val="0"/>
              </a:spcAft>
              <a:buClr>
                <a:srgbClr val="E2001A"/>
              </a:buClr>
              <a:buFont typeface="Wingdings" pitchFamily="2" charset="2"/>
              <a:buChar char="n"/>
              <a:defRPr sz="1100">
                <a:solidFill>
                  <a:schemeClr val="tx1"/>
                </a:solidFill>
                <a:latin typeface="+mn-lt"/>
                <a:ea typeface="+mn-ea"/>
              </a:defRPr>
            </a:lvl9pPr>
          </a:lstStyle>
          <a:p>
            <a:pPr marL="452438" indent="-452438" algn="just">
              <a:buFont typeface="Wingdings" panose="05000000000000000000" pitchFamily="2" charset="2"/>
              <a:buChar char="ü"/>
            </a:pPr>
            <a:r>
              <a:rPr lang="uk-UA" sz="1400" dirty="0">
                <a:latin typeface="Cambria" panose="02040503050406030204" pitchFamily="18" charset="0"/>
                <a:cs typeface="Arial" panose="020B0604020202020204" pitchFamily="34" charset="0"/>
              </a:rPr>
              <a:t>попередження; </a:t>
            </a:r>
          </a:p>
          <a:p>
            <a:pPr marL="452438" indent="-452438" algn="just">
              <a:buFont typeface="Wingdings" panose="05000000000000000000" pitchFamily="2" charset="2"/>
              <a:buChar char="ü"/>
            </a:pPr>
            <a:r>
              <a:rPr lang="uk-UA" sz="1400" dirty="0">
                <a:latin typeface="Cambria" panose="02040503050406030204" pitchFamily="18" charset="0"/>
                <a:cs typeface="Arial" panose="020B0604020202020204" pitchFamily="34" charset="0"/>
              </a:rPr>
              <a:t>обмеження </a:t>
            </a:r>
            <a:r>
              <a:rPr lang="uk-UA" sz="1400" dirty="0" smtClean="0">
                <a:latin typeface="Cambria" panose="02040503050406030204" pitchFamily="18" charset="0"/>
                <a:cs typeface="Arial" panose="020B0604020202020204" pitchFamily="34" charset="0"/>
              </a:rPr>
              <a:t> та/або </a:t>
            </a:r>
            <a:endParaRPr lang="uk-UA" sz="1400" dirty="0">
              <a:latin typeface="Cambria" panose="02040503050406030204" pitchFamily="18" charset="0"/>
              <a:cs typeface="Arial" panose="020B0604020202020204" pitchFamily="34" charset="0"/>
            </a:endParaRPr>
          </a:p>
          <a:p>
            <a:pPr marL="452438" indent="-452438" algn="just">
              <a:buFont typeface="Wingdings" panose="05000000000000000000" pitchFamily="2" charset="2"/>
              <a:buChar char="ü"/>
            </a:pPr>
            <a:r>
              <a:rPr lang="uk-UA" sz="1400" dirty="0">
                <a:latin typeface="Cambria" panose="02040503050406030204" pitchFamily="18" charset="0"/>
                <a:cs typeface="Arial" panose="020B0604020202020204" pitchFamily="34" charset="0"/>
              </a:rPr>
              <a:t>зниження до прийнятного рівня ризиків легалізації (відмивання) доходів, одержаних злочинним шляхом, фінансування тероризму та фінансування розповсюдження зброї масового знищення; </a:t>
            </a:r>
          </a:p>
          <a:p>
            <a:pPr marL="452438" indent="-452438" algn="just">
              <a:buFont typeface="Wingdings" panose="05000000000000000000" pitchFamily="2" charset="2"/>
              <a:buChar char="ü"/>
            </a:pPr>
            <a:r>
              <a:rPr lang="uk-UA" sz="1400" dirty="0">
                <a:latin typeface="Cambria" panose="02040503050406030204" pitchFamily="18" charset="0"/>
                <a:cs typeface="Arial" panose="020B0604020202020204" pitchFamily="34" charset="0"/>
              </a:rPr>
              <a:t>недопущення здійснення фінансових операцій у великих обсягах, проведення яких може наражати банки на здійснення ризикової діяльності. </a:t>
            </a:r>
          </a:p>
        </p:txBody>
      </p:sp>
      <p:sp>
        <p:nvSpPr>
          <p:cNvPr id="19" name="Прямокутник 18"/>
          <p:cNvSpPr/>
          <p:nvPr/>
        </p:nvSpPr>
        <p:spPr>
          <a:xfrm>
            <a:off x="2586704" y="3998718"/>
            <a:ext cx="5706527" cy="584775"/>
          </a:xfrm>
          <a:prstGeom prst="rect">
            <a:avLst/>
          </a:prstGeom>
        </p:spPr>
        <p:txBody>
          <a:bodyPr wrap="square">
            <a:spAutoFit/>
          </a:bodyPr>
          <a:lstStyle/>
          <a:p>
            <a:r>
              <a:rPr lang="uk-UA" sz="1600" b="1" cap="all" dirty="0">
                <a:latin typeface="Cambria" panose="02040503050406030204" pitchFamily="18" charset="0"/>
                <a:cs typeface="Arial" panose="020B0604020202020204" pitchFamily="34" charset="0"/>
              </a:rPr>
              <a:t>Прогресивний та дієвий механізм </a:t>
            </a:r>
            <a:r>
              <a:rPr lang="uk-UA" sz="1600" b="1" cap="all" dirty="0" smtClean="0">
                <a:latin typeface="Cambria" panose="02040503050406030204" pitchFamily="18" charset="0"/>
                <a:cs typeface="Arial" panose="020B0604020202020204" pitchFamily="34" charset="0"/>
              </a:rPr>
              <a:t>для:</a:t>
            </a:r>
            <a:r>
              <a:rPr lang="uk-UA" sz="1600" b="1" cap="all" dirty="0">
                <a:latin typeface="Cambria" panose="02040503050406030204" pitchFamily="18" charset="0"/>
                <a:cs typeface="Arial" panose="020B0604020202020204" pitchFamily="34" charset="0"/>
              </a:rPr>
              <a:t/>
            </a:r>
            <a:br>
              <a:rPr lang="uk-UA" sz="1600" b="1" cap="all" dirty="0">
                <a:latin typeface="Cambria" panose="02040503050406030204" pitchFamily="18" charset="0"/>
                <a:cs typeface="Arial" panose="020B0604020202020204" pitchFamily="34" charset="0"/>
              </a:rPr>
            </a:br>
            <a:endParaRPr lang="uk-UA" sz="1600" b="1" cap="all" dirty="0">
              <a:latin typeface="Cambria" panose="02040503050406030204" pitchFamily="18" charset="0"/>
            </a:endParaRPr>
          </a:p>
        </p:txBody>
      </p:sp>
    </p:spTree>
    <p:extLst>
      <p:ext uri="{BB962C8B-B14F-4D97-AF65-F5344CB8AC3E}">
        <p14:creationId xmlns:p14="http://schemas.microsoft.com/office/powerpoint/2010/main" val="2120228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1232" y="336428"/>
            <a:ext cx="7671521" cy="476388"/>
          </a:xfrm>
        </p:spPr>
        <p:txBody>
          <a:bodyPr/>
          <a:lstStyle/>
          <a:p>
            <a:r>
              <a:rPr lang="uk-UA" sz="1800" cap="all" dirty="0" smtClean="0">
                <a:cs typeface="Arial" panose="020B0604020202020204" pitchFamily="34" charset="0"/>
              </a:rPr>
              <a:t>Останні зміни щодо ризик-орієнтованого підходу</a:t>
            </a:r>
            <a:endParaRPr lang="ru-RU" sz="1800" cap="all" dirty="0">
              <a:cs typeface="Arial" panose="020B0604020202020204" pitchFamily="34" charset="0"/>
            </a:endParaRPr>
          </a:p>
        </p:txBody>
      </p:sp>
      <p:sp>
        <p:nvSpPr>
          <p:cNvPr id="3" name="Місце для вмісту 2"/>
          <p:cNvSpPr>
            <a:spLocks noGrp="1"/>
          </p:cNvSpPr>
          <p:nvPr>
            <p:ph idx="1"/>
          </p:nvPr>
        </p:nvSpPr>
        <p:spPr>
          <a:xfrm>
            <a:off x="883728" y="678309"/>
            <a:ext cx="8152768" cy="1993812"/>
          </a:xfrm>
        </p:spPr>
        <p:txBody>
          <a:bodyPr/>
          <a:lstStyle/>
          <a:p>
            <a:pPr marL="0" indent="0" algn="ctr">
              <a:spcBef>
                <a:spcPts val="0"/>
              </a:spcBef>
              <a:buNone/>
            </a:pPr>
            <a:endParaRPr lang="uk-UA" sz="2200" dirty="0" smtClean="0"/>
          </a:p>
          <a:p>
            <a:pPr marL="0" indent="0" algn="ctr">
              <a:spcBef>
                <a:spcPts val="0"/>
              </a:spcBef>
              <a:buNone/>
            </a:pPr>
            <a:r>
              <a:rPr lang="uk-UA" sz="1800" dirty="0" smtClean="0">
                <a:latin typeface="Cambria" panose="02040503050406030204" pitchFamily="18" charset="0"/>
                <a:cs typeface="Arial" panose="020B0604020202020204" pitchFamily="34" charset="0"/>
              </a:rPr>
              <a:t>Останні вимоги 417 Постанови замінили </a:t>
            </a:r>
          </a:p>
          <a:p>
            <a:pPr marL="0" indent="0" algn="ctr">
              <a:spcBef>
                <a:spcPts val="0"/>
              </a:spcBef>
              <a:buNone/>
            </a:pPr>
            <a:r>
              <a:rPr lang="uk-UA" sz="1800" u="sng" dirty="0" smtClean="0">
                <a:latin typeface="Cambria" panose="02040503050406030204" pitchFamily="18" charset="0"/>
                <a:cs typeface="Arial" panose="020B0604020202020204" pitchFamily="34" charset="0"/>
              </a:rPr>
              <a:t>формальний щоквартальний </a:t>
            </a:r>
            <a:r>
              <a:rPr lang="uk-UA" sz="1800" dirty="0" smtClean="0">
                <a:latin typeface="Cambria" panose="02040503050406030204" pitchFamily="18" charset="0"/>
                <a:cs typeface="Arial" panose="020B0604020202020204" pitchFamily="34" charset="0"/>
              </a:rPr>
              <a:t>аналіз фінансових </a:t>
            </a:r>
            <a:r>
              <a:rPr lang="uk-UA" sz="1800" dirty="0">
                <a:latin typeface="Cambria" panose="02040503050406030204" pitchFamily="18" charset="0"/>
                <a:cs typeface="Arial" panose="020B0604020202020204" pitchFamily="34" charset="0"/>
              </a:rPr>
              <a:t>операцій </a:t>
            </a:r>
            <a:r>
              <a:rPr lang="uk-UA" sz="1800" dirty="0" smtClean="0">
                <a:latin typeface="Cambria" panose="02040503050406030204" pitchFamily="18" charset="0"/>
                <a:cs typeface="Arial" panose="020B0604020202020204" pitchFamily="34" charset="0"/>
              </a:rPr>
              <a:t>клієнтів  </a:t>
            </a:r>
          </a:p>
          <a:p>
            <a:pPr marL="0" indent="0" algn="ctr">
              <a:spcBef>
                <a:spcPts val="0"/>
              </a:spcBef>
              <a:buNone/>
            </a:pPr>
            <a:endParaRPr lang="uk-UA" sz="1800" dirty="0" smtClean="0">
              <a:latin typeface="Cambria" panose="02040503050406030204" pitchFamily="18" charset="0"/>
              <a:cs typeface="Arial" panose="020B0604020202020204" pitchFamily="34" charset="0"/>
            </a:endParaRPr>
          </a:p>
          <a:p>
            <a:pPr marL="0" indent="0" algn="ctr">
              <a:spcBef>
                <a:spcPts val="0"/>
              </a:spcBef>
              <a:buNone/>
            </a:pPr>
            <a:r>
              <a:rPr lang="uk-UA" sz="1800" dirty="0" smtClean="0">
                <a:latin typeface="Cambria" panose="02040503050406030204" pitchFamily="18" charset="0"/>
                <a:cs typeface="Arial" panose="020B0604020202020204" pitchFamily="34" charset="0"/>
              </a:rPr>
              <a:t>на </a:t>
            </a:r>
          </a:p>
          <a:p>
            <a:pPr marL="0" indent="0" algn="ctr">
              <a:spcBef>
                <a:spcPts val="0"/>
              </a:spcBef>
              <a:buNone/>
            </a:pPr>
            <a:r>
              <a:rPr lang="uk-UA" sz="1800" b="1" cap="all" dirty="0" smtClean="0">
                <a:latin typeface="Cambria" panose="02040503050406030204" pitchFamily="18" charset="0"/>
                <a:cs typeface="Arial" panose="020B0604020202020204" pitchFamily="34" charset="0"/>
              </a:rPr>
              <a:t>аналіз  на </a:t>
            </a:r>
            <a:r>
              <a:rPr lang="uk-UA" sz="1800" b="1" cap="all" dirty="0">
                <a:latin typeface="Cambria" panose="02040503050406030204" pitchFamily="18" charset="0"/>
                <a:cs typeface="Arial" panose="020B0604020202020204" pitchFamily="34" charset="0"/>
              </a:rPr>
              <a:t>постійній </a:t>
            </a:r>
            <a:r>
              <a:rPr lang="uk-UA" sz="1800" b="1" cap="all" dirty="0" smtClean="0">
                <a:latin typeface="Cambria" panose="02040503050406030204" pitchFamily="18" charset="0"/>
                <a:cs typeface="Arial" panose="020B0604020202020204" pitchFamily="34" charset="0"/>
              </a:rPr>
              <a:t>основі  </a:t>
            </a:r>
          </a:p>
          <a:p>
            <a:pPr marL="0" indent="0" algn="ctr">
              <a:spcBef>
                <a:spcPts val="0"/>
              </a:spcBef>
              <a:buNone/>
            </a:pPr>
            <a:r>
              <a:rPr lang="uk-UA" sz="1800" dirty="0" smtClean="0">
                <a:latin typeface="Cambria" panose="02040503050406030204" pitchFamily="18" charset="0"/>
                <a:cs typeface="Arial" panose="020B0604020202020204" pitchFamily="34" charset="0"/>
              </a:rPr>
              <a:t>з урахуванням </a:t>
            </a:r>
            <a:r>
              <a:rPr lang="uk-UA" sz="1800" b="1" dirty="0" smtClean="0">
                <a:solidFill>
                  <a:srgbClr val="C00000"/>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rPr>
              <a:t>ризик - орієнтованих підходів</a:t>
            </a:r>
            <a:endParaRPr lang="uk-UA" sz="1800" b="1" dirty="0">
              <a:solidFill>
                <a:srgbClr val="C00000"/>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endParaRPr>
          </a:p>
        </p:txBody>
      </p:sp>
      <p:sp>
        <p:nvSpPr>
          <p:cNvPr id="4" name="Місце для номера слайда 3"/>
          <p:cNvSpPr>
            <a:spLocks noGrp="1"/>
          </p:cNvSpPr>
          <p:nvPr>
            <p:ph type="sldNum" sz="quarter" idx="10"/>
          </p:nvPr>
        </p:nvSpPr>
        <p:spPr>
          <a:xfrm>
            <a:off x="8018757" y="6152737"/>
            <a:ext cx="788508" cy="456897"/>
          </a:xfrm>
        </p:spPr>
        <p:txBody>
          <a:bodyPr/>
          <a:lstStyle/>
          <a:p>
            <a:pPr>
              <a:defRPr/>
            </a:pPr>
            <a:fld id="{CC96D23F-4230-4315-AA9F-B31F5338F8EB}" type="slidenum">
              <a:rPr lang="uk-UA" smtClean="0"/>
              <a:pPr>
                <a:defRPr/>
              </a:pPr>
              <a:t>7</a:t>
            </a:fld>
            <a:endParaRPr lang="uk-UA"/>
          </a:p>
        </p:txBody>
      </p:sp>
      <p:sp>
        <p:nvSpPr>
          <p:cNvPr id="10" name="TextBox 9"/>
          <p:cNvSpPr txBox="1"/>
          <p:nvPr/>
        </p:nvSpPr>
        <p:spPr>
          <a:xfrm>
            <a:off x="513481" y="2983549"/>
            <a:ext cx="4046429" cy="707886"/>
          </a:xfrm>
          <a:prstGeom prst="rect">
            <a:avLst/>
          </a:prstGeom>
          <a:noFill/>
        </p:spPr>
        <p:txBody>
          <a:bodyPr wrap="none" rtlCol="0">
            <a:spAutoFit/>
          </a:bodyPr>
          <a:lstStyle/>
          <a:p>
            <a:pPr algn="ctr"/>
            <a:r>
              <a:rPr lang="uk-UA" sz="2000" cap="all" dirty="0" smtClean="0">
                <a:effectLst>
                  <a:outerShdw blurRad="38100" dist="38100" dir="2700000" algn="tl">
                    <a:srgbClr val="000000">
                      <a:alpha val="43137"/>
                    </a:srgbClr>
                  </a:outerShdw>
                </a:effectLst>
                <a:latin typeface="Cambria" panose="02040503050406030204" pitchFamily="18" charset="0"/>
                <a:cs typeface="Arial" panose="020B0604020202020204" pitchFamily="34" charset="0"/>
              </a:rPr>
              <a:t>Аналіз фінансових операцій </a:t>
            </a:r>
          </a:p>
          <a:p>
            <a:pPr algn="ctr"/>
            <a:r>
              <a:rPr lang="uk-UA" sz="2000" cap="all" dirty="0" smtClean="0">
                <a:effectLst>
                  <a:outerShdw blurRad="38100" dist="38100" dir="2700000" algn="tl">
                    <a:srgbClr val="000000">
                      <a:alpha val="43137"/>
                    </a:srgbClr>
                  </a:outerShdw>
                </a:effectLst>
                <a:latin typeface="Cambria" panose="02040503050406030204" pitchFamily="18" charset="0"/>
                <a:cs typeface="Arial" panose="020B0604020202020204" pitchFamily="34" charset="0"/>
              </a:rPr>
              <a:t>клієнта щодо: </a:t>
            </a:r>
            <a:endParaRPr lang="uk-UA" sz="2000" cap="all" dirty="0">
              <a:effectLst>
                <a:outerShdw blurRad="38100" dist="38100" dir="2700000" algn="tl">
                  <a:srgbClr val="000000">
                    <a:alpha val="43137"/>
                  </a:srgbClr>
                </a:outerShdw>
              </a:effectLst>
              <a:latin typeface="Cambria" panose="02040503050406030204" pitchFamily="18" charset="0"/>
              <a:cs typeface="Arial" panose="020B0604020202020204" pitchFamily="34" charset="0"/>
            </a:endParaRPr>
          </a:p>
        </p:txBody>
      </p:sp>
      <p:sp>
        <p:nvSpPr>
          <p:cNvPr id="9" name="Прямокутник 8"/>
          <p:cNvSpPr/>
          <p:nvPr/>
        </p:nvSpPr>
        <p:spPr bwMode="auto">
          <a:xfrm>
            <a:off x="107504" y="764704"/>
            <a:ext cx="792088" cy="5040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pic>
        <p:nvPicPr>
          <p:cNvPr id="12" name="Рисунок 11"/>
          <p:cNvPicPr>
            <a:picLocks noChangeAspect="1"/>
          </p:cNvPicPr>
          <p:nvPr/>
        </p:nvPicPr>
        <p:blipFill>
          <a:blip r:embed="rId3"/>
          <a:stretch>
            <a:fillRect/>
          </a:stretch>
        </p:blipFill>
        <p:spPr>
          <a:xfrm>
            <a:off x="0" y="764704"/>
            <a:ext cx="981075" cy="371475"/>
          </a:xfrm>
          <a:prstGeom prst="rect">
            <a:avLst/>
          </a:prstGeom>
        </p:spPr>
      </p:pic>
      <p:sp>
        <p:nvSpPr>
          <p:cNvPr id="5" name="Стрілка вправо 4"/>
          <p:cNvSpPr/>
          <p:nvPr/>
        </p:nvSpPr>
        <p:spPr bwMode="auto">
          <a:xfrm>
            <a:off x="323528" y="3638487"/>
            <a:ext cx="5348429" cy="2742699"/>
          </a:xfrm>
          <a:prstGeom prst="rightArrow">
            <a:avLst/>
          </a:prstGeom>
          <a:solidFill>
            <a:srgbClr val="92B05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
        <p:nvSpPr>
          <p:cNvPr id="6" name="TextBox 5"/>
          <p:cNvSpPr txBox="1"/>
          <p:nvPr/>
        </p:nvSpPr>
        <p:spPr>
          <a:xfrm>
            <a:off x="381597" y="4714171"/>
            <a:ext cx="1395838" cy="646331"/>
          </a:xfrm>
          <a:prstGeom prst="rect">
            <a:avLst/>
          </a:prstGeom>
          <a:noFill/>
        </p:spPr>
        <p:txBody>
          <a:bodyPr wrap="square" rtlCol="0">
            <a:spAutoFit/>
          </a:bodyPr>
          <a:lstStyle/>
          <a:p>
            <a:pPr algn="ctr"/>
            <a:r>
              <a:rPr lang="ru-RU" dirty="0"/>
              <a:t>ф</a:t>
            </a:r>
            <a:r>
              <a:rPr lang="uk-UA" dirty="0" err="1" smtClean="0"/>
              <a:t>інансового</a:t>
            </a:r>
            <a:r>
              <a:rPr lang="uk-UA" dirty="0" smtClean="0"/>
              <a:t> стану</a:t>
            </a:r>
            <a:endParaRPr lang="uk-UA" dirty="0"/>
          </a:p>
        </p:txBody>
      </p:sp>
      <p:sp>
        <p:nvSpPr>
          <p:cNvPr id="14" name="TextBox 13"/>
          <p:cNvSpPr txBox="1"/>
          <p:nvPr/>
        </p:nvSpPr>
        <p:spPr>
          <a:xfrm>
            <a:off x="1681536" y="4711616"/>
            <a:ext cx="1265523" cy="646331"/>
          </a:xfrm>
          <a:prstGeom prst="rect">
            <a:avLst/>
          </a:prstGeom>
          <a:noFill/>
        </p:spPr>
        <p:txBody>
          <a:bodyPr wrap="square" rtlCol="0">
            <a:spAutoFit/>
          </a:bodyPr>
          <a:lstStyle/>
          <a:p>
            <a:pPr algn="ctr"/>
            <a:r>
              <a:rPr lang="uk-UA" dirty="0"/>
              <a:t>з</a:t>
            </a:r>
            <a:r>
              <a:rPr lang="uk-UA" dirty="0" smtClean="0"/>
              <a:t>місту діяльності</a:t>
            </a:r>
            <a:endParaRPr lang="uk-UA" dirty="0"/>
          </a:p>
        </p:txBody>
      </p:sp>
      <p:sp>
        <p:nvSpPr>
          <p:cNvPr id="15" name="TextBox 14"/>
          <p:cNvSpPr txBox="1"/>
          <p:nvPr/>
        </p:nvSpPr>
        <p:spPr>
          <a:xfrm>
            <a:off x="602617" y="4314292"/>
            <a:ext cx="2060048" cy="369332"/>
          </a:xfrm>
          <a:prstGeom prst="rect">
            <a:avLst/>
          </a:prstGeom>
          <a:noFill/>
        </p:spPr>
        <p:txBody>
          <a:bodyPr wrap="square" rtlCol="0">
            <a:spAutoFit/>
          </a:bodyPr>
          <a:lstStyle/>
          <a:p>
            <a:r>
              <a:rPr lang="uk-UA" dirty="0" smtClean="0">
                <a:effectLst>
                  <a:outerShdw blurRad="38100" dist="38100" dir="2700000" algn="tl">
                    <a:srgbClr val="000000">
                      <a:alpha val="43137"/>
                    </a:srgbClr>
                  </a:outerShdw>
                </a:effectLst>
              </a:rPr>
              <a:t>ВІДПОВІДНОСТІ</a:t>
            </a:r>
            <a:endParaRPr lang="uk-UA" dirty="0">
              <a:effectLst>
                <a:outerShdw blurRad="38100" dist="38100" dir="2700000" algn="tl">
                  <a:srgbClr val="000000">
                    <a:alpha val="43137"/>
                  </a:srgbClr>
                </a:outerShdw>
              </a:effectLst>
            </a:endParaRPr>
          </a:p>
        </p:txBody>
      </p:sp>
      <p:sp>
        <p:nvSpPr>
          <p:cNvPr id="16" name="TextBox 15"/>
          <p:cNvSpPr txBox="1"/>
          <p:nvPr/>
        </p:nvSpPr>
        <p:spPr>
          <a:xfrm>
            <a:off x="2940925" y="4397832"/>
            <a:ext cx="1492591" cy="1200329"/>
          </a:xfrm>
          <a:prstGeom prst="rect">
            <a:avLst/>
          </a:prstGeom>
          <a:noFill/>
        </p:spPr>
        <p:txBody>
          <a:bodyPr wrap="square" rtlCol="0">
            <a:spAutoFit/>
          </a:bodyPr>
          <a:lstStyle/>
          <a:p>
            <a:pPr algn="ctr"/>
            <a:r>
              <a:rPr lang="uk-UA" dirty="0"/>
              <a:t>н</a:t>
            </a:r>
            <a:r>
              <a:rPr lang="uk-UA" dirty="0" smtClean="0"/>
              <a:t>аявності економічної доцільності (сенсу)</a:t>
            </a:r>
            <a:endParaRPr lang="uk-UA" dirty="0"/>
          </a:p>
        </p:txBody>
      </p:sp>
      <p:pic>
        <p:nvPicPr>
          <p:cNvPr id="18" name="Рисунок 17"/>
          <p:cNvPicPr>
            <a:picLocks noChangeAspect="1"/>
          </p:cNvPicPr>
          <p:nvPr/>
        </p:nvPicPr>
        <p:blipFill>
          <a:blip r:embed="rId4"/>
          <a:stretch>
            <a:fillRect/>
          </a:stretch>
        </p:blipFill>
        <p:spPr>
          <a:xfrm>
            <a:off x="3618688" y="3871163"/>
            <a:ext cx="304971" cy="418629"/>
          </a:xfrm>
          <a:prstGeom prst="rect">
            <a:avLst/>
          </a:prstGeom>
        </p:spPr>
      </p:pic>
      <p:pic>
        <p:nvPicPr>
          <p:cNvPr id="19" name="Рисунок 18"/>
          <p:cNvPicPr>
            <a:picLocks noChangeAspect="1"/>
          </p:cNvPicPr>
          <p:nvPr/>
        </p:nvPicPr>
        <p:blipFill>
          <a:blip r:embed="rId4"/>
          <a:stretch>
            <a:fillRect/>
          </a:stretch>
        </p:blipFill>
        <p:spPr>
          <a:xfrm>
            <a:off x="2163624" y="3865116"/>
            <a:ext cx="304971" cy="418629"/>
          </a:xfrm>
          <a:prstGeom prst="rect">
            <a:avLst/>
          </a:prstGeom>
        </p:spPr>
      </p:pic>
      <p:pic>
        <p:nvPicPr>
          <p:cNvPr id="20" name="Рисунок 19"/>
          <p:cNvPicPr>
            <a:picLocks noChangeAspect="1"/>
          </p:cNvPicPr>
          <p:nvPr/>
        </p:nvPicPr>
        <p:blipFill>
          <a:blip r:embed="rId4"/>
          <a:stretch>
            <a:fillRect/>
          </a:stretch>
        </p:blipFill>
        <p:spPr>
          <a:xfrm>
            <a:off x="883728" y="3859208"/>
            <a:ext cx="304971" cy="418629"/>
          </a:xfrm>
          <a:prstGeom prst="rect">
            <a:avLst/>
          </a:prstGeom>
        </p:spPr>
      </p:pic>
      <p:sp>
        <p:nvSpPr>
          <p:cNvPr id="21" name="Стрічка лицем догори 20"/>
          <p:cNvSpPr/>
          <p:nvPr/>
        </p:nvSpPr>
        <p:spPr bwMode="auto">
          <a:xfrm>
            <a:off x="5346391" y="3563068"/>
            <a:ext cx="3460874" cy="2462708"/>
          </a:xfrm>
          <a:prstGeom prst="ribbon2">
            <a:avLst/>
          </a:prstGeom>
          <a:solidFill>
            <a:srgbClr val="92B05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
        <p:nvSpPr>
          <p:cNvPr id="22" name="TextBox 21"/>
          <p:cNvSpPr txBox="1"/>
          <p:nvPr/>
        </p:nvSpPr>
        <p:spPr>
          <a:xfrm>
            <a:off x="6364559" y="3581628"/>
            <a:ext cx="1492591" cy="2062103"/>
          </a:xfrm>
          <a:prstGeom prst="rect">
            <a:avLst/>
          </a:prstGeom>
          <a:noFill/>
        </p:spPr>
        <p:txBody>
          <a:bodyPr wrap="square" rtlCol="0">
            <a:spAutoFit/>
          </a:bodyPr>
          <a:lstStyle/>
          <a:p>
            <a:pPr algn="ctr" defTabSz="914400" eaLnBrk="0" fontAlgn="base" hangingPunct="0">
              <a:spcBef>
                <a:spcPct val="0"/>
              </a:spcBef>
              <a:spcAft>
                <a:spcPct val="0"/>
              </a:spcAft>
            </a:pPr>
            <a:r>
              <a:rPr lang="uk-UA" sz="1600" dirty="0">
                <a:latin typeface="Cambria" panose="02040503050406030204" pitchFamily="18" charset="0"/>
                <a:ea typeface="MS PGothic" pitchFamily="34" charset="-128"/>
                <a:cs typeface="Arial" panose="020B0604020202020204" pitchFamily="34" charset="0"/>
              </a:rPr>
              <a:t>швидке та якісне виявлення підозрілих та/або схемних фінансових операцій </a:t>
            </a:r>
            <a:endParaRPr lang="ru-RU" sz="1600" dirty="0">
              <a:latin typeface="Cambria" panose="02040503050406030204" pitchFamily="18" charset="0"/>
              <a:ea typeface="MS PGothic" pitchFamily="34" charset="-128"/>
              <a:cs typeface="Arial" panose="020B0604020202020204" pitchFamily="34" charset="0"/>
            </a:endParaRPr>
          </a:p>
        </p:txBody>
      </p:sp>
      <p:sp>
        <p:nvSpPr>
          <p:cNvPr id="23" name="TextBox 22"/>
          <p:cNvSpPr txBox="1"/>
          <p:nvPr/>
        </p:nvSpPr>
        <p:spPr>
          <a:xfrm>
            <a:off x="6362190" y="3011943"/>
            <a:ext cx="1531894" cy="400110"/>
          </a:xfrm>
          <a:prstGeom prst="rect">
            <a:avLst/>
          </a:prstGeom>
          <a:noFill/>
        </p:spPr>
        <p:txBody>
          <a:bodyPr wrap="none" rtlCol="0">
            <a:spAutoFit/>
          </a:bodyPr>
          <a:lstStyle/>
          <a:p>
            <a:r>
              <a:rPr lang="uk-UA" sz="2000" cap="all" dirty="0">
                <a:effectLst>
                  <a:outerShdw blurRad="38100" dist="38100" dir="2700000" algn="tl">
                    <a:srgbClr val="000000">
                      <a:alpha val="43137"/>
                    </a:srgbClr>
                  </a:outerShdw>
                </a:effectLst>
                <a:latin typeface="Cambria" panose="02040503050406030204" pitchFamily="18" charset="0"/>
                <a:cs typeface="Arial" panose="020B0604020202020204" pitchFamily="34" charset="0"/>
              </a:rPr>
              <a:t>Результат:</a:t>
            </a:r>
            <a:endParaRPr lang="ru-RU" sz="2000" cap="all" dirty="0">
              <a:effectLst>
                <a:outerShdw blurRad="38100" dist="38100" dir="2700000" algn="tl">
                  <a:srgbClr val="000000">
                    <a:alpha val="43137"/>
                  </a:srgbClr>
                </a:outerShdw>
              </a:effectLst>
              <a:latin typeface="Cambria" panose="02040503050406030204" pitchFamily="18" charset="0"/>
              <a:cs typeface="Arial" panose="020B0604020202020204" pitchFamily="34" charset="0"/>
            </a:endParaRPr>
          </a:p>
        </p:txBody>
      </p:sp>
      <p:cxnSp>
        <p:nvCxnSpPr>
          <p:cNvPr id="25" name="Пряма сполучна лінія 24"/>
          <p:cNvCxnSpPr/>
          <p:nvPr/>
        </p:nvCxnSpPr>
        <p:spPr bwMode="auto">
          <a:xfrm>
            <a:off x="1914093" y="1101827"/>
            <a:ext cx="720080" cy="720080"/>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Пряма сполучна лінія 25"/>
          <p:cNvCxnSpPr/>
          <p:nvPr/>
        </p:nvCxnSpPr>
        <p:spPr bwMode="auto">
          <a:xfrm flipH="1">
            <a:off x="1952358" y="1099272"/>
            <a:ext cx="643550" cy="728259"/>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87652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descr="Картинки по запросу комунальні платежі"/>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6814" y="4935206"/>
            <a:ext cx="2208436" cy="1325062"/>
          </a:xfrm>
          <a:prstGeom prst="rect">
            <a:avLst/>
          </a:prstGeom>
          <a:noFill/>
          <a:ln w="34925">
            <a:solidFill>
              <a:srgbClr val="00B050"/>
            </a:solidFill>
          </a:ln>
          <a:extLst>
            <a:ext uri="{909E8E84-426E-40DD-AFC4-6F175D3DCCD1}">
              <a14:hiddenFill xmlns:a14="http://schemas.microsoft.com/office/drawing/2010/main">
                <a:solidFill>
                  <a:srgbClr val="FFFFFF"/>
                </a:solidFill>
              </a14:hiddenFill>
            </a:ext>
          </a:extLst>
        </p:spPr>
      </p:pic>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92" y="4956896"/>
            <a:ext cx="2323184" cy="1193759"/>
          </a:xfrm>
          <a:prstGeom prst="rect">
            <a:avLst/>
          </a:prstGeom>
        </p:spPr>
      </p:pic>
      <p:sp>
        <p:nvSpPr>
          <p:cNvPr id="3" name="Місце для вмісту 2"/>
          <p:cNvSpPr>
            <a:spLocks noGrp="1"/>
          </p:cNvSpPr>
          <p:nvPr>
            <p:ph idx="1"/>
          </p:nvPr>
        </p:nvSpPr>
        <p:spPr>
          <a:xfrm>
            <a:off x="1213429" y="961343"/>
            <a:ext cx="7579117" cy="3816424"/>
          </a:xfrm>
        </p:spPr>
        <p:txBody>
          <a:bodyPr/>
          <a:lstStyle/>
          <a:p>
            <a:pPr marL="0" indent="0" algn="ctr">
              <a:buNone/>
            </a:pPr>
            <a:r>
              <a:rPr lang="uk-UA" sz="1800" b="1" cap="all" dirty="0" smtClean="0">
                <a:latin typeface="Cambria" panose="02040503050406030204" pitchFamily="18" charset="0"/>
                <a:cs typeface="Arial" panose="020B0604020202020204" pitchFamily="34" charset="0"/>
              </a:rPr>
              <a:t>Принцип ризик-орієнтованого</a:t>
            </a:r>
            <a:r>
              <a:rPr lang="uk-UA" sz="1800" cap="all" dirty="0" smtClean="0">
                <a:latin typeface="Cambria" panose="02040503050406030204" pitchFamily="18" charset="0"/>
                <a:cs typeface="Arial" panose="020B0604020202020204" pitchFamily="34" charset="0"/>
              </a:rPr>
              <a:t> </a:t>
            </a:r>
            <a:r>
              <a:rPr lang="uk-UA" sz="1800" b="1" cap="all" dirty="0" smtClean="0">
                <a:latin typeface="Cambria" panose="02040503050406030204" pitchFamily="18" charset="0"/>
                <a:cs typeface="Arial" panose="020B0604020202020204" pitchFamily="34" charset="0"/>
              </a:rPr>
              <a:t>підходу (</a:t>
            </a:r>
            <a:r>
              <a:rPr lang="uk-UA" sz="1800" b="1" cap="all" dirty="0" smtClean="0">
                <a:effectLst>
                  <a:outerShdw blurRad="38100" dist="38100" dir="2700000" algn="tl">
                    <a:srgbClr val="000000">
                      <a:alpha val="43137"/>
                    </a:srgbClr>
                  </a:outerShdw>
                </a:effectLst>
                <a:latin typeface="Cambria" panose="02040503050406030204" pitchFamily="18" charset="0"/>
                <a:cs typeface="Arial" panose="020B0604020202020204" pitchFamily="34" charset="0"/>
              </a:rPr>
              <a:t>вірні акценти</a:t>
            </a:r>
            <a:r>
              <a:rPr lang="uk-UA" sz="1800" b="1" cap="all" dirty="0" smtClean="0">
                <a:latin typeface="Cambria" panose="02040503050406030204" pitchFamily="18" charset="0"/>
                <a:cs typeface="Arial" panose="020B0604020202020204" pitchFamily="34" charset="0"/>
              </a:rPr>
              <a:t>):</a:t>
            </a:r>
            <a:r>
              <a:rPr lang="uk-UA" sz="1800" cap="all" dirty="0" smtClean="0">
                <a:latin typeface="Cambria" panose="02040503050406030204" pitchFamily="18" charset="0"/>
                <a:cs typeface="Arial" panose="020B0604020202020204" pitchFamily="34" charset="0"/>
              </a:rPr>
              <a:t> </a:t>
            </a:r>
            <a:endParaRPr lang="en-US" sz="1800" cap="all" dirty="0" smtClean="0">
              <a:latin typeface="Cambria" panose="02040503050406030204" pitchFamily="18" charset="0"/>
              <a:cs typeface="Arial" panose="020B0604020202020204" pitchFamily="34" charset="0"/>
            </a:endParaRPr>
          </a:p>
          <a:p>
            <a:pPr marL="0" indent="0" algn="just">
              <a:buNone/>
            </a:pPr>
            <a:endParaRPr lang="uk-UA" sz="1600" dirty="0">
              <a:latin typeface="Cambria" panose="02040503050406030204" pitchFamily="18" charset="0"/>
              <a:cs typeface="Arial" panose="020B0604020202020204" pitchFamily="34" charset="0"/>
            </a:endParaRPr>
          </a:p>
          <a:p>
            <a:pPr marL="0" indent="0" algn="just">
              <a:buNone/>
            </a:pPr>
            <a:r>
              <a:rPr lang="uk-UA" sz="1400" dirty="0" smtClean="0">
                <a:latin typeface="Cambria" panose="02040503050406030204" pitchFamily="18" charset="0"/>
                <a:cs typeface="Arial" panose="020B0604020202020204" pitchFamily="34" charset="0"/>
              </a:rPr>
              <a:t>щодо </a:t>
            </a:r>
            <a:r>
              <a:rPr lang="uk-UA" sz="1400" u="sng" cap="all" dirty="0" smtClean="0">
                <a:effectLst>
                  <a:outerShdw blurRad="38100" dist="38100" dir="2700000" algn="tl">
                    <a:srgbClr val="000000">
                      <a:alpha val="43137"/>
                    </a:srgbClr>
                  </a:outerShdw>
                </a:effectLst>
                <a:latin typeface="Cambria" panose="02040503050406030204" pitchFamily="18" charset="0"/>
                <a:cs typeface="Arial" panose="020B0604020202020204" pitchFamily="34" charset="0"/>
              </a:rPr>
              <a:t>клієнтів з низьким рівнем ризику</a:t>
            </a:r>
            <a:r>
              <a:rPr lang="uk-UA" sz="1400" dirty="0" smtClean="0">
                <a:latin typeface="Cambria" panose="02040503050406030204" pitchFamily="18" charset="0"/>
                <a:cs typeface="Arial" panose="020B0604020202020204" pitchFamily="34" charset="0"/>
              </a:rPr>
              <a:t>, </a:t>
            </a:r>
            <a:r>
              <a:rPr lang="uk-UA" sz="1400" u="sng" dirty="0" smtClean="0">
                <a:effectLst>
                  <a:outerShdw blurRad="38100" dist="38100" dir="2700000" algn="tl">
                    <a:srgbClr val="000000">
                      <a:alpha val="43137"/>
                    </a:srgbClr>
                  </a:outerShdw>
                </a:effectLst>
                <a:latin typeface="Cambria" panose="02040503050406030204" pitchFamily="18" charset="0"/>
                <a:cs typeface="Arial" panose="020B0604020202020204" pitchFamily="34" charset="0"/>
              </a:rPr>
              <a:t>які не здійснюють фінансові операції у великих обсягах і щодо яких у банку не виникає підозр</a:t>
            </a:r>
            <a:r>
              <a:rPr lang="uk-UA" sz="1400" dirty="0" smtClean="0">
                <a:latin typeface="Cambria" panose="02040503050406030204" pitchFamily="18" charset="0"/>
                <a:cs typeface="Arial" panose="020B0604020202020204" pitchFamily="34" charset="0"/>
              </a:rPr>
              <a:t>, в </a:t>
            </a:r>
            <a:r>
              <a:rPr lang="uk-UA" sz="1400" dirty="0" err="1" smtClean="0">
                <a:latin typeface="Cambria" panose="02040503050406030204" pitchFamily="18" charset="0"/>
                <a:cs typeface="Arial" panose="020B0604020202020204" pitchFamily="34" charset="0"/>
              </a:rPr>
              <a:t>т.ч</a:t>
            </a:r>
            <a:r>
              <a:rPr lang="uk-UA" sz="1400" dirty="0" smtClean="0">
                <a:latin typeface="Cambria" panose="02040503050406030204" pitchFamily="18" charset="0"/>
                <a:cs typeface="Arial" panose="020B0604020202020204" pitchFamily="34" charset="0"/>
              </a:rPr>
              <a:t>. тих, які мають рахунки виключно для отримання заробітної плати, пенсійних або інших соціальних виплат, та </a:t>
            </a:r>
            <a:r>
              <a:rPr lang="uk-UA" sz="1400" u="sng" dirty="0" smtClean="0">
                <a:latin typeface="Cambria" panose="02040503050406030204" pitchFamily="18" charset="0"/>
                <a:cs typeface="Arial" panose="020B0604020202020204" pitchFamily="34" charset="0"/>
              </a:rPr>
              <a:t>фінансові операції яких не є ризиковими </a:t>
            </a:r>
            <a:r>
              <a:rPr lang="uk-UA" sz="1400" cap="all" dirty="0">
                <a:solidFill>
                  <a:srgbClr val="C00000"/>
                </a:solidFill>
                <a:latin typeface="Cambria" panose="02040503050406030204" pitchFamily="18" charset="0"/>
                <a:cs typeface="Arial" panose="020B0604020202020204" pitchFamily="34" charset="0"/>
              </a:rPr>
              <a:t>посилені </a:t>
            </a:r>
            <a:r>
              <a:rPr lang="uk-UA" sz="1400" cap="all" dirty="0" smtClean="0">
                <a:solidFill>
                  <a:srgbClr val="C00000"/>
                </a:solidFill>
                <a:latin typeface="Cambria" panose="02040503050406030204" pitchFamily="18" charset="0"/>
                <a:cs typeface="Arial" panose="020B0604020202020204" pitchFamily="34" charset="0"/>
              </a:rPr>
              <a:t>заходи </a:t>
            </a:r>
            <a:r>
              <a:rPr lang="uk-UA" sz="1400" u="sng" cap="all" dirty="0" smtClean="0">
                <a:solidFill>
                  <a:srgbClr val="C00000"/>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rPr>
              <a:t>банком  не </a:t>
            </a:r>
            <a:r>
              <a:rPr lang="ru-RU" sz="1400" u="sng" cap="all" dirty="0" err="1" smtClean="0">
                <a:solidFill>
                  <a:srgbClr val="C00000"/>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rPr>
              <a:t>вживаються</a:t>
            </a:r>
            <a:r>
              <a:rPr lang="ru-RU" sz="1400" u="sng" cap="all" dirty="0" smtClean="0">
                <a:solidFill>
                  <a:srgbClr val="C00000"/>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rPr>
              <a:t>; </a:t>
            </a:r>
          </a:p>
          <a:p>
            <a:pPr marL="0" indent="0" algn="just">
              <a:buNone/>
            </a:pPr>
            <a:endParaRPr lang="uk-UA" sz="1400" dirty="0">
              <a:latin typeface="Cambria" panose="02040503050406030204" pitchFamily="18" charset="0"/>
              <a:cs typeface="Arial" panose="020B0604020202020204" pitchFamily="34" charset="0"/>
            </a:endParaRPr>
          </a:p>
          <a:p>
            <a:pPr marL="0" indent="0" algn="just">
              <a:buNone/>
            </a:pPr>
            <a:r>
              <a:rPr lang="uk-UA" sz="1400" dirty="0" smtClean="0">
                <a:latin typeface="Cambria" panose="02040503050406030204" pitchFamily="18" charset="0"/>
                <a:cs typeface="Arial" panose="020B0604020202020204" pitchFamily="34" charset="0"/>
              </a:rPr>
              <a:t>використовуючи ризик-орієнтований підхід як механізм запобігання легалізації кримінальних доходів/фінансування тероризму, а також попередження здійснення ризикової діяльності, </a:t>
            </a:r>
            <a:r>
              <a:rPr lang="uk-UA" sz="1400" cap="all" dirty="0" smtClean="0">
                <a:latin typeface="Cambria" panose="02040503050406030204" pitchFamily="18" charset="0"/>
                <a:cs typeface="Arial" panose="020B0604020202020204" pitchFamily="34" charset="0"/>
              </a:rPr>
              <a:t>банк самостійно визначає відповідні показники та перелік клієнтів, </a:t>
            </a:r>
            <a:r>
              <a:rPr lang="uk-UA" sz="1400" cap="all" dirty="0" smtClean="0">
                <a:effectLst>
                  <a:outerShdw blurRad="38100" dist="38100" dir="2700000" algn="tl">
                    <a:srgbClr val="000000">
                      <a:alpha val="43137"/>
                    </a:srgbClr>
                  </a:outerShdw>
                </a:effectLst>
                <a:latin typeface="Cambria" panose="02040503050406030204" pitchFamily="18" charset="0"/>
                <a:cs typeface="Arial" panose="020B0604020202020204" pitchFamily="34" charset="0"/>
              </a:rPr>
              <a:t>щодо яких не потрібно здійснювати зазначені додаткові заходи</a:t>
            </a:r>
            <a:r>
              <a:rPr lang="ru-RU" sz="1400" cap="all" dirty="0" smtClean="0">
                <a:latin typeface="Cambria" panose="02040503050406030204" pitchFamily="18" charset="0"/>
                <a:cs typeface="Arial" panose="020B0604020202020204" pitchFamily="34" charset="0"/>
              </a:rPr>
              <a:t>. </a:t>
            </a:r>
            <a:endParaRPr lang="uk-UA" sz="1400" cap="all" dirty="0" smtClean="0">
              <a:latin typeface="Cambria" panose="02040503050406030204" pitchFamily="18" charset="0"/>
              <a:cs typeface="Arial" panose="020B0604020202020204" pitchFamily="34" charset="0"/>
            </a:endParaRPr>
          </a:p>
        </p:txBody>
      </p:sp>
      <p:sp>
        <p:nvSpPr>
          <p:cNvPr id="6" name="Заголовок 1"/>
          <p:cNvSpPr>
            <a:spLocks noGrp="1"/>
          </p:cNvSpPr>
          <p:nvPr>
            <p:ph type="title"/>
          </p:nvPr>
        </p:nvSpPr>
        <p:spPr>
          <a:xfrm>
            <a:off x="1167228" y="108051"/>
            <a:ext cx="7671521" cy="717617"/>
          </a:xfrm>
        </p:spPr>
        <p:txBody>
          <a:bodyPr/>
          <a:lstStyle/>
          <a:p>
            <a:r>
              <a:rPr lang="uk-UA" sz="1800" cap="all" dirty="0" smtClean="0">
                <a:cs typeface="Arial" panose="020B0604020202020204" pitchFamily="34" charset="0"/>
              </a:rPr>
              <a:t>Лист </a:t>
            </a:r>
            <a:r>
              <a:rPr lang="uk-UA" sz="1800" cap="all" dirty="0">
                <a:cs typeface="Arial" panose="020B0604020202020204" pitchFamily="34" charset="0"/>
              </a:rPr>
              <a:t>Національного банку України </a:t>
            </a:r>
            <a:br>
              <a:rPr lang="uk-UA" sz="1800" cap="all" dirty="0">
                <a:cs typeface="Arial" panose="020B0604020202020204" pitchFamily="34" charset="0"/>
              </a:rPr>
            </a:br>
            <a:r>
              <a:rPr lang="uk-UA" sz="1800" cap="all" dirty="0">
                <a:cs typeface="Arial" panose="020B0604020202020204" pitchFamily="34" charset="0"/>
              </a:rPr>
              <a:t>від 21.08.2017 № </a:t>
            </a:r>
            <a:r>
              <a:rPr lang="uk-UA" sz="1800" cap="all" dirty="0" smtClean="0">
                <a:cs typeface="Arial" panose="020B0604020202020204" pitchFamily="34" charset="0"/>
              </a:rPr>
              <a:t>25-0008/58284</a:t>
            </a:r>
            <a:endParaRPr lang="ru-RU" sz="2400" dirty="0"/>
          </a:p>
        </p:txBody>
      </p:sp>
      <p:sp>
        <p:nvSpPr>
          <p:cNvPr id="5" name="Прямокутник 4"/>
          <p:cNvSpPr/>
          <p:nvPr/>
        </p:nvSpPr>
        <p:spPr bwMode="auto">
          <a:xfrm>
            <a:off x="107504" y="764704"/>
            <a:ext cx="792088" cy="5040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pic>
        <p:nvPicPr>
          <p:cNvPr id="7" name="Рисунок 6"/>
          <p:cNvPicPr>
            <a:picLocks noChangeAspect="1"/>
          </p:cNvPicPr>
          <p:nvPr/>
        </p:nvPicPr>
        <p:blipFill>
          <a:blip r:embed="rId4"/>
          <a:stretch>
            <a:fillRect/>
          </a:stretch>
        </p:blipFill>
        <p:spPr>
          <a:xfrm>
            <a:off x="0" y="764704"/>
            <a:ext cx="981075" cy="371475"/>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448" y="924366"/>
            <a:ext cx="611560" cy="60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Штрихова стрілка вправо 8"/>
          <p:cNvSpPr/>
          <p:nvPr/>
        </p:nvSpPr>
        <p:spPr bwMode="auto">
          <a:xfrm>
            <a:off x="405011" y="1936360"/>
            <a:ext cx="576064" cy="385693"/>
          </a:xfrm>
          <a:prstGeom prst="stripedRightArrow">
            <a:avLst/>
          </a:prstGeom>
          <a:solidFill>
            <a:srgbClr val="92B05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rgbClr val="C00000"/>
              </a:solidFill>
              <a:effectLst/>
              <a:latin typeface="Arial" pitchFamily="34" charset="0"/>
              <a:ea typeface="MS PGothic" pitchFamily="34" charset="-128"/>
            </a:endParaRPr>
          </a:p>
        </p:txBody>
      </p:sp>
      <p:sp>
        <p:nvSpPr>
          <p:cNvPr id="10" name="Штрихова стрілка вправо 9"/>
          <p:cNvSpPr/>
          <p:nvPr/>
        </p:nvSpPr>
        <p:spPr bwMode="auto">
          <a:xfrm>
            <a:off x="354121" y="3009557"/>
            <a:ext cx="576064" cy="385693"/>
          </a:xfrm>
          <a:prstGeom prst="stripedRightArrow">
            <a:avLst/>
          </a:prstGeom>
          <a:solidFill>
            <a:srgbClr val="92B05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rgbClr val="C00000"/>
              </a:solidFill>
              <a:effectLst/>
              <a:latin typeface="Arial" pitchFamily="34" charset="0"/>
              <a:ea typeface="MS PGothic" pitchFamily="34" charset="-128"/>
            </a:endParaRPr>
          </a:p>
        </p:txBody>
      </p:sp>
      <p:sp>
        <p:nvSpPr>
          <p:cNvPr id="2" name="TextBox 1"/>
          <p:cNvSpPr txBox="1"/>
          <p:nvPr/>
        </p:nvSpPr>
        <p:spPr>
          <a:xfrm>
            <a:off x="4130180" y="3588633"/>
            <a:ext cx="1440760" cy="523220"/>
          </a:xfrm>
          <a:prstGeom prst="rect">
            <a:avLst/>
          </a:prstGeom>
          <a:noFill/>
        </p:spPr>
        <p:txBody>
          <a:bodyPr wrap="square" rtlCol="0">
            <a:spAutoFit/>
          </a:bodyPr>
          <a:lstStyle/>
          <a:p>
            <a:r>
              <a:rPr lang="uk-UA" sz="2800" b="1" dirty="0" smtClean="0">
                <a:solidFill>
                  <a:srgbClr val="C00000"/>
                </a:solidFill>
                <a:effectLst>
                  <a:outerShdw blurRad="38100" dist="38100" dir="2700000" algn="tl">
                    <a:srgbClr val="000000">
                      <a:alpha val="43137"/>
                    </a:srgbClr>
                  </a:outerShdw>
                </a:effectLst>
              </a:rPr>
              <a:t>МЕТА:</a:t>
            </a:r>
            <a:endParaRPr lang="uk-UA" sz="2800" b="1" dirty="0">
              <a:solidFill>
                <a:srgbClr val="C00000"/>
              </a:solidFill>
              <a:effectLst>
                <a:outerShdw blurRad="38100" dist="38100" dir="2700000" algn="tl">
                  <a:srgbClr val="000000">
                    <a:alpha val="43137"/>
                  </a:srgbClr>
                </a:outerShdw>
              </a:effectLst>
            </a:endParaRPr>
          </a:p>
        </p:txBody>
      </p:sp>
      <p:sp>
        <p:nvSpPr>
          <p:cNvPr id="12" name="TextBox 11"/>
          <p:cNvSpPr txBox="1"/>
          <p:nvPr/>
        </p:nvSpPr>
        <p:spPr>
          <a:xfrm>
            <a:off x="490108" y="4169879"/>
            <a:ext cx="2891874" cy="646331"/>
          </a:xfrm>
          <a:prstGeom prst="rect">
            <a:avLst/>
          </a:prstGeom>
          <a:noFill/>
        </p:spPr>
        <p:txBody>
          <a:bodyPr wrap="square" rtlCol="0">
            <a:spAutoFit/>
          </a:bodyPr>
          <a:lstStyle/>
          <a:p>
            <a:pPr algn="ctr"/>
            <a:r>
              <a:rPr lang="uk-UA" sz="1200" b="1" i="1" dirty="0" smtClean="0"/>
              <a:t>направлення ресурсів банків</a:t>
            </a:r>
          </a:p>
          <a:p>
            <a:pPr algn="ctr"/>
            <a:r>
              <a:rPr lang="uk-UA" sz="1200" b="1" i="1" dirty="0" smtClean="0"/>
              <a:t>на аналіз </a:t>
            </a:r>
          </a:p>
          <a:p>
            <a:pPr algn="ctr"/>
            <a:r>
              <a:rPr lang="uk-UA" sz="1200" b="1" i="1" u="sng" dirty="0">
                <a:solidFill>
                  <a:srgbClr val="C00000"/>
                </a:solidFill>
              </a:rPr>
              <a:t>дійсно ризикових кейсів</a:t>
            </a:r>
          </a:p>
        </p:txBody>
      </p:sp>
      <p:cxnSp>
        <p:nvCxnSpPr>
          <p:cNvPr id="13" name="Пряма сполучна лінія 12"/>
          <p:cNvCxnSpPr/>
          <p:nvPr/>
        </p:nvCxnSpPr>
        <p:spPr bwMode="auto">
          <a:xfrm>
            <a:off x="542241" y="4791191"/>
            <a:ext cx="2607730" cy="1424006"/>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Пряма сполучна лінія 13"/>
          <p:cNvCxnSpPr/>
          <p:nvPr/>
        </p:nvCxnSpPr>
        <p:spPr bwMode="auto">
          <a:xfrm flipH="1">
            <a:off x="521679" y="4841229"/>
            <a:ext cx="2699858" cy="1406575"/>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3" name="TextBox 22"/>
          <p:cNvSpPr txBox="1"/>
          <p:nvPr/>
        </p:nvSpPr>
        <p:spPr>
          <a:xfrm>
            <a:off x="2892486" y="4065384"/>
            <a:ext cx="3608324" cy="646331"/>
          </a:xfrm>
          <a:prstGeom prst="rect">
            <a:avLst/>
          </a:prstGeom>
          <a:noFill/>
        </p:spPr>
        <p:txBody>
          <a:bodyPr wrap="square" rtlCol="0">
            <a:spAutoFit/>
          </a:bodyPr>
          <a:lstStyle/>
          <a:p>
            <a:pPr algn="ctr"/>
            <a:r>
              <a:rPr lang="uk-UA" sz="1200" b="1" i="1" u="sng" dirty="0" smtClean="0">
                <a:solidFill>
                  <a:srgbClr val="00B050"/>
                </a:solidFill>
              </a:rPr>
              <a:t>незастосування </a:t>
            </a:r>
            <a:r>
              <a:rPr lang="uk-UA" sz="1200" b="1" i="1" dirty="0" smtClean="0"/>
              <a:t>посилених заходів </a:t>
            </a:r>
          </a:p>
          <a:p>
            <a:pPr algn="ctr"/>
            <a:r>
              <a:rPr lang="uk-UA" sz="1200" b="1" i="1" dirty="0" smtClean="0"/>
              <a:t>з </a:t>
            </a:r>
            <a:r>
              <a:rPr lang="uk-UA" sz="1200" b="1" i="1" dirty="0" err="1" smtClean="0"/>
              <a:t>фінмоніторингу</a:t>
            </a:r>
            <a:endParaRPr lang="uk-UA" sz="1200" b="1" i="1" u="sng" dirty="0" smtClean="0">
              <a:solidFill>
                <a:srgbClr val="00B050"/>
              </a:solidFill>
            </a:endParaRPr>
          </a:p>
          <a:p>
            <a:pPr algn="ctr"/>
            <a:r>
              <a:rPr lang="uk-UA" sz="1200" b="1" i="1" u="sng" dirty="0" smtClean="0">
                <a:solidFill>
                  <a:srgbClr val="00B050"/>
                </a:solidFill>
              </a:rPr>
              <a:t>до пересічних громадян</a:t>
            </a:r>
            <a:endParaRPr lang="uk-UA" sz="1200" b="1" i="1" u="sng" dirty="0">
              <a:solidFill>
                <a:srgbClr val="00B050"/>
              </a:solidFill>
            </a:endParaRPr>
          </a:p>
        </p:txBody>
      </p:sp>
      <p:sp>
        <p:nvSpPr>
          <p:cNvPr id="27" name="TextBox 26"/>
          <p:cNvSpPr txBox="1"/>
          <p:nvPr/>
        </p:nvSpPr>
        <p:spPr>
          <a:xfrm>
            <a:off x="5673718" y="4057998"/>
            <a:ext cx="3608324" cy="830997"/>
          </a:xfrm>
          <a:prstGeom prst="rect">
            <a:avLst/>
          </a:prstGeom>
          <a:noFill/>
        </p:spPr>
        <p:txBody>
          <a:bodyPr wrap="square" rtlCol="0">
            <a:spAutoFit/>
          </a:bodyPr>
          <a:lstStyle/>
          <a:p>
            <a:pPr algn="ctr"/>
            <a:r>
              <a:rPr lang="uk-UA" sz="1200" b="1" i="1" u="sng" dirty="0">
                <a:solidFill>
                  <a:srgbClr val="C00000"/>
                </a:solidFill>
              </a:rPr>
              <a:t>своєчасне</a:t>
            </a:r>
            <a:r>
              <a:rPr lang="uk-UA" sz="1200" b="1" i="1" dirty="0" smtClean="0"/>
              <a:t> </a:t>
            </a:r>
          </a:p>
          <a:p>
            <a:pPr algn="ctr"/>
            <a:r>
              <a:rPr lang="uk-UA" sz="1200" b="1" i="1" dirty="0" smtClean="0"/>
              <a:t>виявлення банком ризикової діяльності та</a:t>
            </a:r>
          </a:p>
          <a:p>
            <a:pPr algn="ctr"/>
            <a:r>
              <a:rPr lang="uk-UA" sz="1200" b="1" i="1" dirty="0" smtClean="0"/>
              <a:t> </a:t>
            </a:r>
            <a:r>
              <a:rPr lang="uk-UA" sz="1200" b="1" i="1" u="sng" dirty="0" smtClean="0">
                <a:solidFill>
                  <a:srgbClr val="C00000"/>
                </a:solidFill>
              </a:rPr>
              <a:t>припинення ділових відносин </a:t>
            </a:r>
          </a:p>
          <a:p>
            <a:pPr algn="ctr"/>
            <a:r>
              <a:rPr lang="uk-UA" sz="1200" b="1" i="1" dirty="0" smtClean="0"/>
              <a:t>з такими клієнтами</a:t>
            </a:r>
            <a:endParaRPr lang="uk-UA" sz="1200" b="1" i="1" dirty="0"/>
          </a:p>
        </p:txBody>
      </p:sp>
      <p:pic>
        <p:nvPicPr>
          <p:cNvPr id="32" name="Рисунок 31"/>
          <p:cNvPicPr>
            <a:picLocks noChangeAspect="1"/>
          </p:cNvPicPr>
          <p:nvPr/>
        </p:nvPicPr>
        <p:blipFill>
          <a:blip r:embed="rId6"/>
          <a:stretch>
            <a:fillRect/>
          </a:stretch>
        </p:blipFill>
        <p:spPr>
          <a:xfrm>
            <a:off x="7788334" y="5005544"/>
            <a:ext cx="508026" cy="956285"/>
          </a:xfrm>
          <a:prstGeom prst="rect">
            <a:avLst/>
          </a:prstGeom>
        </p:spPr>
      </p:pic>
      <p:pic>
        <p:nvPicPr>
          <p:cNvPr id="33" name="Рисунок 32"/>
          <p:cNvPicPr>
            <a:picLocks noChangeAspect="1"/>
          </p:cNvPicPr>
          <p:nvPr/>
        </p:nvPicPr>
        <p:blipFill>
          <a:blip r:embed="rId6"/>
          <a:stretch>
            <a:fillRect/>
          </a:stretch>
        </p:blipFill>
        <p:spPr>
          <a:xfrm>
            <a:off x="6814641" y="5122095"/>
            <a:ext cx="508026" cy="956285"/>
          </a:xfrm>
          <a:prstGeom prst="rect">
            <a:avLst/>
          </a:prstGeom>
        </p:spPr>
      </p:pic>
      <p:pic>
        <p:nvPicPr>
          <p:cNvPr id="34" name="Рисунок 33"/>
          <p:cNvPicPr>
            <a:picLocks noChangeAspect="1"/>
          </p:cNvPicPr>
          <p:nvPr/>
        </p:nvPicPr>
        <p:blipFill>
          <a:blip r:embed="rId6"/>
          <a:stretch>
            <a:fillRect/>
          </a:stretch>
        </p:blipFill>
        <p:spPr>
          <a:xfrm>
            <a:off x="7257730" y="4848079"/>
            <a:ext cx="508026" cy="956285"/>
          </a:xfrm>
          <a:prstGeom prst="rect">
            <a:avLst/>
          </a:prstGeom>
        </p:spPr>
      </p:pic>
      <p:cxnSp>
        <p:nvCxnSpPr>
          <p:cNvPr id="35" name="Пряма сполучна лінія 34"/>
          <p:cNvCxnSpPr/>
          <p:nvPr/>
        </p:nvCxnSpPr>
        <p:spPr bwMode="auto">
          <a:xfrm>
            <a:off x="6458162" y="4841229"/>
            <a:ext cx="1931872" cy="1085119"/>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Пряма сполучна лінія 35"/>
          <p:cNvCxnSpPr/>
          <p:nvPr/>
        </p:nvCxnSpPr>
        <p:spPr bwMode="auto">
          <a:xfrm flipH="1">
            <a:off x="6458162" y="4809473"/>
            <a:ext cx="2060668" cy="1253883"/>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 name="Прямокутний трикутник 23"/>
          <p:cNvSpPr/>
          <p:nvPr/>
        </p:nvSpPr>
        <p:spPr bwMode="auto">
          <a:xfrm rot="16200000">
            <a:off x="7801606" y="5474531"/>
            <a:ext cx="1182097" cy="1518176"/>
          </a:xfrm>
          <a:prstGeom prst="rtTriangle">
            <a:avLst/>
          </a:prstGeom>
          <a:solidFill>
            <a:srgbClr val="339933">
              <a:alpha val="67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1" tIns="45130" rIns="90261" bIns="45130" numCol="1" rtlCol="0" anchor="t" anchorCtr="0" compatLnSpc="1">
            <a:prstTxWarp prst="textNoShape">
              <a:avLst/>
            </a:prstTxWarp>
          </a:bodyPr>
          <a:lstStyle/>
          <a:p>
            <a:pPr defTabSz="860176" eaLnBrk="0" fontAlgn="base" hangingPunct="0">
              <a:spcBef>
                <a:spcPct val="0"/>
              </a:spcBef>
              <a:spcAft>
                <a:spcPct val="0"/>
              </a:spcAft>
            </a:pPr>
            <a:endParaRPr lang="uk-UA" sz="987" u="sng">
              <a:solidFill>
                <a:prstClr val="black"/>
              </a:solidFill>
              <a:latin typeface="Arial" pitchFamily="34" charset="0"/>
              <a:ea typeface="MS PGothic" pitchFamily="34" charset="-128"/>
            </a:endParaRPr>
          </a:p>
        </p:txBody>
      </p:sp>
      <p:sp>
        <p:nvSpPr>
          <p:cNvPr id="30" name="Прямокутник 29"/>
          <p:cNvSpPr/>
          <p:nvPr/>
        </p:nvSpPr>
        <p:spPr>
          <a:xfrm rot="19442001">
            <a:off x="7964387" y="6084723"/>
            <a:ext cx="1301646" cy="517706"/>
          </a:xfrm>
          <a:prstGeom prst="rect">
            <a:avLst/>
          </a:prstGeom>
        </p:spPr>
        <p:txBody>
          <a:bodyPr wrap="square">
            <a:spAutoFit/>
          </a:bodyPr>
          <a:lstStyle/>
          <a:p>
            <a:pPr algn="ctr" defTabSz="900494"/>
            <a:r>
              <a:rPr lang="uk-UA" sz="1382" b="1" cap="all" dirty="0" smtClean="0">
                <a:solidFill>
                  <a:prstClr val="black"/>
                </a:solidFill>
                <a:latin typeface="Cambria" panose="02040503050406030204" pitchFamily="18" charset="0"/>
                <a:ea typeface="MS PGothic" pitchFamily="34" charset="-128"/>
              </a:rPr>
              <a:t>Р.26  </a:t>
            </a:r>
            <a:r>
              <a:rPr lang="en-US" sz="1382" b="1" cap="all" dirty="0">
                <a:solidFill>
                  <a:prstClr val="black"/>
                </a:solidFill>
                <a:latin typeface="Cambria" panose="02040503050406030204" pitchFamily="18" charset="0"/>
                <a:ea typeface="MS PGothic" pitchFamily="34" charset="-128"/>
              </a:rPr>
              <a:t>FATF</a:t>
            </a:r>
            <a:r>
              <a:rPr lang="ru-RU" sz="1382" b="1" cap="all" dirty="0">
                <a:solidFill>
                  <a:prstClr val="black"/>
                </a:solidFill>
                <a:latin typeface="Cambria" panose="02040503050406030204" pitchFamily="18" charset="0"/>
                <a:ea typeface="MS PGothic" pitchFamily="34" charset="-128"/>
              </a:rPr>
              <a:t>:</a:t>
            </a:r>
            <a:r>
              <a:rPr lang="en-US" sz="1382" b="1" cap="all" dirty="0">
                <a:solidFill>
                  <a:prstClr val="black"/>
                </a:solidFill>
                <a:latin typeface="Cambria" panose="02040503050406030204" pitchFamily="18" charset="0"/>
                <a:ea typeface="MS PGothic" pitchFamily="34" charset="-128"/>
              </a:rPr>
              <a:t> </a:t>
            </a:r>
          </a:p>
          <a:p>
            <a:pPr algn="ctr" defTabSz="900494"/>
            <a:r>
              <a:rPr lang="uk-UA" sz="1382" b="1" cap="all" dirty="0">
                <a:solidFill>
                  <a:prstClr val="black"/>
                </a:solidFill>
                <a:latin typeface="Cambria" panose="02040503050406030204" pitchFamily="18" charset="0"/>
                <a:ea typeface="MS PGothic" pitchFamily="34" charset="-128"/>
              </a:rPr>
              <a:t>ВИКОНАНО</a:t>
            </a:r>
            <a:r>
              <a:rPr lang="en-US" sz="1382" b="1" cap="all" dirty="0">
                <a:solidFill>
                  <a:prstClr val="black"/>
                </a:solidFill>
                <a:latin typeface="Cambria" panose="02040503050406030204" pitchFamily="18" charset="0"/>
                <a:ea typeface="MS PGothic" pitchFamily="34" charset="-128"/>
              </a:rPr>
              <a:t>! </a:t>
            </a:r>
            <a:r>
              <a:rPr lang="ru-RU" sz="1382" b="1" cap="all" dirty="0">
                <a:solidFill>
                  <a:prstClr val="black"/>
                </a:solidFill>
                <a:latin typeface="Cambria-Bold"/>
                <a:ea typeface="MS PGothic" pitchFamily="34" charset="-128"/>
              </a:rPr>
              <a:t> </a:t>
            </a:r>
            <a:endParaRPr lang="uk-UA" sz="1382" b="1" dirty="0">
              <a:solidFill>
                <a:prstClr val="black"/>
              </a:solidFill>
              <a:latin typeface="Cambria-Bold"/>
              <a:ea typeface="MS PGothic" pitchFamily="34" charset="-128"/>
            </a:endParaRPr>
          </a:p>
        </p:txBody>
      </p:sp>
    </p:spTree>
    <p:extLst>
      <p:ext uri="{BB962C8B-B14F-4D97-AF65-F5344CB8AC3E}">
        <p14:creationId xmlns:p14="http://schemas.microsoft.com/office/powerpoint/2010/main" val="991086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145147" y="865393"/>
            <a:ext cx="7579117" cy="295865"/>
          </a:xfrm>
        </p:spPr>
        <p:txBody>
          <a:bodyPr/>
          <a:lstStyle/>
          <a:p>
            <a:pPr marL="0" indent="0" algn="ctr">
              <a:buNone/>
            </a:pPr>
            <a:r>
              <a:rPr lang="uk-UA" sz="1800" b="1" cap="all" dirty="0">
                <a:cs typeface="Arial" panose="020B0604020202020204" pitchFamily="34" charset="0"/>
              </a:rPr>
              <a:t>Статистика застосування до </a:t>
            </a:r>
            <a:r>
              <a:rPr lang="uk-UA" sz="1800" b="1" cap="all" dirty="0" smtClean="0">
                <a:cs typeface="Arial" panose="020B0604020202020204" pitchFamily="34" charset="0"/>
              </a:rPr>
              <a:t>банків заходів впливу</a:t>
            </a:r>
          </a:p>
        </p:txBody>
      </p:sp>
      <p:sp>
        <p:nvSpPr>
          <p:cNvPr id="6" name="Заголовок 1"/>
          <p:cNvSpPr>
            <a:spLocks noGrp="1"/>
          </p:cNvSpPr>
          <p:nvPr>
            <p:ph type="title"/>
          </p:nvPr>
        </p:nvSpPr>
        <p:spPr>
          <a:xfrm>
            <a:off x="1167228" y="249224"/>
            <a:ext cx="7671521" cy="656653"/>
          </a:xfrm>
        </p:spPr>
        <p:txBody>
          <a:bodyPr/>
          <a:lstStyle/>
          <a:p>
            <a:r>
              <a:rPr lang="uk-UA" sz="1600" cap="all" dirty="0" smtClean="0">
                <a:cs typeface="Arial" panose="020B0604020202020204" pitchFamily="34" charset="0"/>
              </a:rPr>
              <a:t>Результати нагляду за банками</a:t>
            </a:r>
            <a:endParaRPr lang="ru-RU" sz="1600" dirty="0"/>
          </a:p>
        </p:txBody>
      </p:sp>
      <p:sp>
        <p:nvSpPr>
          <p:cNvPr id="5" name="Прямокутник 4"/>
          <p:cNvSpPr/>
          <p:nvPr/>
        </p:nvSpPr>
        <p:spPr bwMode="auto">
          <a:xfrm>
            <a:off x="107504" y="764704"/>
            <a:ext cx="792088" cy="5040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pic>
        <p:nvPicPr>
          <p:cNvPr id="7" name="Рисунок 6"/>
          <p:cNvPicPr>
            <a:picLocks noChangeAspect="1"/>
          </p:cNvPicPr>
          <p:nvPr/>
        </p:nvPicPr>
        <p:blipFill>
          <a:blip r:embed="rId2"/>
          <a:stretch>
            <a:fillRect/>
          </a:stretch>
        </p:blipFill>
        <p:spPr>
          <a:xfrm>
            <a:off x="0" y="764704"/>
            <a:ext cx="981075" cy="371475"/>
          </a:xfrm>
          <a:prstGeom prst="rect">
            <a:avLst/>
          </a:prstGeom>
        </p:spPr>
      </p:pic>
      <p:graphicFrame>
        <p:nvGraphicFramePr>
          <p:cNvPr id="37" name="Місце для вмісту 5"/>
          <p:cNvGraphicFramePr>
            <a:graphicFrameLocks/>
          </p:cNvGraphicFramePr>
          <p:nvPr>
            <p:extLst>
              <p:ext uri="{D42A27DB-BD31-4B8C-83A1-F6EECF244321}">
                <p14:modId xmlns:p14="http://schemas.microsoft.com/office/powerpoint/2010/main" val="2461561488"/>
              </p:ext>
            </p:extLst>
          </p:nvPr>
        </p:nvGraphicFramePr>
        <p:xfrm>
          <a:off x="622323" y="1283308"/>
          <a:ext cx="7992887" cy="4720079"/>
        </p:xfrm>
        <a:graphic>
          <a:graphicData uri="http://schemas.openxmlformats.org/drawingml/2006/table">
            <a:tbl>
              <a:tblPr firstRow="1" bandRow="1"/>
              <a:tblGrid>
                <a:gridCol w="504055"/>
                <a:gridCol w="432048"/>
                <a:gridCol w="288032"/>
                <a:gridCol w="925342"/>
                <a:gridCol w="442810"/>
                <a:gridCol w="1080120"/>
                <a:gridCol w="360040"/>
                <a:gridCol w="1008112"/>
                <a:gridCol w="936104"/>
                <a:gridCol w="936104"/>
                <a:gridCol w="1080120"/>
              </a:tblGrid>
              <a:tr h="454347">
                <a:tc rowSpan="3">
                  <a:txBody>
                    <a:bodyPr/>
                    <a:lstStyle>
                      <a:lvl1pPr marL="0" algn="l" defTabSz="862929" rtl="0" eaLnBrk="1" latinLnBrk="0" hangingPunct="1">
                        <a:defRPr sz="1700" b="1" kern="1200">
                          <a:solidFill>
                            <a:schemeClr val="lt1"/>
                          </a:solidFill>
                          <a:latin typeface="Arial"/>
                        </a:defRPr>
                      </a:lvl1pPr>
                      <a:lvl2pPr marL="431466" algn="l" defTabSz="862929" rtl="0" eaLnBrk="1" latinLnBrk="0" hangingPunct="1">
                        <a:defRPr sz="1700" b="1" kern="1200">
                          <a:solidFill>
                            <a:schemeClr val="lt1"/>
                          </a:solidFill>
                          <a:latin typeface="Arial"/>
                        </a:defRPr>
                      </a:lvl2pPr>
                      <a:lvl3pPr marL="862929" algn="l" defTabSz="862929" rtl="0" eaLnBrk="1" latinLnBrk="0" hangingPunct="1">
                        <a:defRPr sz="1700" b="1" kern="1200">
                          <a:solidFill>
                            <a:schemeClr val="lt1"/>
                          </a:solidFill>
                          <a:latin typeface="Arial"/>
                        </a:defRPr>
                      </a:lvl3pPr>
                      <a:lvl4pPr marL="1294392" algn="l" defTabSz="862929" rtl="0" eaLnBrk="1" latinLnBrk="0" hangingPunct="1">
                        <a:defRPr sz="1700" b="1" kern="1200">
                          <a:solidFill>
                            <a:schemeClr val="lt1"/>
                          </a:solidFill>
                          <a:latin typeface="Arial"/>
                        </a:defRPr>
                      </a:lvl4pPr>
                      <a:lvl5pPr marL="1725858" algn="l" defTabSz="862929" rtl="0" eaLnBrk="1" latinLnBrk="0" hangingPunct="1">
                        <a:defRPr sz="1700" b="1" kern="1200">
                          <a:solidFill>
                            <a:schemeClr val="lt1"/>
                          </a:solidFill>
                          <a:latin typeface="Arial"/>
                        </a:defRPr>
                      </a:lvl5pPr>
                      <a:lvl6pPr marL="2157325" algn="l" defTabSz="862929" rtl="0" eaLnBrk="1" latinLnBrk="0" hangingPunct="1">
                        <a:defRPr sz="1700" b="1" kern="1200">
                          <a:solidFill>
                            <a:schemeClr val="lt1"/>
                          </a:solidFill>
                          <a:latin typeface="Arial"/>
                        </a:defRPr>
                      </a:lvl6pPr>
                      <a:lvl7pPr marL="2588787" algn="l" defTabSz="862929" rtl="0" eaLnBrk="1" latinLnBrk="0" hangingPunct="1">
                        <a:defRPr sz="1700" b="1" kern="1200">
                          <a:solidFill>
                            <a:schemeClr val="lt1"/>
                          </a:solidFill>
                          <a:latin typeface="Arial"/>
                        </a:defRPr>
                      </a:lvl7pPr>
                      <a:lvl8pPr marL="3020253" algn="l" defTabSz="862929" rtl="0" eaLnBrk="1" latinLnBrk="0" hangingPunct="1">
                        <a:defRPr sz="1700" b="1" kern="1200">
                          <a:solidFill>
                            <a:schemeClr val="lt1"/>
                          </a:solidFill>
                          <a:latin typeface="Arial"/>
                        </a:defRPr>
                      </a:lvl8pPr>
                      <a:lvl9pPr marL="3451717" algn="l" defTabSz="862929" rtl="0" eaLnBrk="1" latinLnBrk="0" hangingPunct="1">
                        <a:defRPr sz="17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Times New Roman" panose="02020603050405020304" pitchFamily="18" charset="0"/>
                          <a:cs typeface="Times New Roman" panose="02020603050405020304" pitchFamily="18" charset="0"/>
                        </a:rPr>
                        <a:t>Рік</a:t>
                      </a:r>
                      <a:endParaRPr lang="uk-UA" sz="1400" dirty="0" smtClean="0">
                        <a:latin typeface="Times New Roman" panose="02020603050405020304" pitchFamily="18" charset="0"/>
                        <a:cs typeface="Times New Roman" panose="02020603050405020304" pitchFamily="18" charset="0"/>
                      </a:endParaRPr>
                    </a:p>
                    <a:p>
                      <a:pPr algn="ctr"/>
                      <a:endParaRPr lang="uk-UA" sz="1600" b="1" dirty="0">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55327"/>
                    </a:solidFill>
                  </a:tcPr>
                </a:tc>
                <a:tc rowSpan="3">
                  <a:txBody>
                    <a:bodyPr/>
                    <a:lstStyle/>
                    <a:p>
                      <a:pPr algn="ctr"/>
                      <a:r>
                        <a:rPr lang="uk-UA" sz="1400" b="1" kern="1200" dirty="0" smtClean="0">
                          <a:solidFill>
                            <a:schemeClr val="lt1"/>
                          </a:solidFill>
                          <a:latin typeface="Times New Roman" panose="02020603050405020304" pitchFamily="18" charset="0"/>
                          <a:ea typeface="+mn-ea"/>
                          <a:cs typeface="Times New Roman" panose="02020603050405020304" pitchFamily="18" charset="0"/>
                        </a:rPr>
                        <a:t>кількість перевірок</a:t>
                      </a:r>
                      <a:endParaRPr lang="uk-UA" sz="1400" b="1" kern="1200" dirty="0">
                        <a:solidFill>
                          <a:schemeClr val="lt1"/>
                        </a:solidFill>
                        <a:latin typeface="Times New Roman" panose="02020603050405020304" pitchFamily="18" charset="0"/>
                        <a:ea typeface="+mn-ea"/>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solidFill>
                  </a:tcPr>
                </a:tc>
                <a:tc gridSpan="6">
                  <a:txBody>
                    <a:bodyPr/>
                    <a:lstStyle>
                      <a:lvl1pPr marL="0" algn="l" defTabSz="862929" rtl="0" eaLnBrk="1" latinLnBrk="0" hangingPunct="1">
                        <a:defRPr sz="1700" b="1" kern="1200">
                          <a:solidFill>
                            <a:schemeClr val="lt1"/>
                          </a:solidFill>
                          <a:latin typeface="Arial"/>
                        </a:defRPr>
                      </a:lvl1pPr>
                      <a:lvl2pPr marL="431466" algn="l" defTabSz="862929" rtl="0" eaLnBrk="1" latinLnBrk="0" hangingPunct="1">
                        <a:defRPr sz="1700" b="1" kern="1200">
                          <a:solidFill>
                            <a:schemeClr val="lt1"/>
                          </a:solidFill>
                          <a:latin typeface="Arial"/>
                        </a:defRPr>
                      </a:lvl2pPr>
                      <a:lvl3pPr marL="862929" algn="l" defTabSz="862929" rtl="0" eaLnBrk="1" latinLnBrk="0" hangingPunct="1">
                        <a:defRPr sz="1700" b="1" kern="1200">
                          <a:solidFill>
                            <a:schemeClr val="lt1"/>
                          </a:solidFill>
                          <a:latin typeface="Arial"/>
                        </a:defRPr>
                      </a:lvl3pPr>
                      <a:lvl4pPr marL="1294392" algn="l" defTabSz="862929" rtl="0" eaLnBrk="1" latinLnBrk="0" hangingPunct="1">
                        <a:defRPr sz="1700" b="1" kern="1200">
                          <a:solidFill>
                            <a:schemeClr val="lt1"/>
                          </a:solidFill>
                          <a:latin typeface="Arial"/>
                        </a:defRPr>
                      </a:lvl4pPr>
                      <a:lvl5pPr marL="1725858" algn="l" defTabSz="862929" rtl="0" eaLnBrk="1" latinLnBrk="0" hangingPunct="1">
                        <a:defRPr sz="1700" b="1" kern="1200">
                          <a:solidFill>
                            <a:schemeClr val="lt1"/>
                          </a:solidFill>
                          <a:latin typeface="Arial"/>
                        </a:defRPr>
                      </a:lvl5pPr>
                      <a:lvl6pPr marL="2157325" algn="l" defTabSz="862929" rtl="0" eaLnBrk="1" latinLnBrk="0" hangingPunct="1">
                        <a:defRPr sz="1700" b="1" kern="1200">
                          <a:solidFill>
                            <a:schemeClr val="lt1"/>
                          </a:solidFill>
                          <a:latin typeface="Arial"/>
                        </a:defRPr>
                      </a:lvl6pPr>
                      <a:lvl7pPr marL="2588787" algn="l" defTabSz="862929" rtl="0" eaLnBrk="1" latinLnBrk="0" hangingPunct="1">
                        <a:defRPr sz="1700" b="1" kern="1200">
                          <a:solidFill>
                            <a:schemeClr val="lt1"/>
                          </a:solidFill>
                          <a:latin typeface="Arial"/>
                        </a:defRPr>
                      </a:lvl7pPr>
                      <a:lvl8pPr marL="3020253" algn="l" defTabSz="862929" rtl="0" eaLnBrk="1" latinLnBrk="0" hangingPunct="1">
                        <a:defRPr sz="1700" b="1" kern="1200">
                          <a:solidFill>
                            <a:schemeClr val="lt1"/>
                          </a:solidFill>
                          <a:latin typeface="Arial"/>
                        </a:defRPr>
                      </a:lvl8pPr>
                      <a:lvl9pPr marL="3451717" algn="l" defTabSz="862929" rtl="0" eaLnBrk="1" latinLnBrk="0" hangingPunct="1">
                        <a:defRPr sz="17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600" b="1" cap="all" baseline="0" dirty="0" smtClean="0">
                          <a:latin typeface="Times New Roman" panose="02020603050405020304" pitchFamily="18" charset="0"/>
                          <a:cs typeface="Times New Roman" panose="02020603050405020304" pitchFamily="18" charset="0"/>
                        </a:rPr>
                        <a:t>Штраф</a:t>
                      </a:r>
                      <a:endParaRPr lang="uk-UA" sz="1600" b="1" cap="all" baseline="0" dirty="0">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55327"/>
                    </a:solidFill>
                  </a:tcPr>
                </a:tc>
                <a:tc hMerge="1">
                  <a:txBody>
                    <a:bodyPr/>
                    <a:lstStyle/>
                    <a:p>
                      <a:endParaRPr lang="uk-UA"/>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200" b="0" dirty="0">
                        <a:latin typeface="Times New Roman" panose="02020603050405020304" pitchFamily="18" charset="0"/>
                        <a:cs typeface="Times New Roman" panose="02020603050405020304" pitchFamily="18" charset="0"/>
                      </a:endParaRPr>
                    </a:p>
                  </a:txBody>
                  <a:tcPr anchor="ctr"/>
                </a:tc>
                <a:tc hMerge="1">
                  <a:txBody>
                    <a:bodyPr/>
                    <a:lstStyle/>
                    <a:p>
                      <a:endParaRPr lang="uk-UA"/>
                    </a:p>
                  </a:txBody>
                  <a:tcPr/>
                </a:tc>
                <a:tc hMerge="1">
                  <a:txBody>
                    <a:bodyPr/>
                    <a:lstStyle/>
                    <a:p>
                      <a:pPr algn="ctr"/>
                      <a:endParaRPr lang="uk-UA" sz="1200" b="0" dirty="0">
                        <a:latin typeface="Times New Roman" panose="02020603050405020304" pitchFamily="18" charset="0"/>
                        <a:cs typeface="Times New Roman" panose="02020603050405020304" pitchFamily="18" charset="0"/>
                      </a:endParaRPr>
                    </a:p>
                  </a:txBody>
                  <a:tcPr anchor="ctr"/>
                </a:tc>
                <a:tc hMerge="1">
                  <a:txBody>
                    <a:bodyPr/>
                    <a:lstStyle/>
                    <a:p>
                      <a:endParaRPr lang="uk-UA"/>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kern="1200" noProof="0" dirty="0" smtClean="0">
                          <a:solidFill>
                            <a:schemeClr val="lt1"/>
                          </a:solidFill>
                          <a:latin typeface="Times New Roman" panose="02020603050405020304" pitchFamily="18" charset="0"/>
                          <a:ea typeface="+mn-ea"/>
                          <a:cs typeface="Times New Roman" panose="02020603050405020304" pitchFamily="18" charset="0"/>
                        </a:rPr>
                        <a:t>Віднесення банку до категорії неплатоспроможного (з подальшою ліквідацією)</a:t>
                      </a:r>
                      <a:endParaRPr lang="uk-UA" sz="1200" b="1" kern="1200" noProof="0" dirty="0">
                        <a:solidFill>
                          <a:schemeClr val="lt1"/>
                        </a:solidFill>
                        <a:latin typeface="Times New Roman" panose="02020603050405020304" pitchFamily="18" charset="0"/>
                        <a:ea typeface="+mn-ea"/>
                        <a:cs typeface="Times New Roman" panose="02020603050405020304" pitchFamily="18" charset="0"/>
                      </a:endParaRPr>
                    </a:p>
                  </a:txBody>
                  <a:tcPr marL="0" marR="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kern="1200" dirty="0" smtClean="0">
                          <a:solidFill>
                            <a:schemeClr val="lt1"/>
                          </a:solidFill>
                          <a:latin typeface="Times New Roman" panose="02020603050405020304" pitchFamily="18" charset="0"/>
                          <a:ea typeface="+mn-ea"/>
                          <a:cs typeface="Times New Roman" panose="02020603050405020304" pitchFamily="18" charset="0"/>
                        </a:rPr>
                        <a:t>Відкликання ліцензії та ліквідація</a:t>
                      </a:r>
                      <a:endParaRPr lang="uk-UA" sz="1200" b="1" kern="1200" dirty="0">
                        <a:solidFill>
                          <a:schemeClr val="lt1"/>
                        </a:solidFill>
                        <a:latin typeface="Times New Roman" panose="02020603050405020304" pitchFamily="18" charset="0"/>
                        <a:ea typeface="+mn-ea"/>
                        <a:cs typeface="Times New Roman" panose="02020603050405020304" pitchFamily="18" charset="0"/>
                      </a:endParaRPr>
                    </a:p>
                  </a:txBody>
                  <a:tcPr marL="0" marR="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kern="1200" dirty="0" smtClean="0">
                          <a:solidFill>
                            <a:schemeClr val="lt1"/>
                          </a:solidFill>
                          <a:latin typeface="Times New Roman" panose="02020603050405020304" pitchFamily="18" charset="0"/>
                          <a:ea typeface="+mn-ea"/>
                          <a:cs typeface="Times New Roman" panose="02020603050405020304" pitchFamily="18" charset="0"/>
                        </a:rPr>
                        <a:t>Кількість банків, щодо яких прийнято рішення відносно їх керівників (тимчасове відсторонення або вимога щодо заміни керівників)</a:t>
                      </a:r>
                      <a:endParaRPr lang="uk-UA" sz="1200" b="1" kern="1200" dirty="0">
                        <a:solidFill>
                          <a:schemeClr val="lt1"/>
                        </a:solidFill>
                        <a:latin typeface="Times New Roman" panose="02020603050405020304" pitchFamily="18" charset="0"/>
                        <a:ea typeface="+mn-ea"/>
                        <a:cs typeface="Times New Roman" panose="02020603050405020304" pitchFamily="18" charset="0"/>
                      </a:endParaRPr>
                    </a:p>
                  </a:txBody>
                  <a:tcPr marL="36000" marR="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solidFill>
                  </a:tcPr>
                </a:tc>
              </a:tr>
              <a:tr h="486286">
                <a:tc vMerge="1">
                  <a:txBody>
                    <a:bodyPr/>
                    <a:lstStyle/>
                    <a:p>
                      <a:endParaRPr lang="uk-UA"/>
                    </a:p>
                  </a:txBody>
                  <a:tcPr/>
                </a:tc>
                <a:tc vMerge="1">
                  <a:txBody>
                    <a:bodyPr/>
                    <a:lstStyle/>
                    <a:p>
                      <a:endParaRPr lang="uk-UA"/>
                    </a:p>
                  </a:txBody>
                  <a:tcPr/>
                </a:tc>
                <a:tc rowSpan="2">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smtClean="0">
                          <a:solidFill>
                            <a:schemeClr val="bg1"/>
                          </a:solidFill>
                          <a:latin typeface="Times New Roman" panose="02020603050405020304" pitchFamily="18" charset="0"/>
                          <a:cs typeface="Times New Roman" panose="02020603050405020304" pitchFamily="18" charset="0"/>
                        </a:rPr>
                        <a:t>кількість</a:t>
                      </a:r>
                      <a:endParaRPr lang="uk-UA" sz="1200" b="1" dirty="0">
                        <a:solidFill>
                          <a:schemeClr val="bg1"/>
                        </a:solidFill>
                        <a:latin typeface="Times New Roman" panose="02020603050405020304" pitchFamily="18" charset="0"/>
                        <a:cs typeface="Times New Roman" panose="02020603050405020304" pitchFamily="18" charset="0"/>
                      </a:endParaRPr>
                    </a:p>
                  </a:txBody>
                  <a:tcPr marL="72000" marR="72000" anchor="ctr">
                    <a:lnL w="381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solidFill>
                  </a:tcPr>
                </a:tc>
                <a:tc rowSpan="2">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algn="ctr"/>
                      <a:r>
                        <a:rPr lang="uk-UA" sz="1400" b="1" dirty="0" smtClean="0">
                          <a:solidFill>
                            <a:schemeClr val="bg1"/>
                          </a:solidFill>
                          <a:latin typeface="Times New Roman" panose="02020603050405020304" pitchFamily="18" charset="0"/>
                          <a:cs typeface="Times New Roman" panose="02020603050405020304" pitchFamily="18" charset="0"/>
                        </a:rPr>
                        <a:t>загальна сума</a:t>
                      </a:r>
                      <a:r>
                        <a:rPr lang="uk-UA" sz="1400" b="1" baseline="0" dirty="0" smtClean="0">
                          <a:solidFill>
                            <a:schemeClr val="bg1"/>
                          </a:solidFill>
                          <a:latin typeface="Times New Roman" panose="02020603050405020304" pitchFamily="18" charset="0"/>
                          <a:cs typeface="Times New Roman" panose="02020603050405020304" pitchFamily="18" charset="0"/>
                        </a:rPr>
                        <a:t> </a:t>
                      </a:r>
                    </a:p>
                    <a:p>
                      <a:pPr algn="ctr"/>
                      <a:r>
                        <a:rPr lang="uk-UA" sz="1200" baseline="0" dirty="0" smtClean="0">
                          <a:solidFill>
                            <a:schemeClr val="bg1"/>
                          </a:solidFill>
                          <a:latin typeface="Times New Roman" panose="02020603050405020304" pitchFamily="18" charset="0"/>
                          <a:cs typeface="Times New Roman" panose="02020603050405020304" pitchFamily="18" charset="0"/>
                        </a:rPr>
                        <a:t>(грн.)</a:t>
                      </a:r>
                      <a:endParaRPr lang="uk-UA" sz="120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solidFill>
                  </a:tcPr>
                </a:tc>
                <a:tc gridSpan="2">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algn="ctr"/>
                      <a:r>
                        <a:rPr lang="uk-UA" sz="1400" b="1" kern="1200" baseline="0" dirty="0" smtClean="0">
                          <a:solidFill>
                            <a:schemeClr val="bg1"/>
                          </a:solidFill>
                          <a:latin typeface="Times New Roman" panose="02020603050405020304" pitchFamily="18" charset="0"/>
                          <a:ea typeface="+mn-ea"/>
                          <a:cs typeface="Times New Roman" panose="02020603050405020304" pitchFamily="18" charset="0"/>
                        </a:rPr>
                        <a:t>за ризикову діяльність у сфері фінансового моніторингу</a:t>
                      </a:r>
                      <a:endParaRPr lang="uk-UA" sz="1400" b="1" kern="1200" baseline="0" dirty="0">
                        <a:solidFill>
                          <a:schemeClr val="bg1"/>
                        </a:solidFill>
                        <a:latin typeface="Times New Roman" panose="02020603050405020304" pitchFamily="18" charset="0"/>
                        <a:ea typeface="+mn-ea"/>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55327"/>
                    </a:solidFill>
                  </a:tcPr>
                </a:tc>
                <a:tc hMerge="1">
                  <a:txBody>
                    <a:bodyPr/>
                    <a:lstStyle/>
                    <a:p>
                      <a:endParaRPr lang="uk-UA"/>
                    </a:p>
                  </a:txBody>
                  <a:tcPr/>
                </a:tc>
                <a:tc gridSpan="2">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algn="ctr"/>
                      <a:r>
                        <a:rPr lang="uk-UA" sz="1400" b="1" kern="1200" baseline="0" dirty="0" smtClean="0">
                          <a:solidFill>
                            <a:schemeClr val="bg1"/>
                          </a:solidFill>
                          <a:latin typeface="Times New Roman" panose="02020603050405020304" pitchFamily="18" charset="0"/>
                          <a:ea typeface="+mn-ea"/>
                          <a:cs typeface="Times New Roman" panose="02020603050405020304" pitchFamily="18" charset="0"/>
                        </a:rPr>
                        <a:t>за РЕР</a:t>
                      </a:r>
                      <a:r>
                        <a:rPr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lang="uk-UA" sz="1400" b="1" kern="1200" baseline="0" dirty="0">
                        <a:solidFill>
                          <a:schemeClr val="bg1"/>
                        </a:solidFill>
                        <a:latin typeface="Times New Roman" panose="02020603050405020304" pitchFamily="18" charset="0"/>
                        <a:ea typeface="+mn-ea"/>
                        <a:cs typeface="Times New Roman" panose="02020603050405020304" pitchFamily="18"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55327"/>
                    </a:solidFill>
                  </a:tcPr>
                </a:tc>
                <a:tc hMerge="1">
                  <a:txBody>
                    <a:bodyPr/>
                    <a:lstStyle/>
                    <a:p>
                      <a:endParaRPr lang="uk-UA"/>
                    </a:p>
                  </a:txBody>
                  <a:tcPr/>
                </a:tc>
                <a:tc vMerge="1">
                  <a:txBody>
                    <a:bodyPr/>
                    <a:lstStyle/>
                    <a:p>
                      <a:endParaRPr lang="uk-UA"/>
                    </a:p>
                  </a:txBody>
                  <a:tcPr/>
                </a:tc>
                <a:tc vMerge="1">
                  <a:txBody>
                    <a:bodyPr/>
                    <a:lstStyle/>
                    <a:p>
                      <a:pPr algn="ctr"/>
                      <a:endParaRPr lang="uk-UA" sz="1400" b="1" kern="1200" baseline="0" dirty="0">
                        <a:solidFill>
                          <a:schemeClr val="bg1"/>
                        </a:solidFill>
                        <a:latin typeface="Times New Roman" panose="02020603050405020304" pitchFamily="18" charset="0"/>
                        <a:ea typeface="+mn-ea"/>
                        <a:cs typeface="Times New Roman" panose="02020603050405020304" pitchFamily="18"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solidFill>
                  </a:tcPr>
                </a:tc>
                <a:tc vMerge="1">
                  <a:txBody>
                    <a:bodyPr/>
                    <a:lstStyle/>
                    <a:p>
                      <a:pPr algn="ctr"/>
                      <a:endParaRPr lang="uk-UA" sz="1400" b="1" kern="1200" baseline="0" dirty="0">
                        <a:solidFill>
                          <a:schemeClr val="bg1"/>
                        </a:solidFill>
                        <a:latin typeface="Times New Roman" panose="02020603050405020304" pitchFamily="18" charset="0"/>
                        <a:ea typeface="+mn-ea"/>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solidFill>
                  </a:tcPr>
                </a:tc>
              </a:tr>
              <a:tr h="772337">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algn="ctr"/>
                      <a:r>
                        <a:rPr lang="uk-UA" sz="1200" kern="1200" baseline="0" dirty="0" smtClean="0">
                          <a:solidFill>
                            <a:schemeClr val="bg1"/>
                          </a:solidFill>
                          <a:latin typeface="Times New Roman" panose="02020603050405020304" pitchFamily="18" charset="0"/>
                          <a:ea typeface="+mn-ea"/>
                          <a:cs typeface="Times New Roman" panose="02020603050405020304" pitchFamily="18" charset="0"/>
                        </a:rPr>
                        <a:t>Кількість</a:t>
                      </a:r>
                    </a:p>
                  </a:txBody>
                  <a:tcPr marL="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55327"/>
                    </a:solidFill>
                  </a:tcPr>
                </a:tc>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dirty="0" smtClean="0">
                          <a:solidFill>
                            <a:schemeClr val="bg1"/>
                          </a:solidFill>
                          <a:latin typeface="Times New Roman" panose="02020603050405020304" pitchFamily="18" charset="0"/>
                          <a:cs typeface="Times New Roman" panose="02020603050405020304" pitchFamily="18" charset="0"/>
                        </a:rPr>
                        <a:t>Сума</a:t>
                      </a:r>
                      <a:r>
                        <a:rPr lang="uk-UA" sz="1200" baseline="0" dirty="0" smtClean="0">
                          <a:solidFill>
                            <a:schemeClr val="bg1"/>
                          </a:solidFill>
                          <a:latin typeface="Times New Roman" panose="02020603050405020304" pitchFamily="18" charset="0"/>
                          <a:cs typeface="Times New Roman" panose="02020603050405020304" pitchFamily="18" charset="0"/>
                        </a:rPr>
                        <a:t> (грн.)</a:t>
                      </a:r>
                      <a:endParaRPr lang="uk-UA" sz="1200" dirty="0" smtClean="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solidFill>
                  </a:tcPr>
                </a:tc>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kern="1200" baseline="0" dirty="0" smtClean="0">
                          <a:solidFill>
                            <a:schemeClr val="bg1"/>
                          </a:solidFill>
                          <a:latin typeface="Times New Roman" panose="02020603050405020304" pitchFamily="18" charset="0"/>
                          <a:ea typeface="+mn-ea"/>
                          <a:cs typeface="Times New Roman" panose="02020603050405020304" pitchFamily="18" charset="0"/>
                        </a:rPr>
                        <a:t>Кількість</a:t>
                      </a:r>
                    </a:p>
                  </a:txBody>
                  <a:tcPr marL="360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55327"/>
                    </a:solidFill>
                  </a:tcPr>
                </a:tc>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dirty="0" smtClean="0">
                          <a:solidFill>
                            <a:schemeClr val="bg1"/>
                          </a:solidFill>
                          <a:latin typeface="Times New Roman" panose="02020603050405020304" pitchFamily="18" charset="0"/>
                          <a:cs typeface="Times New Roman" panose="02020603050405020304" pitchFamily="18" charset="0"/>
                        </a:rPr>
                        <a:t>Сума</a:t>
                      </a:r>
                      <a:r>
                        <a:rPr lang="uk-UA" sz="1200" baseline="0" dirty="0" smtClean="0">
                          <a:solidFill>
                            <a:schemeClr val="bg1"/>
                          </a:solidFill>
                          <a:latin typeface="Times New Roman" panose="02020603050405020304" pitchFamily="18" charset="0"/>
                          <a:cs typeface="Times New Roman" panose="02020603050405020304" pitchFamily="18" charset="0"/>
                        </a:rPr>
                        <a:t> (грн.)</a:t>
                      </a:r>
                      <a:endParaRPr lang="uk-UA" sz="1200" dirty="0" smtClean="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solidFill>
                  </a:tcPr>
                </a:tc>
                <a:tc vMerge="1">
                  <a:txBody>
                    <a:bodyPr/>
                    <a:lstStyle/>
                    <a:p>
                      <a:endParaRPr lang="uk-UA"/>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200" dirty="0" smtClean="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200" dirty="0" smtClean="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solidFill>
                  </a:tcPr>
                </a:tc>
              </a:tr>
              <a:tr h="467031">
                <a:tc>
                  <a:txBody>
                    <a:bodyPr/>
                    <a:lstStyle/>
                    <a:p>
                      <a:pPr algn="ctr"/>
                      <a:r>
                        <a:rPr lang="uk-UA" sz="1200" dirty="0" smtClean="0">
                          <a:latin typeface="Times New Roman" panose="02020603050405020304" pitchFamily="18" charset="0"/>
                          <a:cs typeface="Times New Roman" panose="02020603050405020304" pitchFamily="18" charset="0"/>
                        </a:rPr>
                        <a:t>2014</a:t>
                      </a:r>
                      <a:endParaRPr lang="uk-UA" sz="1200" dirty="0">
                        <a:latin typeface="Times New Roman" panose="02020603050405020304" pitchFamily="18" charset="0"/>
                        <a:cs typeface="Times New Roman" panose="02020603050405020304" pitchFamily="18" charset="0"/>
                      </a:endParaRPr>
                    </a:p>
                  </a:txBody>
                  <a:tcPr marL="0" marR="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a:r>
                        <a:rPr lang="uk-UA" sz="1200" dirty="0" smtClean="0">
                          <a:solidFill>
                            <a:schemeClr val="tx1"/>
                          </a:solidFill>
                          <a:latin typeface="Times New Roman" panose="02020603050405020304" pitchFamily="18" charset="0"/>
                          <a:cs typeface="Times New Roman" panose="02020603050405020304" pitchFamily="18" charset="0"/>
                        </a:rPr>
                        <a:t>243</a:t>
                      </a:r>
                      <a:endParaRPr lang="uk-UA" sz="1200" dirty="0">
                        <a:solidFill>
                          <a:schemeClr val="tx1"/>
                        </a:solidFill>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a:r>
                        <a:rPr lang="uk-UA" sz="1200" dirty="0" smtClean="0">
                          <a:solidFill>
                            <a:schemeClr val="tx1"/>
                          </a:solidFill>
                          <a:latin typeface="Times New Roman" panose="02020603050405020304" pitchFamily="18" charset="0"/>
                          <a:cs typeface="Times New Roman" panose="02020603050405020304" pitchFamily="18" charset="0"/>
                        </a:rPr>
                        <a:t>94</a:t>
                      </a:r>
                      <a:endParaRPr lang="uk-UA" sz="1200" dirty="0">
                        <a:solidFill>
                          <a:schemeClr val="tx1"/>
                        </a:solidFill>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marL="0" marR="0" lvl="0" indent="0" algn="ctr" defTabSz="862929"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Times New Roman" panose="02020603050405020304" pitchFamily="18" charset="0"/>
                          <a:ea typeface="+mn-ea"/>
                          <a:cs typeface="Times New Roman" panose="02020603050405020304" pitchFamily="18" charset="0"/>
                        </a:rPr>
                        <a:t>1 263 080</a:t>
                      </a:r>
                      <a:endParaRPr lang="uk-UA" sz="1200" kern="1200" dirty="0" smtClean="0">
                        <a:solidFill>
                          <a:schemeClr val="tx1"/>
                        </a:solidFill>
                        <a:latin typeface="Times New Roman" panose="02020603050405020304" pitchFamily="18" charset="0"/>
                        <a:ea typeface="+mn-ea"/>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a:r>
                        <a:rPr lang="uk-UA" sz="1200" dirty="0" smtClean="0">
                          <a:latin typeface="Times New Roman" panose="02020603050405020304" pitchFamily="18" charset="0"/>
                          <a:cs typeface="Times New Roman" panose="02020603050405020304" pitchFamily="18" charset="0"/>
                        </a:rPr>
                        <a:t>-</a:t>
                      </a:r>
                      <a:endParaRPr lang="uk-UA" sz="1200" dirty="0">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fontAlgn="b"/>
                      <a:r>
                        <a:rPr lang="uk-UA" sz="1200" kern="1200" dirty="0" smtClean="0">
                          <a:solidFill>
                            <a:schemeClr val="dk1"/>
                          </a:solidFill>
                          <a:latin typeface="Times New Roman" panose="02020603050405020304" pitchFamily="18" charset="0"/>
                          <a:ea typeface="+mn-ea"/>
                          <a:cs typeface="Times New Roman" panose="02020603050405020304" pitchFamily="18" charset="0"/>
                        </a:rPr>
                        <a:t>-</a:t>
                      </a:r>
                      <a:endParaRPr lang="uk-UA"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a:r>
                        <a:rPr lang="uk-UA" sz="1200" dirty="0" smtClean="0">
                          <a:latin typeface="Times New Roman" panose="02020603050405020304" pitchFamily="18" charset="0"/>
                          <a:cs typeface="Times New Roman" panose="02020603050405020304" pitchFamily="18" charset="0"/>
                        </a:rPr>
                        <a:t>-</a:t>
                      </a:r>
                      <a:endParaRPr lang="uk-UA" sz="1200" dirty="0">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fontAlgn="b"/>
                      <a:r>
                        <a:rPr lang="uk-UA" sz="1200" kern="1200" dirty="0" smtClean="0">
                          <a:solidFill>
                            <a:schemeClr val="dk1"/>
                          </a:solidFill>
                          <a:latin typeface="Times New Roman" panose="02020603050405020304" pitchFamily="18" charset="0"/>
                          <a:ea typeface="+mn-ea"/>
                          <a:cs typeface="Times New Roman" panose="02020603050405020304" pitchFamily="18" charset="0"/>
                        </a:rPr>
                        <a:t>-</a:t>
                      </a:r>
                      <a:endParaRPr lang="uk-UA"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fontAlgn="b">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fontAlgn="b"/>
                      <a:r>
                        <a:rPr lang="uk-UA" sz="1200" kern="1200" dirty="0" smtClean="0">
                          <a:solidFill>
                            <a:schemeClr val="dk1"/>
                          </a:solidFill>
                          <a:latin typeface="Times New Roman" panose="02020603050405020304" pitchFamily="18" charset="0"/>
                          <a:ea typeface="+mn-ea"/>
                          <a:cs typeface="Times New Roman" panose="02020603050405020304" pitchFamily="18" charset="0"/>
                        </a:rPr>
                        <a:t>-</a:t>
                      </a:r>
                      <a:endParaRPr lang="uk-UA"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fontAlgn="b"/>
                      <a:r>
                        <a:rPr lang="uk-UA" sz="1200" kern="1200" dirty="0" smtClean="0">
                          <a:solidFill>
                            <a:schemeClr val="dk1"/>
                          </a:solidFill>
                          <a:latin typeface="Times New Roman" panose="02020603050405020304" pitchFamily="18" charset="0"/>
                          <a:ea typeface="+mn-ea"/>
                          <a:cs typeface="Times New Roman" panose="02020603050405020304" pitchFamily="18" charset="0"/>
                        </a:rPr>
                        <a:t>2 </a:t>
                      </a: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r>
              <a:tr h="467031">
                <a:tc>
                  <a:txBody>
                    <a:bodyPr/>
                    <a:lstStyle/>
                    <a:p>
                      <a:pPr algn="ctr"/>
                      <a:r>
                        <a:rPr lang="uk-UA" sz="1200" dirty="0" smtClean="0">
                          <a:latin typeface="Times New Roman" panose="02020603050405020304" pitchFamily="18" charset="0"/>
                          <a:cs typeface="Times New Roman" panose="02020603050405020304" pitchFamily="18" charset="0"/>
                        </a:rPr>
                        <a:t>2015</a:t>
                      </a:r>
                      <a:endParaRPr lang="uk-UA" sz="1200" dirty="0">
                        <a:latin typeface="Times New Roman" panose="02020603050405020304" pitchFamily="18" charset="0"/>
                        <a:cs typeface="Times New Roman" panose="02020603050405020304" pitchFamily="18" charset="0"/>
                      </a:endParaRPr>
                    </a:p>
                  </a:txBody>
                  <a:tcPr marL="0" marR="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a:r>
                        <a:rPr lang="uk-UA" sz="1200" dirty="0" smtClean="0">
                          <a:solidFill>
                            <a:schemeClr val="tx1"/>
                          </a:solidFill>
                          <a:latin typeface="Times New Roman" panose="02020603050405020304" pitchFamily="18" charset="0"/>
                          <a:cs typeface="Times New Roman" panose="02020603050405020304" pitchFamily="18" charset="0"/>
                        </a:rPr>
                        <a:t>92</a:t>
                      </a:r>
                      <a:endParaRPr lang="uk-UA" sz="1200" dirty="0">
                        <a:solidFill>
                          <a:schemeClr val="tx1"/>
                        </a:solidFill>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a:r>
                        <a:rPr lang="uk-UA" sz="1200" dirty="0" smtClean="0">
                          <a:solidFill>
                            <a:schemeClr val="tx1"/>
                          </a:solidFill>
                          <a:latin typeface="Times New Roman" panose="02020603050405020304" pitchFamily="18" charset="0"/>
                          <a:cs typeface="Times New Roman" panose="02020603050405020304" pitchFamily="18" charset="0"/>
                        </a:rPr>
                        <a:t>35</a:t>
                      </a:r>
                      <a:endParaRPr lang="uk-UA" sz="1200" dirty="0">
                        <a:solidFill>
                          <a:schemeClr val="tx1"/>
                        </a:solidFill>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a:r>
                        <a:rPr lang="uk-UA" sz="1200" dirty="0" smtClean="0">
                          <a:latin typeface="Times New Roman" panose="02020603050405020304" pitchFamily="18" charset="0"/>
                          <a:cs typeface="Times New Roman" panose="02020603050405020304" pitchFamily="18" charset="0"/>
                        </a:rPr>
                        <a:t>1 680 582</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a:r>
                        <a:rPr lang="uk-UA" sz="1200" dirty="0" smtClean="0">
                          <a:latin typeface="Times New Roman" panose="02020603050405020304" pitchFamily="18" charset="0"/>
                          <a:cs typeface="Times New Roman" panose="02020603050405020304" pitchFamily="18" charset="0"/>
                        </a:rPr>
                        <a:t>-</a:t>
                      </a:r>
                      <a:endParaRPr lang="uk-UA" sz="1200" dirty="0">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fontAlgn="b"/>
                      <a:r>
                        <a:rPr lang="uk-UA" sz="1200" kern="1200" dirty="0" smtClean="0">
                          <a:solidFill>
                            <a:schemeClr val="dk1"/>
                          </a:solidFill>
                          <a:latin typeface="Times New Roman" panose="02020603050405020304" pitchFamily="18" charset="0"/>
                          <a:ea typeface="+mn-ea"/>
                          <a:cs typeface="Times New Roman" panose="02020603050405020304" pitchFamily="18" charset="0"/>
                        </a:rPr>
                        <a:t>-</a:t>
                      </a:r>
                      <a:endParaRPr lang="uk-UA"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a:r>
                        <a:rPr lang="uk-UA" sz="1200" dirty="0" smtClean="0">
                          <a:latin typeface="Times New Roman" panose="02020603050405020304" pitchFamily="18" charset="0"/>
                          <a:cs typeface="Times New Roman" panose="02020603050405020304" pitchFamily="18" charset="0"/>
                        </a:rPr>
                        <a:t>2</a:t>
                      </a:r>
                      <a:endParaRPr lang="uk-UA" sz="1200" dirty="0">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fontAlgn="b"/>
                      <a:r>
                        <a:rPr lang="uk-UA" sz="1200" kern="1200" dirty="0" smtClean="0">
                          <a:solidFill>
                            <a:schemeClr val="dk1"/>
                          </a:solidFill>
                          <a:latin typeface="Times New Roman" panose="02020603050405020304" pitchFamily="18" charset="0"/>
                          <a:ea typeface="+mn-ea"/>
                          <a:cs typeface="Times New Roman" panose="02020603050405020304" pitchFamily="18" charset="0"/>
                        </a:rPr>
                        <a:t>68 000,00</a:t>
                      </a:r>
                      <a:endParaRPr lang="uk-UA"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fontAlgn="b">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fontAlgn="b"/>
                      <a:r>
                        <a:rPr lang="uk-UA" sz="1200" kern="1200" dirty="0" smtClean="0">
                          <a:solidFill>
                            <a:schemeClr val="dk1"/>
                          </a:solidFill>
                          <a:latin typeface="Times New Roman" panose="02020603050405020304" pitchFamily="18" charset="0"/>
                          <a:ea typeface="+mn-ea"/>
                          <a:cs typeface="Times New Roman" panose="02020603050405020304" pitchFamily="18" charset="0"/>
                        </a:rPr>
                        <a:t>1</a:t>
                      </a:r>
                      <a:endParaRPr lang="uk-UA"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fontAlgn="b"/>
                      <a:r>
                        <a:rPr lang="uk-UA" sz="1200" kern="1200" dirty="0" smtClean="0">
                          <a:solidFill>
                            <a:schemeClr val="dk1"/>
                          </a:solidFill>
                          <a:latin typeface="Times New Roman" panose="02020603050405020304" pitchFamily="18" charset="0"/>
                          <a:ea typeface="+mn-ea"/>
                          <a:cs typeface="Times New Roman" panose="02020603050405020304" pitchFamily="18" charset="0"/>
                        </a:rPr>
                        <a:t>-</a:t>
                      </a:r>
                      <a:endParaRPr lang="uk-UA"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r>
              <a:tr h="467031">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algn="ctr"/>
                      <a:r>
                        <a:rPr lang="uk-UA" sz="1200" dirty="0" smtClean="0">
                          <a:latin typeface="Times New Roman" panose="02020603050405020304" pitchFamily="18" charset="0"/>
                          <a:cs typeface="Times New Roman" panose="02020603050405020304" pitchFamily="18" charset="0"/>
                        </a:rPr>
                        <a:t>2016</a:t>
                      </a:r>
                      <a:endParaRPr lang="uk-UA" sz="1200" dirty="0">
                        <a:latin typeface="Times New Roman" panose="02020603050405020304" pitchFamily="18" charset="0"/>
                        <a:cs typeface="Times New Roman" panose="02020603050405020304" pitchFamily="18" charset="0"/>
                      </a:endParaRPr>
                    </a:p>
                  </a:txBody>
                  <a:tcPr marL="0" marR="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55327">
                        <a:tint val="40000"/>
                      </a:srgbClr>
                    </a:solidFill>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88</a:t>
                      </a:r>
                      <a:endParaRPr lang="uk-UA" sz="1200" dirty="0">
                        <a:solidFill>
                          <a:schemeClr val="tx1"/>
                        </a:solidFill>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a:r>
                        <a:rPr lang="uk-UA" sz="1200" dirty="0" smtClean="0">
                          <a:solidFill>
                            <a:schemeClr val="tx1"/>
                          </a:solidFill>
                          <a:latin typeface="Times New Roman" panose="02020603050405020304" pitchFamily="18" charset="0"/>
                          <a:cs typeface="Times New Roman" panose="02020603050405020304" pitchFamily="18" charset="0"/>
                        </a:rPr>
                        <a:t>28</a:t>
                      </a:r>
                      <a:endParaRPr lang="uk-UA" sz="1200" dirty="0">
                        <a:solidFill>
                          <a:schemeClr val="tx1"/>
                        </a:solidFill>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55327">
                        <a:tint val="40000"/>
                      </a:srgbClr>
                    </a:solidFill>
                  </a:tcPr>
                </a:tc>
                <a:tc>
                  <a:txBody>
                    <a:bodyPr/>
                    <a:lstStyle/>
                    <a:p>
                      <a:pPr algn="ctr"/>
                      <a:r>
                        <a:rPr lang="uk-UA" sz="1200" dirty="0" smtClean="0">
                          <a:latin typeface="Times New Roman" panose="02020603050405020304" pitchFamily="18" charset="0"/>
                          <a:cs typeface="Times New Roman" panose="02020603050405020304" pitchFamily="18" charset="0"/>
                        </a:rPr>
                        <a:t>9 321 022,53</a:t>
                      </a:r>
                      <a:endParaRPr lang="uk-UA" sz="1200" dirty="0">
                        <a:latin typeface="Times New Roman" panose="02020603050405020304" pitchFamily="18" charset="0"/>
                        <a:cs typeface="Times New Roman" panose="02020603050405020304" pitchFamily="18" charset="0"/>
                      </a:endParaRPr>
                    </a:p>
                  </a:txBody>
                  <a:tcPr marL="0" marR="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55327">
                        <a:tint val="40000"/>
                      </a:srgbClr>
                    </a:solidFill>
                  </a:tcPr>
                </a:tc>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algn="ctr"/>
                      <a:r>
                        <a:rPr lang="uk-UA" sz="1200" dirty="0" smtClean="0">
                          <a:latin typeface="Times New Roman" panose="02020603050405020304" pitchFamily="18" charset="0"/>
                          <a:cs typeface="Times New Roman" panose="02020603050405020304" pitchFamily="18" charset="0"/>
                        </a:rPr>
                        <a:t>1</a:t>
                      </a:r>
                      <a:endParaRPr lang="uk-UA" sz="1200" dirty="0">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55327">
                        <a:tint val="40000"/>
                      </a:srgbClr>
                    </a:solidFill>
                  </a:tcPr>
                </a:tc>
                <a:tc>
                  <a:txBody>
                    <a:bodyPr/>
                    <a:lstStyle/>
                    <a:p>
                      <a:pPr algn="ctr" fontAlgn="b"/>
                      <a:r>
                        <a:rPr lang="uk-UA" sz="1200" kern="1200" dirty="0">
                          <a:solidFill>
                            <a:schemeClr val="dk1"/>
                          </a:solidFill>
                          <a:latin typeface="Times New Roman" panose="02020603050405020304" pitchFamily="18" charset="0"/>
                          <a:ea typeface="+mn-ea"/>
                          <a:cs typeface="Times New Roman" panose="02020603050405020304" pitchFamily="18" charset="0"/>
                        </a:rPr>
                        <a:t>5 000 000,00</a:t>
                      </a:r>
                    </a:p>
                  </a:txBody>
                  <a:tcPr marL="0" marR="0"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55327">
                        <a:tint val="40000"/>
                      </a:srgbClr>
                    </a:solidFill>
                  </a:tcPr>
                </a:tc>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algn="ctr"/>
                      <a:r>
                        <a:rPr lang="uk-UA" sz="1200" dirty="0" smtClean="0">
                          <a:latin typeface="Times New Roman" panose="02020603050405020304" pitchFamily="18" charset="0"/>
                          <a:cs typeface="Times New Roman" panose="02020603050405020304" pitchFamily="18" charset="0"/>
                        </a:rPr>
                        <a:t>9</a:t>
                      </a:r>
                      <a:endParaRPr lang="uk-UA" sz="1200" dirty="0">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55327">
                        <a:tint val="40000"/>
                      </a:srgbClr>
                    </a:solidFill>
                  </a:tcPr>
                </a:tc>
                <a:tc>
                  <a:txBody>
                    <a:bodyPr/>
                    <a:lstStyle/>
                    <a:p>
                      <a:pPr algn="ctr" fontAlgn="b"/>
                      <a:r>
                        <a:rPr lang="uk-UA" sz="1200" kern="1200" dirty="0">
                          <a:solidFill>
                            <a:schemeClr val="dk1"/>
                          </a:solidFill>
                          <a:latin typeface="Times New Roman" panose="02020603050405020304" pitchFamily="18" charset="0"/>
                          <a:ea typeface="+mn-ea"/>
                          <a:cs typeface="Times New Roman" panose="02020603050405020304" pitchFamily="18" charset="0"/>
                        </a:rPr>
                        <a:t>2 757 130,69</a:t>
                      </a:r>
                    </a:p>
                  </a:txBody>
                  <a:tcPr marL="0" marR="0"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55327">
                        <a:tint val="40000"/>
                      </a:srgbClr>
                    </a:solidFill>
                  </a:tcPr>
                </a:tc>
                <a:tc>
                  <a:txBody>
                    <a:bodyPr/>
                    <a:lstStyle/>
                    <a:p>
                      <a:pPr algn="ctr" fontAlgn="b">
                        <a:spcAft>
                          <a:spcPts val="0"/>
                        </a:spcAft>
                      </a:pPr>
                      <a:r>
                        <a:rPr lang="uk-UA" sz="1800" dirty="0">
                          <a:effectLst/>
                          <a:latin typeface="Arial" panose="020B0604020202020204" pitchFamily="34" charset="0"/>
                          <a:ea typeface="Calibri" panose="020F0502020204030204" pitchFamily="34" charset="0"/>
                          <a:cs typeface="Times New Roman" panose="02020603050405020304" pitchFamily="18" charset="0"/>
                        </a:rPr>
                        <a:t>-</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fontAlgn="b"/>
                      <a:r>
                        <a:rPr lang="uk-UA" sz="1200" kern="1200" dirty="0" smtClean="0">
                          <a:solidFill>
                            <a:schemeClr val="dk1"/>
                          </a:solidFill>
                          <a:latin typeface="Times New Roman" panose="02020603050405020304" pitchFamily="18" charset="0"/>
                          <a:ea typeface="+mn-ea"/>
                          <a:cs typeface="Times New Roman" panose="02020603050405020304" pitchFamily="18" charset="0"/>
                        </a:rPr>
                        <a:t>3</a:t>
                      </a:r>
                      <a:endParaRPr lang="uk-UA"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c>
                  <a:txBody>
                    <a:bodyPr/>
                    <a:lstStyle/>
                    <a:p>
                      <a:pPr algn="ctr" fontAlgn="b"/>
                      <a:r>
                        <a:rPr lang="uk-UA" sz="1200" kern="1200" dirty="0" smtClean="0">
                          <a:solidFill>
                            <a:schemeClr val="dk1"/>
                          </a:solidFill>
                          <a:latin typeface="Times New Roman" panose="02020603050405020304" pitchFamily="18" charset="0"/>
                          <a:ea typeface="+mn-ea"/>
                          <a:cs typeface="Times New Roman" panose="02020603050405020304" pitchFamily="18" charset="0"/>
                        </a:rPr>
                        <a:t>1 </a:t>
                      </a:r>
                    </a:p>
                  </a:txBody>
                  <a:tcPr marL="0" marR="0"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40000"/>
                      </a:srgbClr>
                    </a:solidFill>
                  </a:tcPr>
                </a:tc>
              </a:tr>
              <a:tr h="467031">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algn="ctr"/>
                      <a:r>
                        <a:rPr lang="uk-UA" sz="1200" b="1" dirty="0" smtClean="0">
                          <a:latin typeface="Times New Roman" panose="02020603050405020304" pitchFamily="18" charset="0"/>
                          <a:cs typeface="Times New Roman" panose="02020603050405020304" pitchFamily="18" charset="0"/>
                        </a:rPr>
                        <a:t>2017</a:t>
                      </a:r>
                      <a:endParaRPr lang="uk-UA" sz="1200" b="1" dirty="0">
                        <a:latin typeface="Times New Roman" panose="02020603050405020304" pitchFamily="18" charset="0"/>
                        <a:cs typeface="Times New Roman" panose="02020603050405020304" pitchFamily="18" charset="0"/>
                      </a:endParaRPr>
                    </a:p>
                  </a:txBody>
                  <a:tcPr marL="0" marR="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20000"/>
                      </a:srgbClr>
                    </a:solidFill>
                  </a:tcPr>
                </a:tc>
                <a:tc>
                  <a:txBody>
                    <a:bodyPr/>
                    <a:lstStyle/>
                    <a:p>
                      <a:pPr algn="ctr"/>
                      <a:r>
                        <a:rPr lang="uk-UA" sz="1200" b="1" dirty="0" smtClean="0">
                          <a:solidFill>
                            <a:schemeClr val="tx1"/>
                          </a:solidFill>
                          <a:latin typeface="Times New Roman" panose="02020603050405020304" pitchFamily="18" charset="0"/>
                          <a:cs typeface="Times New Roman" panose="02020603050405020304" pitchFamily="18" charset="0"/>
                        </a:rPr>
                        <a:t>47</a:t>
                      </a:r>
                      <a:endParaRPr lang="uk-UA" sz="1200" b="1" dirty="0">
                        <a:solidFill>
                          <a:schemeClr val="tx1"/>
                        </a:solidFill>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20000"/>
                      </a:srgbClr>
                    </a:solidFill>
                  </a:tcPr>
                </a:tc>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algn="ctr"/>
                      <a:r>
                        <a:rPr lang="uk-UA" sz="1200" b="1" dirty="0" smtClean="0">
                          <a:latin typeface="Times New Roman" panose="02020603050405020304" pitchFamily="18" charset="0"/>
                          <a:cs typeface="Times New Roman" panose="02020603050405020304" pitchFamily="18" charset="0"/>
                        </a:rPr>
                        <a:t>15</a:t>
                      </a:r>
                      <a:endParaRPr lang="uk-UA" sz="1200" b="1" dirty="0">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20000"/>
                      </a:srgbClr>
                    </a:solidFill>
                  </a:tcPr>
                </a:tc>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Times New Roman" panose="02020603050405020304" pitchFamily="18" charset="0"/>
                          <a:cs typeface="Times New Roman" panose="02020603050405020304" pitchFamily="18" charset="0"/>
                        </a:rPr>
                        <a:t>67 552 000,51 </a:t>
                      </a:r>
                    </a:p>
                  </a:txBody>
                  <a:tcPr marL="0" marR="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20000"/>
                      </a:srgbClr>
                    </a:solidFill>
                  </a:tcPr>
                </a:tc>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algn="ctr"/>
                      <a:r>
                        <a:rPr lang="uk-UA" sz="1200" dirty="0" smtClean="0">
                          <a:latin typeface="Times New Roman" panose="02020603050405020304" pitchFamily="18" charset="0"/>
                          <a:cs typeface="Times New Roman" panose="02020603050405020304" pitchFamily="18" charset="0"/>
                        </a:rPr>
                        <a:t>10</a:t>
                      </a:r>
                      <a:endParaRPr lang="uk-UA" sz="1200" dirty="0">
                        <a:latin typeface="Times New Roman" panose="02020603050405020304" pitchFamily="18" charset="0"/>
                        <a:cs typeface="Times New Roman" panose="02020603050405020304" pitchFamily="18" charset="0"/>
                      </a:endParaRPr>
                    </a:p>
                  </a:txBody>
                  <a:tcPr marL="0" marR="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20000"/>
                      </a:srgbClr>
                    </a:solidFill>
                  </a:tcPr>
                </a:tc>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algn="ctr" fontAlgn="b"/>
                      <a:r>
                        <a:rPr lang="en-US" sz="1200" b="1" kern="1200" dirty="0" smtClean="0">
                          <a:solidFill>
                            <a:schemeClr val="dk1"/>
                          </a:solidFill>
                          <a:latin typeface="Times New Roman" panose="02020603050405020304" pitchFamily="18" charset="0"/>
                          <a:ea typeface="+mn-ea"/>
                          <a:cs typeface="Times New Roman" panose="02020603050405020304" pitchFamily="18" charset="0"/>
                        </a:rPr>
                        <a:t>64 220 351,37</a:t>
                      </a:r>
                      <a:endParaRPr lang="uk-UA" sz="1200" b="1"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20000"/>
                      </a:srgbClr>
                    </a:solidFill>
                  </a:tcPr>
                </a:tc>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algn="ctr"/>
                      <a:r>
                        <a:rPr lang="uk-UA" sz="1200" dirty="0" smtClean="0">
                          <a:latin typeface="Times New Roman" panose="02020603050405020304" pitchFamily="18" charset="0"/>
                          <a:cs typeface="Times New Roman" panose="02020603050405020304" pitchFamily="18" charset="0"/>
                        </a:rPr>
                        <a:t>9</a:t>
                      </a:r>
                      <a:endParaRPr lang="uk-UA" sz="1200" dirty="0">
                        <a:latin typeface="Times New Roman" panose="02020603050405020304" pitchFamily="18" charset="0"/>
                        <a:cs typeface="Times New Roman" panose="02020603050405020304" pitchFamily="18" charset="0"/>
                      </a:endParaRPr>
                    </a:p>
                  </a:txBody>
                  <a:tcPr marL="0" marR="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20000"/>
                      </a:srgbClr>
                    </a:solidFill>
                  </a:tcPr>
                </a:tc>
                <a:tc>
                  <a:txBody>
                    <a:bodyPr/>
                    <a:lstStyle>
                      <a:lvl1pPr marL="0" algn="l" defTabSz="862929" rtl="0" eaLnBrk="1" latinLnBrk="0" hangingPunct="1">
                        <a:defRPr sz="1700" kern="1200">
                          <a:solidFill>
                            <a:schemeClr val="dk1"/>
                          </a:solidFill>
                          <a:latin typeface="Arial"/>
                        </a:defRPr>
                      </a:lvl1pPr>
                      <a:lvl2pPr marL="431466" algn="l" defTabSz="862929" rtl="0" eaLnBrk="1" latinLnBrk="0" hangingPunct="1">
                        <a:defRPr sz="1700" kern="1200">
                          <a:solidFill>
                            <a:schemeClr val="dk1"/>
                          </a:solidFill>
                          <a:latin typeface="Arial"/>
                        </a:defRPr>
                      </a:lvl2pPr>
                      <a:lvl3pPr marL="862929" algn="l" defTabSz="862929" rtl="0" eaLnBrk="1" latinLnBrk="0" hangingPunct="1">
                        <a:defRPr sz="1700" kern="1200">
                          <a:solidFill>
                            <a:schemeClr val="dk1"/>
                          </a:solidFill>
                          <a:latin typeface="Arial"/>
                        </a:defRPr>
                      </a:lvl3pPr>
                      <a:lvl4pPr marL="1294392" algn="l" defTabSz="862929" rtl="0" eaLnBrk="1" latinLnBrk="0" hangingPunct="1">
                        <a:defRPr sz="1700" kern="1200">
                          <a:solidFill>
                            <a:schemeClr val="dk1"/>
                          </a:solidFill>
                          <a:latin typeface="Arial"/>
                        </a:defRPr>
                      </a:lvl4pPr>
                      <a:lvl5pPr marL="1725858" algn="l" defTabSz="862929" rtl="0" eaLnBrk="1" latinLnBrk="0" hangingPunct="1">
                        <a:defRPr sz="1700" kern="1200">
                          <a:solidFill>
                            <a:schemeClr val="dk1"/>
                          </a:solidFill>
                          <a:latin typeface="Arial"/>
                        </a:defRPr>
                      </a:lvl5pPr>
                      <a:lvl6pPr marL="2157325" algn="l" defTabSz="862929" rtl="0" eaLnBrk="1" latinLnBrk="0" hangingPunct="1">
                        <a:defRPr sz="1700" kern="1200">
                          <a:solidFill>
                            <a:schemeClr val="dk1"/>
                          </a:solidFill>
                          <a:latin typeface="Arial"/>
                        </a:defRPr>
                      </a:lvl6pPr>
                      <a:lvl7pPr marL="2588787" algn="l" defTabSz="862929" rtl="0" eaLnBrk="1" latinLnBrk="0" hangingPunct="1">
                        <a:defRPr sz="1700" kern="1200">
                          <a:solidFill>
                            <a:schemeClr val="dk1"/>
                          </a:solidFill>
                          <a:latin typeface="Arial"/>
                        </a:defRPr>
                      </a:lvl7pPr>
                      <a:lvl8pPr marL="3020253" algn="l" defTabSz="862929" rtl="0" eaLnBrk="1" latinLnBrk="0" hangingPunct="1">
                        <a:defRPr sz="1700" kern="1200">
                          <a:solidFill>
                            <a:schemeClr val="dk1"/>
                          </a:solidFill>
                          <a:latin typeface="Arial"/>
                        </a:defRPr>
                      </a:lvl8pPr>
                      <a:lvl9pPr marL="3451717" algn="l" defTabSz="862929" rtl="0" eaLnBrk="1" latinLnBrk="0" hangingPunct="1">
                        <a:defRPr sz="1700" kern="1200">
                          <a:solidFill>
                            <a:schemeClr val="dk1"/>
                          </a:solidFill>
                          <a:latin typeface="Arial"/>
                        </a:defRPr>
                      </a:lvl9pPr>
                    </a:lstStyle>
                    <a:p>
                      <a:pPr algn="ctr" fontAlgn="b"/>
                      <a:r>
                        <a:rPr lang="en-US" sz="1200" b="1" kern="1200" dirty="0" smtClean="0">
                          <a:solidFill>
                            <a:schemeClr val="dk1"/>
                          </a:solidFill>
                          <a:latin typeface="Times New Roman" panose="02020603050405020304" pitchFamily="18" charset="0"/>
                          <a:ea typeface="+mn-ea"/>
                          <a:cs typeface="Times New Roman" panose="02020603050405020304" pitchFamily="18" charset="0"/>
                        </a:rPr>
                        <a:t>3 129 565,26 </a:t>
                      </a:r>
                      <a:endParaRPr lang="uk-UA"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20000"/>
                      </a:srgbClr>
                    </a:solidFill>
                  </a:tcPr>
                </a:tc>
                <a:tc>
                  <a:txBody>
                    <a:bodyPr/>
                    <a:lstStyle/>
                    <a:p>
                      <a:pPr algn="ctr" fontAlgn="b">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20000"/>
                      </a:srgbClr>
                    </a:solidFill>
                  </a:tcPr>
                </a:tc>
                <a:tc>
                  <a:txBody>
                    <a:bodyPr/>
                    <a:lstStyle/>
                    <a:p>
                      <a:pPr algn="ctr" fontAlgn="b"/>
                      <a:r>
                        <a:rPr lang="uk-UA" sz="1200" kern="1200" dirty="0" smtClean="0">
                          <a:solidFill>
                            <a:schemeClr val="dk1"/>
                          </a:solidFill>
                          <a:latin typeface="Times New Roman" panose="02020603050405020304" pitchFamily="18" charset="0"/>
                          <a:ea typeface="+mn-ea"/>
                          <a:cs typeface="Times New Roman" panose="02020603050405020304" pitchFamily="18" charset="0"/>
                        </a:rPr>
                        <a:t>-</a:t>
                      </a:r>
                      <a:endParaRPr lang="uk-UA"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20000"/>
                      </a:srgbClr>
                    </a:solidFill>
                  </a:tcPr>
                </a:tc>
                <a:tc>
                  <a:txBody>
                    <a:bodyPr/>
                    <a:lstStyle/>
                    <a:p>
                      <a:pPr algn="ctr" fontAlgn="b"/>
                      <a:r>
                        <a:rPr lang="uk-UA" sz="1200" b="1" kern="1200" dirty="0" smtClean="0">
                          <a:solidFill>
                            <a:schemeClr val="dk1"/>
                          </a:solidFill>
                          <a:latin typeface="Times New Roman" panose="02020603050405020304" pitchFamily="18" charset="0"/>
                          <a:ea typeface="+mn-ea"/>
                          <a:cs typeface="Times New Roman" panose="02020603050405020304" pitchFamily="18" charset="0"/>
                        </a:rPr>
                        <a:t>1</a:t>
                      </a:r>
                    </a:p>
                  </a:txBody>
                  <a:tcPr marL="0" marR="0"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55327">
                        <a:tint val="20000"/>
                      </a:srgbClr>
                    </a:solidFill>
                  </a:tcPr>
                </a:tc>
              </a:tr>
              <a:tr h="467031">
                <a:tc>
                  <a:txBody>
                    <a:bodyPr/>
                    <a:lstStyle/>
                    <a:p>
                      <a:pPr algn="ctr"/>
                      <a:r>
                        <a:rPr lang="en-US" sz="1200" b="1" dirty="0" smtClean="0">
                          <a:latin typeface="Times New Roman" panose="02020603050405020304" pitchFamily="18" charset="0"/>
                          <a:cs typeface="Times New Roman" panose="02020603050405020304" pitchFamily="18" charset="0"/>
                        </a:rPr>
                        <a:t>2018</a:t>
                      </a:r>
                    </a:p>
                    <a:p>
                      <a:pPr algn="ctr"/>
                      <a:r>
                        <a:rPr lang="en-US" sz="1200" b="1" dirty="0" smtClean="0">
                          <a:latin typeface="Times New Roman" panose="02020603050405020304" pitchFamily="18" charset="0"/>
                          <a:cs typeface="Times New Roman" panose="02020603050405020304" pitchFamily="18" charset="0"/>
                        </a:rPr>
                        <a:t>(1 </a:t>
                      </a:r>
                      <a:r>
                        <a:rPr lang="uk-UA" sz="1200" b="1" dirty="0" err="1" smtClean="0">
                          <a:latin typeface="Times New Roman" panose="02020603050405020304" pitchFamily="18" charset="0"/>
                          <a:cs typeface="Times New Roman" panose="02020603050405020304" pitchFamily="18" charset="0"/>
                        </a:rPr>
                        <a:t>кв</a:t>
                      </a:r>
                      <a:r>
                        <a:rPr lang="uk-UA" sz="1200" b="1" dirty="0" smtClean="0">
                          <a:latin typeface="Times New Roman" panose="02020603050405020304" pitchFamily="18" charset="0"/>
                          <a:cs typeface="Times New Roman" panose="02020603050405020304" pitchFamily="18" charset="0"/>
                        </a:rPr>
                        <a:t>.</a:t>
                      </a:r>
                      <a:r>
                        <a:rPr lang="en-US" sz="1200" b="1" dirty="0" smtClean="0">
                          <a:latin typeface="Times New Roman" panose="02020603050405020304" pitchFamily="18" charset="0"/>
                          <a:cs typeface="Times New Roman" panose="02020603050405020304" pitchFamily="18" charset="0"/>
                        </a:rPr>
                        <a:t>)</a:t>
                      </a:r>
                      <a:endParaRPr lang="uk-UA" sz="1200" b="1" dirty="0">
                        <a:latin typeface="Times New Roman" panose="02020603050405020304" pitchFamily="18" charset="0"/>
                        <a:cs typeface="Times New Roman" panose="02020603050405020304" pitchFamily="18" charset="0"/>
                      </a:endParaRPr>
                    </a:p>
                  </a:txBody>
                  <a:tcPr marL="0" marR="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55327">
                        <a:tint val="20000"/>
                      </a:srgbClr>
                    </a:solidFill>
                  </a:tcPr>
                </a:tc>
                <a:tc>
                  <a:txBody>
                    <a:bodyPr/>
                    <a:lstStyle/>
                    <a:p>
                      <a:pPr algn="ctr"/>
                      <a:r>
                        <a:rPr lang="uk-UA" sz="1200" b="1" dirty="0" smtClean="0">
                          <a:solidFill>
                            <a:schemeClr val="tx1"/>
                          </a:solidFill>
                          <a:latin typeface="Times New Roman" panose="02020603050405020304" pitchFamily="18" charset="0"/>
                          <a:cs typeface="Times New Roman" panose="02020603050405020304" pitchFamily="18" charset="0"/>
                        </a:rPr>
                        <a:t>7</a:t>
                      </a:r>
                      <a:endParaRPr lang="uk-UA" sz="1200" b="1" dirty="0">
                        <a:solidFill>
                          <a:schemeClr val="tx1"/>
                        </a:solidFill>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55327">
                        <a:tint val="20000"/>
                      </a:srgbClr>
                    </a:solidFill>
                  </a:tcPr>
                </a:tc>
                <a:tc>
                  <a:txBody>
                    <a:bodyPr/>
                    <a:lstStyle/>
                    <a:p>
                      <a:pPr algn="ctr"/>
                      <a:r>
                        <a:rPr lang="uk-UA" sz="1200" b="1" dirty="0" smtClean="0">
                          <a:latin typeface="Times New Roman" panose="02020603050405020304" pitchFamily="18" charset="0"/>
                          <a:cs typeface="Times New Roman" panose="02020603050405020304" pitchFamily="18" charset="0"/>
                        </a:rPr>
                        <a:t>5</a:t>
                      </a:r>
                      <a:endParaRPr lang="uk-UA" sz="1200" b="1" dirty="0">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55327">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Times New Roman" panose="02020603050405020304" pitchFamily="18" charset="0"/>
                          <a:cs typeface="Times New Roman" panose="02020603050405020304" pitchFamily="18" charset="0"/>
                        </a:rPr>
                        <a:t>12 142 208,10</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55327">
                        <a:tint val="20000"/>
                      </a:srgbClr>
                    </a:solidFill>
                  </a:tcPr>
                </a:tc>
                <a:tc>
                  <a:txBody>
                    <a:bodyPr/>
                    <a:lstStyle/>
                    <a:p>
                      <a:pPr marL="0" marR="0" lvl="0" indent="0" algn="ctr" defTabSz="862929" rtl="0" eaLnBrk="1" fontAlgn="auto" latinLnBrk="0" hangingPunct="1">
                        <a:lnSpc>
                          <a:spcPct val="100000"/>
                        </a:lnSpc>
                        <a:spcBef>
                          <a:spcPts val="0"/>
                        </a:spcBef>
                        <a:spcAft>
                          <a:spcPts val="0"/>
                        </a:spcAft>
                        <a:buClrTx/>
                        <a:buSzTx/>
                        <a:buFontTx/>
                        <a:buNone/>
                        <a:tabLst/>
                        <a:defRPr/>
                      </a:pPr>
                      <a:r>
                        <a:rPr lang="uk-UA" sz="1200" dirty="0" smtClean="0">
                          <a:latin typeface="Times New Roman" panose="02020603050405020304" pitchFamily="18" charset="0"/>
                          <a:cs typeface="Times New Roman" panose="02020603050405020304" pitchFamily="18" charset="0"/>
                        </a:rPr>
                        <a:t>5</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55327">
                        <a:tint val="20000"/>
                      </a:srgbClr>
                    </a:solidFill>
                  </a:tcPr>
                </a:tc>
                <a:tc>
                  <a:txBody>
                    <a:bodyPr/>
                    <a:lstStyle/>
                    <a:p>
                      <a:pPr algn="ctr" fontAlgn="b"/>
                      <a:r>
                        <a:rPr lang="uk-UA" sz="1200" b="1" kern="1200" dirty="0" smtClean="0">
                          <a:solidFill>
                            <a:schemeClr val="dk1"/>
                          </a:solidFill>
                          <a:latin typeface="Times New Roman" panose="02020603050405020304" pitchFamily="18" charset="0"/>
                          <a:ea typeface="+mn-ea"/>
                          <a:cs typeface="Times New Roman" panose="02020603050405020304" pitchFamily="18" charset="0"/>
                        </a:rPr>
                        <a:t>11 731 408,09</a:t>
                      </a:r>
                      <a:endParaRPr lang="uk-UA" sz="1200" b="1"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55327">
                        <a:tint val="20000"/>
                      </a:srgbClr>
                    </a:solidFill>
                  </a:tcPr>
                </a:tc>
                <a:tc>
                  <a:txBody>
                    <a:bodyPr/>
                    <a:lstStyle/>
                    <a:p>
                      <a:pPr algn="ctr"/>
                      <a:r>
                        <a:rPr lang="uk-UA" sz="1200" dirty="0" smtClean="0">
                          <a:latin typeface="Times New Roman" panose="02020603050405020304" pitchFamily="18" charset="0"/>
                          <a:cs typeface="Times New Roman" panose="02020603050405020304" pitchFamily="18" charset="0"/>
                        </a:rPr>
                        <a:t>-</a:t>
                      </a:r>
                      <a:endParaRPr lang="uk-UA" sz="1200" dirty="0">
                        <a:latin typeface="Times New Roman" panose="02020603050405020304" pitchFamily="18" charset="0"/>
                        <a:cs typeface="Times New Roman" panose="02020603050405020304" pitchFamily="18" charset="0"/>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55327">
                        <a:tint val="20000"/>
                      </a:srgbClr>
                    </a:solidFill>
                  </a:tcPr>
                </a:tc>
                <a:tc>
                  <a:txBody>
                    <a:bodyPr/>
                    <a:lstStyle/>
                    <a:p>
                      <a:pPr algn="ctr" fontAlgn="b"/>
                      <a:r>
                        <a:rPr lang="uk-UA" sz="1200" kern="1200" dirty="0" smtClean="0">
                          <a:solidFill>
                            <a:schemeClr val="dk1"/>
                          </a:solidFill>
                          <a:latin typeface="Times New Roman" panose="02020603050405020304" pitchFamily="18" charset="0"/>
                          <a:ea typeface="+mn-ea"/>
                          <a:cs typeface="Times New Roman" panose="02020603050405020304" pitchFamily="18" charset="0"/>
                        </a:rPr>
                        <a:t>-</a:t>
                      </a:r>
                      <a:endParaRPr lang="uk-UA"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55327">
                        <a:tint val="20000"/>
                      </a:srgbClr>
                    </a:solidFill>
                  </a:tcPr>
                </a:tc>
                <a:tc>
                  <a:txBody>
                    <a:bodyPr/>
                    <a:lstStyle/>
                    <a:p>
                      <a:pPr algn="ctr" fontAlgn="b">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55327">
                        <a:tint val="20000"/>
                      </a:srgbClr>
                    </a:solidFill>
                  </a:tcPr>
                </a:tc>
                <a:tc>
                  <a:txBody>
                    <a:bodyPr/>
                    <a:lstStyle/>
                    <a:p>
                      <a:pPr algn="ctr" fontAlgn="b"/>
                      <a:r>
                        <a:rPr lang="uk-UA" sz="1200" kern="1200" dirty="0" smtClean="0">
                          <a:solidFill>
                            <a:schemeClr val="dk1"/>
                          </a:solidFill>
                          <a:latin typeface="Times New Roman" panose="02020603050405020304" pitchFamily="18" charset="0"/>
                          <a:ea typeface="+mn-ea"/>
                          <a:cs typeface="Times New Roman" panose="02020603050405020304" pitchFamily="18" charset="0"/>
                        </a:rPr>
                        <a:t>-</a:t>
                      </a:r>
                      <a:endParaRPr lang="uk-UA" sz="1200"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55327">
                        <a:tint val="20000"/>
                      </a:srgbClr>
                    </a:solidFill>
                  </a:tcPr>
                </a:tc>
                <a:tc>
                  <a:txBody>
                    <a:bodyPr/>
                    <a:lstStyle/>
                    <a:p>
                      <a:pPr algn="ctr" fontAlgn="b"/>
                      <a:r>
                        <a:rPr lang="uk-UA" sz="1200" b="1" kern="1200" dirty="0" smtClean="0">
                          <a:solidFill>
                            <a:schemeClr val="dk1"/>
                          </a:solidFill>
                          <a:latin typeface="Times New Roman" panose="02020603050405020304" pitchFamily="18" charset="0"/>
                          <a:ea typeface="+mn-ea"/>
                          <a:cs typeface="Times New Roman" panose="02020603050405020304" pitchFamily="18" charset="0"/>
                        </a:rPr>
                        <a:t>2</a:t>
                      </a:r>
                      <a:endParaRPr lang="uk-UA" sz="1200" b="1" kern="1200" dirty="0">
                        <a:solidFill>
                          <a:schemeClr val="dk1"/>
                        </a:solidFill>
                        <a:latin typeface="Times New Roman" panose="02020603050405020304" pitchFamily="18" charset="0"/>
                        <a:ea typeface="+mn-ea"/>
                        <a:cs typeface="Times New Roman" panose="02020603050405020304" pitchFamily="18" charset="0"/>
                      </a:endParaRPr>
                    </a:p>
                  </a:txBody>
                  <a:tcPr marL="0" marR="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55327">
                        <a:tint val="20000"/>
                      </a:srgbClr>
                    </a:solidFill>
                  </a:tcPr>
                </a:tc>
              </a:tr>
            </a:tbl>
          </a:graphicData>
        </a:graphic>
      </p:graphicFrame>
      <p:sp>
        <p:nvSpPr>
          <p:cNvPr id="16" name="Прямокутний трикутник 15"/>
          <p:cNvSpPr/>
          <p:nvPr/>
        </p:nvSpPr>
        <p:spPr bwMode="auto">
          <a:xfrm rot="16200000">
            <a:off x="7787538" y="5495123"/>
            <a:ext cx="1182097" cy="1518176"/>
          </a:xfrm>
          <a:prstGeom prst="rtTriangle">
            <a:avLst/>
          </a:prstGeom>
          <a:solidFill>
            <a:srgbClr val="339933">
              <a:alpha val="67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1" tIns="45130" rIns="90261" bIns="45130" numCol="1" rtlCol="0" anchor="t" anchorCtr="0" compatLnSpc="1">
            <a:prstTxWarp prst="textNoShape">
              <a:avLst/>
            </a:prstTxWarp>
          </a:bodyPr>
          <a:lstStyle/>
          <a:p>
            <a:pPr defTabSz="860176" eaLnBrk="0" fontAlgn="base" hangingPunct="0">
              <a:spcBef>
                <a:spcPct val="0"/>
              </a:spcBef>
              <a:spcAft>
                <a:spcPct val="0"/>
              </a:spcAft>
            </a:pPr>
            <a:endParaRPr lang="uk-UA" sz="987" u="sng">
              <a:solidFill>
                <a:prstClr val="black"/>
              </a:solidFill>
              <a:latin typeface="Arial" pitchFamily="34" charset="0"/>
              <a:ea typeface="MS PGothic" pitchFamily="34" charset="-128"/>
            </a:endParaRPr>
          </a:p>
        </p:txBody>
      </p:sp>
      <p:sp>
        <p:nvSpPr>
          <p:cNvPr id="17" name="Прямокутник 16"/>
          <p:cNvSpPr/>
          <p:nvPr/>
        </p:nvSpPr>
        <p:spPr>
          <a:xfrm rot="19442001">
            <a:off x="7964387" y="6084723"/>
            <a:ext cx="1301646" cy="517706"/>
          </a:xfrm>
          <a:prstGeom prst="rect">
            <a:avLst/>
          </a:prstGeom>
        </p:spPr>
        <p:txBody>
          <a:bodyPr wrap="square">
            <a:spAutoFit/>
          </a:bodyPr>
          <a:lstStyle/>
          <a:p>
            <a:pPr algn="ctr" defTabSz="900494"/>
            <a:r>
              <a:rPr lang="uk-UA" sz="1382" b="1" cap="all" dirty="0" smtClean="0">
                <a:solidFill>
                  <a:prstClr val="black"/>
                </a:solidFill>
                <a:latin typeface="Cambria" panose="02040503050406030204" pitchFamily="18" charset="0"/>
                <a:ea typeface="MS PGothic" pitchFamily="34" charset="-128"/>
              </a:rPr>
              <a:t>Р.35  </a:t>
            </a:r>
            <a:r>
              <a:rPr lang="en-US" sz="1382" b="1" cap="all" dirty="0">
                <a:solidFill>
                  <a:prstClr val="black"/>
                </a:solidFill>
                <a:latin typeface="Cambria" panose="02040503050406030204" pitchFamily="18" charset="0"/>
                <a:ea typeface="MS PGothic" pitchFamily="34" charset="-128"/>
              </a:rPr>
              <a:t>FATF</a:t>
            </a:r>
            <a:r>
              <a:rPr lang="ru-RU" sz="1382" b="1" cap="all" dirty="0">
                <a:solidFill>
                  <a:prstClr val="black"/>
                </a:solidFill>
                <a:latin typeface="Cambria" panose="02040503050406030204" pitchFamily="18" charset="0"/>
                <a:ea typeface="MS PGothic" pitchFamily="34" charset="-128"/>
              </a:rPr>
              <a:t>:</a:t>
            </a:r>
            <a:r>
              <a:rPr lang="en-US" sz="1382" b="1" cap="all" dirty="0">
                <a:solidFill>
                  <a:prstClr val="black"/>
                </a:solidFill>
                <a:latin typeface="Cambria" panose="02040503050406030204" pitchFamily="18" charset="0"/>
                <a:ea typeface="MS PGothic" pitchFamily="34" charset="-128"/>
              </a:rPr>
              <a:t> </a:t>
            </a:r>
          </a:p>
          <a:p>
            <a:pPr algn="ctr" defTabSz="900494"/>
            <a:r>
              <a:rPr lang="uk-UA" sz="1382" b="1" cap="all" dirty="0">
                <a:solidFill>
                  <a:prstClr val="black"/>
                </a:solidFill>
                <a:latin typeface="Cambria" panose="02040503050406030204" pitchFamily="18" charset="0"/>
                <a:ea typeface="MS PGothic" pitchFamily="34" charset="-128"/>
              </a:rPr>
              <a:t>ВИКОНАНО</a:t>
            </a:r>
            <a:r>
              <a:rPr lang="en-US" sz="1382" b="1" cap="all" dirty="0">
                <a:solidFill>
                  <a:prstClr val="black"/>
                </a:solidFill>
                <a:latin typeface="Cambria" panose="02040503050406030204" pitchFamily="18" charset="0"/>
                <a:ea typeface="MS PGothic" pitchFamily="34" charset="-128"/>
              </a:rPr>
              <a:t>! </a:t>
            </a:r>
            <a:r>
              <a:rPr lang="ru-RU" sz="1382" b="1" cap="all" dirty="0">
                <a:solidFill>
                  <a:prstClr val="black"/>
                </a:solidFill>
                <a:latin typeface="Cambria-Bold"/>
                <a:ea typeface="MS PGothic" pitchFamily="34" charset="-128"/>
              </a:rPr>
              <a:t> </a:t>
            </a:r>
            <a:endParaRPr lang="uk-UA" sz="1382" b="1" dirty="0">
              <a:solidFill>
                <a:prstClr val="black"/>
              </a:solidFill>
              <a:latin typeface="Cambria-Bold"/>
              <a:ea typeface="MS PGothic" pitchFamily="34" charset="-128"/>
            </a:endParaRPr>
          </a:p>
        </p:txBody>
      </p:sp>
    </p:spTree>
    <p:extLst>
      <p:ext uri="{BB962C8B-B14F-4D97-AF65-F5344CB8AC3E}">
        <p14:creationId xmlns:p14="http://schemas.microsoft.com/office/powerpoint/2010/main" val="38358082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Desig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BU%20Transformatio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BU%20Transformatio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RSHB">
      <a:dk1>
        <a:sysClr val="windowText" lastClr="000000"/>
      </a:dk1>
      <a:lt1>
        <a:sysClr val="window" lastClr="FFFFFF"/>
      </a:lt1>
      <a:dk2>
        <a:srgbClr val="EFF3EA"/>
      </a:dk2>
      <a:lt2>
        <a:srgbClr val="F5F8EE"/>
      </a:lt2>
      <a:accent1>
        <a:srgbClr val="255327"/>
      </a:accent1>
      <a:accent2>
        <a:srgbClr val="1C7935"/>
      </a:accent2>
      <a:accent3>
        <a:srgbClr val="5EA038"/>
      </a:accent3>
      <a:accent4>
        <a:srgbClr val="9ECC2C"/>
      </a:accent4>
      <a:accent5>
        <a:srgbClr val="FEC903"/>
      </a:accent5>
      <a:accent6>
        <a:srgbClr val="F6BC1C"/>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RSHB">
      <a:dk1>
        <a:sysClr val="windowText" lastClr="000000"/>
      </a:dk1>
      <a:lt1>
        <a:sysClr val="window" lastClr="FFFFFF"/>
      </a:lt1>
      <a:dk2>
        <a:srgbClr val="EFF3EA"/>
      </a:dk2>
      <a:lt2>
        <a:srgbClr val="F5F8EE"/>
      </a:lt2>
      <a:accent1>
        <a:srgbClr val="255327"/>
      </a:accent1>
      <a:accent2>
        <a:srgbClr val="1C7935"/>
      </a:accent2>
      <a:accent3>
        <a:srgbClr val="5EA038"/>
      </a:accent3>
      <a:accent4>
        <a:srgbClr val="9ECC2C"/>
      </a:accent4>
      <a:accent5>
        <a:srgbClr val="FEC903"/>
      </a:accent5>
      <a:accent6>
        <a:srgbClr val="F6BC1C"/>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4453</TotalTime>
  <Words>2495</Words>
  <Application>Microsoft Office PowerPoint</Application>
  <PresentationFormat>Екран (4:3)</PresentationFormat>
  <Paragraphs>381</Paragraphs>
  <Slides>18</Slides>
  <Notes>3</Notes>
  <HiddenSlides>0</HiddenSlides>
  <MMClips>0</MMClips>
  <ScaleCrop>false</ScaleCrop>
  <HeadingPairs>
    <vt:vector size="8" baseType="variant">
      <vt:variant>
        <vt:lpstr>Використані шрифти</vt:lpstr>
      </vt:variant>
      <vt:variant>
        <vt:i4>10</vt:i4>
      </vt:variant>
      <vt:variant>
        <vt:lpstr>Тема</vt:lpstr>
      </vt:variant>
      <vt:variant>
        <vt:i4>7</vt:i4>
      </vt:variant>
      <vt:variant>
        <vt:lpstr>Вбудовані сервери OLE</vt:lpstr>
      </vt:variant>
      <vt:variant>
        <vt:i4>1</vt:i4>
      </vt:variant>
      <vt:variant>
        <vt:lpstr>Заголовки слайдів</vt:lpstr>
      </vt:variant>
      <vt:variant>
        <vt:i4>18</vt:i4>
      </vt:variant>
    </vt:vector>
  </HeadingPairs>
  <TitlesOfParts>
    <vt:vector size="36" baseType="lpstr">
      <vt:lpstr>Batang</vt:lpstr>
      <vt:lpstr>MS PGothic</vt:lpstr>
      <vt:lpstr>Arial</vt:lpstr>
      <vt:lpstr>Calibri</vt:lpstr>
      <vt:lpstr>Cambria</vt:lpstr>
      <vt:lpstr>Cambria-Bold</vt:lpstr>
      <vt:lpstr>DejaVu Sans</vt:lpstr>
      <vt:lpstr>Times New Roman</vt:lpstr>
      <vt:lpstr>Verdana</vt:lpstr>
      <vt:lpstr>Wingdings</vt:lpstr>
      <vt:lpstr>Default Design</vt:lpstr>
      <vt:lpstr>NBU%20Transformation</vt:lpstr>
      <vt:lpstr>1_Default Design</vt:lpstr>
      <vt:lpstr>1_NBU%20Transformation</vt:lpstr>
      <vt:lpstr>2_Default Design</vt:lpstr>
      <vt:lpstr>3_Default Design</vt:lpstr>
      <vt:lpstr>2_Office Theme</vt:lpstr>
      <vt:lpstr>think-cell Slide</vt:lpstr>
      <vt:lpstr>Презентація PowerPoint</vt:lpstr>
      <vt:lpstr>Оцінка України експертами MONEYVAL</vt:lpstr>
      <vt:lpstr>ОСНОВНІ Національні ризики України,  зафіксовані експертами MONEYVAL </vt:lpstr>
      <vt:lpstr>Ключові результати оцінки, зафіксовані експертами у Звіті</vt:lpstr>
      <vt:lpstr> Ризик-орієнтований підхід у міжнародних документах</vt:lpstr>
      <vt:lpstr>  Вимоги 417 Постанови Національного банку  </vt:lpstr>
      <vt:lpstr>Останні зміни щодо ризик-орієнтованого підходу</vt:lpstr>
      <vt:lpstr>Лист Національного банку України  від 21.08.2017 № 25-0008/58284</vt:lpstr>
      <vt:lpstr>Результати нагляду за банками</vt:lpstr>
      <vt:lpstr>Результати нагляду за банками (продовження)</vt:lpstr>
      <vt:lpstr>   </vt:lpstr>
      <vt:lpstr>   </vt:lpstr>
      <vt:lpstr>   </vt:lpstr>
      <vt:lpstr>   </vt:lpstr>
      <vt:lpstr>   </vt:lpstr>
      <vt:lpstr>Презентація PowerPoint</vt:lpstr>
      <vt:lpstr>Отримання готівкових коштів</vt:lpstr>
      <vt:lpstr>Презентація PowerPoint</vt:lpstr>
    </vt:vector>
  </TitlesOfParts>
  <Company>nbu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Піддубняк Олена Григорівна</dc:creator>
  <cp:lastModifiedBy>Білоус Ольга Валеріївна</cp:lastModifiedBy>
  <cp:revision>510</cp:revision>
  <cp:lastPrinted>2017-06-23T08:45:45Z</cp:lastPrinted>
  <dcterms:created xsi:type="dcterms:W3CDTF">2016-05-23T14:21:38Z</dcterms:created>
  <dcterms:modified xsi:type="dcterms:W3CDTF">2018-03-26T14:45:45Z</dcterms:modified>
</cp:coreProperties>
</file>